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13716000" cx="24384000"/>
  <p:notesSz cx="6858000" cy="9144000"/>
  <p:embeddedFontLst>
    <p:embeddedFont>
      <p:font typeface="Montserrat SemiBold"/>
      <p:regular r:id="rId73"/>
      <p:bold r:id="rId74"/>
      <p:italic r:id="rId75"/>
      <p:boldItalic r:id="rId76"/>
    </p:embeddedFont>
    <p:embeddedFont>
      <p:font typeface="Raleway"/>
      <p:regular r:id="rId77"/>
      <p:bold r:id="rId78"/>
      <p:italic r:id="rId79"/>
      <p:boldItalic r:id="rId80"/>
    </p:embeddedFont>
    <p:embeddedFont>
      <p:font typeface="Proxima Nova"/>
      <p:regular r:id="rId81"/>
      <p:bold r:id="rId82"/>
      <p:italic r:id="rId83"/>
      <p:boldItalic r:id="rId84"/>
    </p:embeddedFont>
    <p:embeddedFont>
      <p:font typeface="Montserrat"/>
      <p:regular r:id="rId85"/>
      <p:bold r:id="rId86"/>
      <p:italic r:id="rId87"/>
      <p:boldItalic r:id="rId88"/>
    </p:embeddedFont>
    <p:embeddedFont>
      <p:font typeface="Montserrat Medium"/>
      <p:regular r:id="rId89"/>
      <p:bold r:id="rId90"/>
      <p:italic r:id="rId91"/>
      <p:boldItalic r:id="rId92"/>
    </p:embeddedFont>
    <p:embeddedFont>
      <p:font typeface="Varela Round"/>
      <p:regular r:id="rId93"/>
    </p:embeddedFont>
    <p:embeddedFont>
      <p:font typeface="Helvetica Neue"/>
      <p:regular r:id="rId94"/>
      <p:bold r:id="rId95"/>
      <p:italic r:id="rId96"/>
      <p:boldItalic r:id="rId97"/>
    </p:embeddedFont>
    <p:embeddedFont>
      <p:font typeface="Montserrat ExtraBold"/>
      <p:bold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HelveticaNeue-bold.fntdata"/><Relationship Id="rId94" Type="http://schemas.openxmlformats.org/officeDocument/2006/relationships/font" Target="fonts/HelveticaNeue-regular.fntdata"/><Relationship Id="rId97" Type="http://schemas.openxmlformats.org/officeDocument/2006/relationships/font" Target="fonts/HelveticaNeue-boldItalic.fntdata"/><Relationship Id="rId96" Type="http://schemas.openxmlformats.org/officeDocument/2006/relationships/font" Target="fonts/HelveticaNeue-italic.fntdata"/><Relationship Id="rId11" Type="http://schemas.openxmlformats.org/officeDocument/2006/relationships/slide" Target="slides/slide7.xml"/><Relationship Id="rId99" Type="http://schemas.openxmlformats.org/officeDocument/2006/relationships/font" Target="fonts/MontserratExtraBold-boldItalic.fntdata"/><Relationship Id="rId10" Type="http://schemas.openxmlformats.org/officeDocument/2006/relationships/slide" Target="slides/slide6.xml"/><Relationship Id="rId98" Type="http://schemas.openxmlformats.org/officeDocument/2006/relationships/font" Target="fonts/MontserratExtraBold-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MontserratMedium-italic.fntdata"/><Relationship Id="rId90" Type="http://schemas.openxmlformats.org/officeDocument/2006/relationships/font" Target="fonts/MontserratMedium-bold.fntdata"/><Relationship Id="rId93" Type="http://schemas.openxmlformats.org/officeDocument/2006/relationships/font" Target="fonts/VarelaRound-regular.fntdata"/><Relationship Id="rId92" Type="http://schemas.openxmlformats.org/officeDocument/2006/relationships/font" Target="fonts/MontserratMedium-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ProximaNova-boldItalic.fntdata"/><Relationship Id="rId83" Type="http://schemas.openxmlformats.org/officeDocument/2006/relationships/font" Target="fonts/ProximaNova-italic.fntdata"/><Relationship Id="rId86" Type="http://schemas.openxmlformats.org/officeDocument/2006/relationships/font" Target="fonts/Montserrat-bold.fntdata"/><Relationship Id="rId85" Type="http://schemas.openxmlformats.org/officeDocument/2006/relationships/font" Target="fonts/Montserrat-regular.fntdata"/><Relationship Id="rId88" Type="http://schemas.openxmlformats.org/officeDocument/2006/relationships/font" Target="fonts/Montserrat-boldItalic.fntdata"/><Relationship Id="rId87" Type="http://schemas.openxmlformats.org/officeDocument/2006/relationships/font" Target="fonts/Montserrat-italic.fntdata"/><Relationship Id="rId89" Type="http://schemas.openxmlformats.org/officeDocument/2006/relationships/font" Target="fonts/MontserratMedium-regular.fntdata"/><Relationship Id="rId80" Type="http://schemas.openxmlformats.org/officeDocument/2006/relationships/font" Target="fonts/Raleway-boldItalic.fntdata"/><Relationship Id="rId82" Type="http://schemas.openxmlformats.org/officeDocument/2006/relationships/font" Target="fonts/ProximaNova-bold.fntdata"/><Relationship Id="rId81"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SemiBold-regular.fntdata"/><Relationship Id="rId72" Type="http://schemas.openxmlformats.org/officeDocument/2006/relationships/slide" Target="slides/slide68.xml"/><Relationship Id="rId75" Type="http://schemas.openxmlformats.org/officeDocument/2006/relationships/font" Target="fonts/MontserratSemiBold-italic.fntdata"/><Relationship Id="rId74" Type="http://schemas.openxmlformats.org/officeDocument/2006/relationships/font" Target="fonts/MontserratSemiBold-bold.fntdata"/><Relationship Id="rId77" Type="http://schemas.openxmlformats.org/officeDocument/2006/relationships/font" Target="fonts/Raleway-regular.fntdata"/><Relationship Id="rId76" Type="http://schemas.openxmlformats.org/officeDocument/2006/relationships/font" Target="fonts/MontserratSemiBold-boldItalic.fntdata"/><Relationship Id="rId79" Type="http://schemas.openxmlformats.org/officeDocument/2006/relationships/font" Target="fonts/Raleway-italic.fntdata"/><Relationship Id="rId78" Type="http://schemas.openxmlformats.org/officeDocument/2006/relationships/font" Target="fonts/Raleway-bold.fntdata"/><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0666969a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310666969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0666969a6_0_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10666969a6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0666969a6_0_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310666969a6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0666969a6_0_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310666969a6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0666969a6_0_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310666969a6_0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0666969a6_0_2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310666969a6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0666969a6_0_2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310666969a6_0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0666969a6_0_3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310666969a6_0_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0666969a6_0_3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310666969a6_0_3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0666969a6_0_3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310666969a6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0666969a6_0_3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310666969a6_0_3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0666969a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0666969a6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0666969a6_0_3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 sz="1600"/>
              <a:t>L'APIPA se trouvera dans le réseau 169.254.0.0/16. C'est un réseau privé qui n'est routable ni sur Internet ni ailleurs. Lorsque le poste dispose d'une IP en APIPA, il ne pourra communiquer qu'avec d'autres cartes réseaux configurées en APIPA.</a:t>
            </a:r>
            <a:endParaRPr sz="1600"/>
          </a:p>
        </p:txBody>
      </p:sp>
      <p:sp>
        <p:nvSpPr>
          <p:cNvPr id="460" name="Google Shape;460;g310666969a6_0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0ab8329bb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310ab8329bb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0666969a6_0_3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310666969a6_0_3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10666969a6_0_4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310666969a6_0_4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0666969a6_0_4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310666969a6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10666969a6_0_4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10666969a6_0_4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10666969a6_0_5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310666969a6_0_5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0666969a6_0_5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310666969a6_0_5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10666969a6_0_5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310666969a6_0_5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0666969a6_0_5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310666969a6_0_5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0666969a6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10666969a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0666969a6_0_5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g310666969a6_0_5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10666969a6_0_5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310666969a6_0_5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10666969a6_0_5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310666969a6_0_5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10666969a6_0_6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310666969a6_0_6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10666969a6_0_6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g310666969a6_0_6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10666969a6_0_6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g310666969a6_0_6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10666969a6_0_6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310666969a6_0_6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10666969a6_0_6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g310666969a6_0_6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10666969a6_0_6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g310666969a6_0_6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10666969a6_0_7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g310666969a6_0_7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0666969a6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10666969a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10666969a6_0_7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g310666969a6_0_7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10666969a6_0_7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g310666969a6_0_7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10666969a6_0_7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g310666969a6_0_7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0666969a6_0_7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310666969a6_0_7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10666969a6_0_7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g310666969a6_0_7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0666969a6_0_8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g310666969a6_0_8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10666969a6_0_8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g310666969a6_0_8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10666969a6_0_8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g310666969a6_0_8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10666969a6_0_8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g310666969a6_0_8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310666969a6_0_9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g310666969a6_0_9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0666969a6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10666969a6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310666969a6_0_9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g310666969a6_0_9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10666969a6_0_9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g310666969a6_0_9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310666969a6_0_9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g310666969a6_0_9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10666969a6_0_10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g310666969a6_0_10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310666969a6_0_10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g310666969a6_0_10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10666969a6_0_10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g310666969a6_0_10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310666969a6_0_10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8" name="Google Shape;1198;g310666969a6_0_10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10666969a6_0_10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310666969a6_0_10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310666969a6_0_10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10666969a6_0_10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310666969a6_0_1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310666969a6_0_1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0666969a6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10666969a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310666969a6_0_1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310666969a6_0_1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310666969a6_0_1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310666969a6_0_1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310666969a6_0_1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310666969a6_0_1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10666969a6_0_1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310666969a6_0_1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310666969a6_0_1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310666969a6_0_1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310666969a6_0_1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310666969a6_0_11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310666969a6_0_1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310666969a6_0_12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10666969a6_0_1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310666969a6_0_12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310666969a6_0_1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0" name="Google Shape;1390;g310666969a6_0_1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0666969a6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10666969a6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0666969a6_0_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10666969a6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0666969a6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10666969a6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fr"/>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fr"/>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hyperlink" Target="https://www.iana.org/assignments/service-names-port-numbers/service-names-port-numbers.x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s://datatracker.ietf.org/doc/rfc79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hyperlink" Target="https://en.wikipedia.org/wiki/Maximum_segment_size" TargetMode="External"/><Relationship Id="rId5" Type="http://schemas.openxmlformats.org/officeDocument/2006/relationships/hyperlink" Target="https://www.rfc-editor.org/rfc/rfc732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hyperlink" Target="https://fr.wikipedia.org/wiki/Algorithme_TCP" TargetMode="External"/><Relationship Id="rId5" Type="http://schemas.openxmlformats.org/officeDocument/2006/relationships/hyperlink" Target="https://packetlife.net/blog/2011/mar/2/tcp-flags-psh-and-ur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hyperlink" Target="https://datatracker.ietf.org/doc/html/rfc3022"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hyperlink" Target="https://www.malekal.com/le-mode-actif-et-passif-en-ftp-les-differences-et-fonctionnement/" TargetMode="External"/><Relationship Id="rId5" Type="http://schemas.openxmlformats.org/officeDocument/2006/relationships/hyperlink" Target="https://en.wikipedia.org/wiki/End-to-end_principl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hyperlink" Target="https://en.wikipedia.org/wiki/NAT_traversa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hyperlink" Target="https://fr.wikipedia.org/wiki/Carrier-grade_NA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icone_wild_code_school.png" id="76" name="Google Shape;76;p17"/>
          <p:cNvPicPr preferRelativeResize="0"/>
          <p:nvPr/>
        </p:nvPicPr>
        <p:blipFill rotWithShape="1">
          <a:blip r:embed="rId3">
            <a:alphaModFix/>
          </a:blip>
          <a:srcRect b="0" l="0" r="0" t="0"/>
          <a:stretch/>
        </p:blipFill>
        <p:spPr>
          <a:xfrm>
            <a:off x="18840088" y="-2635269"/>
            <a:ext cx="14970071" cy="10921745"/>
          </a:xfrm>
          <a:prstGeom prst="rect">
            <a:avLst/>
          </a:prstGeom>
          <a:noFill/>
          <a:ln>
            <a:noFill/>
          </a:ln>
        </p:spPr>
      </p:pic>
      <p:sp>
        <p:nvSpPr>
          <p:cNvPr id="77" name="Google Shape;77;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8" name="Google Shape;78;p17"/>
          <p:cNvSpPr txBox="1"/>
          <p:nvPr/>
        </p:nvSpPr>
        <p:spPr>
          <a:xfrm>
            <a:off x="2933027" y="2977000"/>
            <a:ext cx="107862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fr" sz="10000">
                <a:latin typeface="Montserrat ExtraBold"/>
                <a:ea typeface="Montserrat ExtraBold"/>
                <a:cs typeface="Montserrat ExtraBold"/>
                <a:sym typeface="Montserrat ExtraBold"/>
              </a:rPr>
              <a:t>Le routage IP</a:t>
            </a:r>
            <a:endParaRPr sz="10000">
              <a:latin typeface="Montserrat ExtraBold"/>
              <a:ea typeface="Montserrat ExtraBold"/>
              <a:cs typeface="Montserrat ExtraBold"/>
              <a:sym typeface="Montserrat ExtraBold"/>
            </a:endParaRPr>
          </a:p>
        </p:txBody>
      </p:sp>
      <p:sp>
        <p:nvSpPr>
          <p:cNvPr id="79" name="Google Shape;79;p17"/>
          <p:cNvSpPr txBox="1"/>
          <p:nvPr/>
        </p:nvSpPr>
        <p:spPr>
          <a:xfrm>
            <a:off x="2982037" y="8289239"/>
            <a:ext cx="9031500" cy="6876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Proxima Nova"/>
              <a:buNone/>
            </a:pPr>
            <a:r>
              <a:rPr lang="fr" sz="3800">
                <a:latin typeface="Montserrat Medium"/>
                <a:ea typeface="Montserrat Medium"/>
                <a:cs typeface="Montserrat Medium"/>
                <a:sym typeface="Montserrat Medium"/>
              </a:rPr>
              <a:t>Adresse et paquet</a:t>
            </a:r>
            <a:endParaRPr sz="3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icone_wild_code_school.png" id="249" name="Google Shape;249;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50" name="Google Shape;250;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51" name="Google Shape;251;p26"/>
          <p:cNvSpPr txBox="1"/>
          <p:nvPr/>
        </p:nvSpPr>
        <p:spPr>
          <a:xfrm>
            <a:off x="946900" y="2610425"/>
            <a:ext cx="613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252" name="Google Shape;252;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53" name="Google Shape;253;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sp>
        <p:nvSpPr>
          <p:cNvPr id="254" name="Google Shape;254;p26"/>
          <p:cNvSpPr txBox="1"/>
          <p:nvPr/>
        </p:nvSpPr>
        <p:spPr>
          <a:xfrm>
            <a:off x="3345900" y="5166100"/>
            <a:ext cx="17692200" cy="73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Dans les 2 cas, l'adresse de destination est sur le réseau de l'interface enp0s3</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On encapsule donc le paquet IP dans une trame ethernet</a:t>
            </a:r>
            <a:endParaRPr sz="4000">
              <a:latin typeface="Proxima Nova"/>
              <a:ea typeface="Proxima Nova"/>
              <a:cs typeface="Proxima Nova"/>
              <a:sym typeface="Proxima Nova"/>
            </a:endParaRPr>
          </a:p>
          <a:p>
            <a:pPr indent="0" lvl="0" marL="0" rtl="0" algn="l">
              <a:spcBef>
                <a:spcPts val="0"/>
              </a:spcBef>
              <a:spcAft>
                <a:spcPts val="0"/>
              </a:spcAft>
              <a:buNone/>
            </a:pPr>
            <a:r>
              <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construire la trame ethernet, il nous faut :</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adresse MAC de destination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adresse MAC source</a:t>
            </a:r>
            <a:endParaRPr sz="4000">
              <a:latin typeface="Proxima Nova"/>
              <a:ea typeface="Proxima Nova"/>
              <a:cs typeface="Proxima Nova"/>
              <a:sym typeface="Proxima Nova"/>
            </a:endParaRPr>
          </a:p>
          <a:p>
            <a:pPr indent="0" lvl="0" marL="0" rtl="0" algn="l">
              <a:spcBef>
                <a:spcPts val="0"/>
              </a:spcBef>
              <a:spcAft>
                <a:spcPts val="0"/>
              </a:spcAft>
              <a:buNone/>
            </a:pPr>
            <a:r>
              <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la </a:t>
            </a:r>
            <a:r>
              <a:rPr b="1" lang="fr" sz="4000">
                <a:latin typeface="Proxima Nova"/>
                <a:ea typeface="Proxima Nova"/>
                <a:cs typeface="Proxima Nova"/>
                <a:sym typeface="Proxima Nova"/>
              </a:rPr>
              <a:t>source</a:t>
            </a:r>
            <a:r>
              <a:rPr lang="fr" sz="4000">
                <a:latin typeface="Proxima Nova"/>
                <a:ea typeface="Proxima Nova"/>
                <a:cs typeface="Proxima Nova"/>
                <a:sym typeface="Proxima Nova"/>
              </a:rPr>
              <a:t>, ce sera celle de l'interface choisie (enp0s3 dans l'exemple).</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la </a:t>
            </a:r>
            <a:r>
              <a:rPr b="1" lang="fr" sz="4000">
                <a:latin typeface="Proxima Nova"/>
                <a:ea typeface="Proxima Nova"/>
                <a:cs typeface="Proxima Nova"/>
                <a:sym typeface="Proxima Nova"/>
              </a:rPr>
              <a:t>destination</a:t>
            </a:r>
            <a:r>
              <a:rPr lang="fr" sz="4000">
                <a:latin typeface="Proxima Nova"/>
                <a:ea typeface="Proxima Nova"/>
                <a:cs typeface="Proxima Nova"/>
                <a:sym typeface="Proxima Nova"/>
              </a:rPr>
              <a:t>, on fait appel à </a:t>
            </a:r>
            <a:r>
              <a:rPr b="1" lang="fr" sz="4000">
                <a:latin typeface="Proxima Nova"/>
                <a:ea typeface="Proxima Nova"/>
                <a:cs typeface="Proxima Nova"/>
                <a:sym typeface="Proxima Nova"/>
              </a:rPr>
              <a:t>ARP</a:t>
            </a:r>
            <a:r>
              <a:rPr lang="fr" sz="4000">
                <a:latin typeface="Proxima Nova"/>
                <a:ea typeface="Proxima Nova"/>
                <a:cs typeface="Proxima Nova"/>
                <a:sym typeface="Proxima Nova"/>
              </a:rPr>
              <a:t> (en v4) ou </a:t>
            </a:r>
            <a:r>
              <a:rPr b="1" lang="fr" sz="4000">
                <a:latin typeface="Proxima Nova"/>
                <a:ea typeface="Proxima Nova"/>
                <a:cs typeface="Proxima Nova"/>
                <a:sym typeface="Proxima Nova"/>
              </a:rPr>
              <a:t>NDP</a:t>
            </a:r>
            <a:r>
              <a:rPr lang="fr" sz="4000">
                <a:latin typeface="Proxima Nova"/>
                <a:ea typeface="Proxima Nova"/>
                <a:cs typeface="Proxima Nova"/>
                <a:sym typeface="Proxima Nova"/>
              </a:rPr>
              <a:t> (en v6) pour récupérer l'adresse MAC correspondant à l'adresse IP de destination.</a:t>
            </a:r>
            <a:endParaRPr sz="4000">
              <a:latin typeface="Proxima Nova"/>
              <a:ea typeface="Proxima Nova"/>
              <a:cs typeface="Proxima Nova"/>
              <a:sym typeface="Proxima Nova"/>
            </a:endParaRPr>
          </a:p>
        </p:txBody>
      </p:sp>
      <p:cxnSp>
        <p:nvCxnSpPr>
          <p:cNvPr id="255" name="Google Shape;255;p2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56" name="Google Shape;256;p2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57" name="Google Shape;257;p2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58" name="Google Shape;258;p2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59" name="Google Shape;259;p2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60" name="Google Shape;260;p26"/>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1" name="Google Shape;261;p26"/>
          <p:cNvSpPr txBox="1"/>
          <p:nvPr/>
        </p:nvSpPr>
        <p:spPr>
          <a:xfrm>
            <a:off x="949225" y="4078800"/>
            <a:ext cx="3982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icone_wild_code_school.png" id="266" name="Google Shape;266;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7" name="Google Shape;267;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8" name="Google Shape;268;p27"/>
          <p:cNvSpPr txBox="1"/>
          <p:nvPr/>
        </p:nvSpPr>
        <p:spPr>
          <a:xfrm>
            <a:off x="946900" y="2610425"/>
            <a:ext cx="4309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routeur</a:t>
            </a:r>
            <a:endParaRPr sz="5000">
              <a:latin typeface="Montserrat ExtraBold"/>
              <a:ea typeface="Montserrat ExtraBold"/>
              <a:cs typeface="Montserrat ExtraBold"/>
              <a:sym typeface="Montserrat ExtraBold"/>
            </a:endParaRPr>
          </a:p>
        </p:txBody>
      </p:sp>
      <p:sp>
        <p:nvSpPr>
          <p:cNvPr id="269" name="Google Shape;269;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70" name="Google Shape;270;p27"/>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Sortir du lien</a:t>
            </a:r>
            <a:endParaRPr sz="2800">
              <a:latin typeface="Montserrat Medium"/>
              <a:ea typeface="Montserrat Medium"/>
              <a:cs typeface="Montserrat Medium"/>
              <a:sym typeface="Montserrat Medium"/>
            </a:endParaRPr>
          </a:p>
        </p:txBody>
      </p:sp>
      <p:sp>
        <p:nvSpPr>
          <p:cNvPr id="271" name="Google Shape;271;p27"/>
          <p:cNvSpPr txBox="1"/>
          <p:nvPr/>
        </p:nvSpPr>
        <p:spPr>
          <a:xfrm>
            <a:off x="3341700" y="4885625"/>
            <a:ext cx="17700600" cy="785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Et si le destinataire n'est sur aucun des réseaux de l'émetteur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Il lui faut un intermédiaire qui soit sur le même réseau que l'expéditeur donc joignable par le mécanisme précédent</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et que cet intermédiaire permette, directement, ou indirectement d'aller jusqu'au destinataire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Comment connaître ces intermédiaires potentiels (routeurs)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La liste des routeurs directement accessible d'une machine ainsi que les adresses qu'ils peuvent permettre de joindre fait partie de la configuration d'un noeud IP et s'appelle: </a:t>
            </a:r>
            <a:r>
              <a:rPr b="1" lang="fr" sz="4500">
                <a:latin typeface="Proxima Nova"/>
                <a:ea typeface="Proxima Nova"/>
                <a:cs typeface="Proxima Nova"/>
                <a:sym typeface="Proxima Nova"/>
              </a:rPr>
              <a:t>la table de routage</a:t>
            </a:r>
            <a:endParaRPr sz="4500">
              <a:latin typeface="Proxima Nova"/>
              <a:ea typeface="Proxima Nova"/>
              <a:cs typeface="Proxima Nova"/>
              <a:sym typeface="Proxima Nova"/>
            </a:endParaRPr>
          </a:p>
        </p:txBody>
      </p:sp>
      <p:cxnSp>
        <p:nvCxnSpPr>
          <p:cNvPr id="272" name="Google Shape;272;p2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73" name="Google Shape;273;p2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74" name="Google Shape;274;p2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75" name="Google Shape;275;p2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76" name="Google Shape;276;p2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77" name="Google Shape;277;p27"/>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icone_wild_code_school.png" id="282" name="Google Shape;282;p2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83" name="Google Shape;283;p2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4" name="Google Shape;284;p28"/>
          <p:cNvSpPr txBox="1"/>
          <p:nvPr/>
        </p:nvSpPr>
        <p:spPr>
          <a:xfrm>
            <a:off x="946900" y="2610425"/>
            <a:ext cx="6551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Schéma exemple 2</a:t>
            </a:r>
            <a:endParaRPr sz="5000">
              <a:latin typeface="Montserrat ExtraBold"/>
              <a:ea typeface="Montserrat ExtraBold"/>
              <a:cs typeface="Montserrat ExtraBold"/>
              <a:sym typeface="Montserrat ExtraBold"/>
            </a:endParaRPr>
          </a:p>
        </p:txBody>
      </p:sp>
      <p:sp>
        <p:nvSpPr>
          <p:cNvPr id="285" name="Google Shape;285;p2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86" name="Google Shape;286;p28"/>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(suite)</a:t>
            </a:r>
            <a:endParaRPr sz="2800">
              <a:latin typeface="Montserrat Medium"/>
              <a:ea typeface="Montserrat Medium"/>
              <a:cs typeface="Montserrat Medium"/>
              <a:sym typeface="Montserrat Medium"/>
            </a:endParaRPr>
          </a:p>
        </p:txBody>
      </p:sp>
      <p:sp>
        <p:nvSpPr>
          <p:cNvPr id="287" name="Google Shape;287;p28"/>
          <p:cNvSpPr txBox="1"/>
          <p:nvPr/>
        </p:nvSpPr>
        <p:spPr>
          <a:xfrm>
            <a:off x="538075" y="5758900"/>
            <a:ext cx="10168800" cy="732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Un réseau physique en plus avec :</a:t>
            </a:r>
            <a:endParaRPr sz="3000">
              <a:latin typeface="Proxima Nova"/>
              <a:ea typeface="Proxima Nova"/>
              <a:cs typeface="Proxima Nova"/>
              <a:sym typeface="Proxima Nova"/>
            </a:endParaRPr>
          </a:p>
          <a:p>
            <a:pPr indent="0" lvl="0" marL="914400" rtl="0" algn="l">
              <a:spcBef>
                <a:spcPts val="0"/>
              </a:spcBef>
              <a:spcAft>
                <a:spcPts val="0"/>
              </a:spcAft>
              <a:buNone/>
            </a:pPr>
            <a:r>
              <a:rPr lang="fr" sz="4500">
                <a:latin typeface="Proxima Nova"/>
                <a:ea typeface="Proxima Nova"/>
                <a:cs typeface="Proxima Nova"/>
                <a:sym typeface="Proxima Nova"/>
              </a:rPr>
              <a:t>1 réseau IPv4 : 192.168.1.0/24</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 réseau IPv6 : fd73:cafe:e9ab:1::/64</a:t>
            </a:r>
            <a:endParaRPr sz="4500">
              <a:latin typeface="Proxima Nova"/>
              <a:ea typeface="Proxima Nova"/>
              <a:cs typeface="Proxima Nova"/>
              <a:sym typeface="Proxima Nova"/>
            </a:endParaRPr>
          </a:p>
          <a:p>
            <a:pPr indent="457200" lvl="0" marL="91440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Un routeur présent sur les 2 réseaux :</a:t>
            </a:r>
            <a:endParaRPr sz="30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192.168.0.1 et fd73:cafe:e9ab::1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192.168.1.1 et fd73:cafe:e9ab:1::1</a:t>
            </a:r>
            <a:endParaRPr sz="4500">
              <a:latin typeface="Proxima Nova"/>
              <a:ea typeface="Proxima Nova"/>
              <a:cs typeface="Proxima Nova"/>
              <a:sym typeface="Proxima Nova"/>
            </a:endParaRPr>
          </a:p>
        </p:txBody>
      </p:sp>
      <p:cxnSp>
        <p:nvCxnSpPr>
          <p:cNvPr id="288" name="Google Shape;288;p2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89" name="Google Shape;289;p2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90" name="Google Shape;290;p2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91" name="Google Shape;291;p2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92" name="Google Shape;292;p2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93" name="Google Shape;293;p28"/>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294" name="Google Shape;294;p28"/>
          <p:cNvPicPr preferRelativeResize="0"/>
          <p:nvPr/>
        </p:nvPicPr>
        <p:blipFill>
          <a:blip r:embed="rId4">
            <a:alphaModFix/>
          </a:blip>
          <a:stretch>
            <a:fillRect/>
          </a:stretch>
        </p:blipFill>
        <p:spPr>
          <a:xfrm>
            <a:off x="13732226" y="2981165"/>
            <a:ext cx="1653373" cy="1870997"/>
          </a:xfrm>
          <a:prstGeom prst="rect">
            <a:avLst/>
          </a:prstGeom>
          <a:noFill/>
          <a:ln>
            <a:noFill/>
          </a:ln>
        </p:spPr>
      </p:pic>
      <p:pic>
        <p:nvPicPr>
          <p:cNvPr id="295" name="Google Shape;295;p28"/>
          <p:cNvPicPr preferRelativeResize="0"/>
          <p:nvPr/>
        </p:nvPicPr>
        <p:blipFill>
          <a:blip r:embed="rId4">
            <a:alphaModFix/>
          </a:blip>
          <a:stretch>
            <a:fillRect/>
          </a:stretch>
        </p:blipFill>
        <p:spPr>
          <a:xfrm>
            <a:off x="17423281" y="2981165"/>
            <a:ext cx="1653373" cy="1870997"/>
          </a:xfrm>
          <a:prstGeom prst="rect">
            <a:avLst/>
          </a:prstGeom>
          <a:noFill/>
          <a:ln>
            <a:noFill/>
          </a:ln>
        </p:spPr>
      </p:pic>
      <p:pic>
        <p:nvPicPr>
          <p:cNvPr id="296" name="Google Shape;296;p28"/>
          <p:cNvPicPr preferRelativeResize="0"/>
          <p:nvPr/>
        </p:nvPicPr>
        <p:blipFill>
          <a:blip r:embed="rId4">
            <a:alphaModFix/>
          </a:blip>
          <a:stretch>
            <a:fillRect/>
          </a:stretch>
        </p:blipFill>
        <p:spPr>
          <a:xfrm>
            <a:off x="21039286" y="2981165"/>
            <a:ext cx="1653373" cy="1870997"/>
          </a:xfrm>
          <a:prstGeom prst="rect">
            <a:avLst/>
          </a:prstGeom>
          <a:noFill/>
          <a:ln>
            <a:noFill/>
          </a:ln>
        </p:spPr>
      </p:pic>
      <p:pic>
        <p:nvPicPr>
          <p:cNvPr id="297" name="Google Shape;297;p28"/>
          <p:cNvPicPr preferRelativeResize="0"/>
          <p:nvPr/>
        </p:nvPicPr>
        <p:blipFill>
          <a:blip r:embed="rId4">
            <a:alphaModFix/>
          </a:blip>
          <a:stretch>
            <a:fillRect/>
          </a:stretch>
        </p:blipFill>
        <p:spPr>
          <a:xfrm>
            <a:off x="15440487" y="9776959"/>
            <a:ext cx="1653373" cy="1870997"/>
          </a:xfrm>
          <a:prstGeom prst="rect">
            <a:avLst/>
          </a:prstGeom>
          <a:noFill/>
          <a:ln>
            <a:noFill/>
          </a:ln>
        </p:spPr>
      </p:pic>
      <p:pic>
        <p:nvPicPr>
          <p:cNvPr id="298" name="Google Shape;298;p28"/>
          <p:cNvPicPr preferRelativeResize="0"/>
          <p:nvPr/>
        </p:nvPicPr>
        <p:blipFill>
          <a:blip r:embed="rId4">
            <a:alphaModFix/>
          </a:blip>
          <a:stretch>
            <a:fillRect/>
          </a:stretch>
        </p:blipFill>
        <p:spPr>
          <a:xfrm>
            <a:off x="19460992" y="9837784"/>
            <a:ext cx="1653373" cy="1870997"/>
          </a:xfrm>
          <a:prstGeom prst="rect">
            <a:avLst/>
          </a:prstGeom>
          <a:noFill/>
          <a:ln>
            <a:noFill/>
          </a:ln>
        </p:spPr>
      </p:pic>
      <p:cxnSp>
        <p:nvCxnSpPr>
          <p:cNvPr id="299" name="Google Shape;299;p28"/>
          <p:cNvCxnSpPr/>
          <p:nvPr/>
        </p:nvCxnSpPr>
        <p:spPr>
          <a:xfrm>
            <a:off x="13511336" y="5853410"/>
            <a:ext cx="9693900" cy="22800"/>
          </a:xfrm>
          <a:prstGeom prst="straightConnector1">
            <a:avLst/>
          </a:prstGeom>
          <a:noFill/>
          <a:ln cap="flat" cmpd="sng" w="19050">
            <a:solidFill>
              <a:srgbClr val="737373"/>
            </a:solidFill>
            <a:prstDash val="solid"/>
            <a:round/>
            <a:headEnd len="med" w="med" type="none"/>
            <a:tailEnd len="med" w="med" type="none"/>
          </a:ln>
        </p:spPr>
      </p:cxnSp>
      <p:cxnSp>
        <p:nvCxnSpPr>
          <p:cNvPr id="300" name="Google Shape;300;p28"/>
          <p:cNvCxnSpPr>
            <a:stCxn id="294" idx="2"/>
          </p:cNvCxnSpPr>
          <p:nvPr/>
        </p:nvCxnSpPr>
        <p:spPr>
          <a:xfrm>
            <a:off x="14558912" y="4852162"/>
            <a:ext cx="21000" cy="1000800"/>
          </a:xfrm>
          <a:prstGeom prst="straightConnector1">
            <a:avLst/>
          </a:prstGeom>
          <a:noFill/>
          <a:ln cap="flat" cmpd="sng" w="19050">
            <a:solidFill>
              <a:srgbClr val="737373"/>
            </a:solidFill>
            <a:prstDash val="solid"/>
            <a:round/>
            <a:headEnd len="med" w="med" type="none"/>
            <a:tailEnd len="med" w="med" type="none"/>
          </a:ln>
        </p:spPr>
      </p:cxnSp>
      <p:cxnSp>
        <p:nvCxnSpPr>
          <p:cNvPr id="301" name="Google Shape;301;p28"/>
          <p:cNvCxnSpPr/>
          <p:nvPr/>
        </p:nvCxnSpPr>
        <p:spPr>
          <a:xfrm flipH="1">
            <a:off x="18246825" y="4870337"/>
            <a:ext cx="13800" cy="1005600"/>
          </a:xfrm>
          <a:prstGeom prst="straightConnector1">
            <a:avLst/>
          </a:prstGeom>
          <a:noFill/>
          <a:ln cap="flat" cmpd="sng" w="19050">
            <a:solidFill>
              <a:srgbClr val="737373"/>
            </a:solidFill>
            <a:prstDash val="solid"/>
            <a:round/>
            <a:headEnd len="med" w="med" type="none"/>
            <a:tailEnd len="med" w="med" type="none"/>
          </a:ln>
        </p:spPr>
      </p:cxnSp>
      <p:cxnSp>
        <p:nvCxnSpPr>
          <p:cNvPr id="302" name="Google Shape;302;p28"/>
          <p:cNvCxnSpPr/>
          <p:nvPr/>
        </p:nvCxnSpPr>
        <p:spPr>
          <a:xfrm flipH="1">
            <a:off x="21867614" y="4870337"/>
            <a:ext cx="9000" cy="982800"/>
          </a:xfrm>
          <a:prstGeom prst="straightConnector1">
            <a:avLst/>
          </a:prstGeom>
          <a:noFill/>
          <a:ln cap="flat" cmpd="sng" w="19050">
            <a:solidFill>
              <a:srgbClr val="737373"/>
            </a:solidFill>
            <a:prstDash val="solid"/>
            <a:round/>
            <a:headEnd len="med" w="med" type="none"/>
            <a:tailEnd len="med" w="med" type="none"/>
          </a:ln>
        </p:spPr>
      </p:cxnSp>
      <p:cxnSp>
        <p:nvCxnSpPr>
          <p:cNvPr id="303" name="Google Shape;303;p28"/>
          <p:cNvCxnSpPr>
            <a:endCxn id="297" idx="0"/>
          </p:cNvCxnSpPr>
          <p:nvPr/>
        </p:nvCxnSpPr>
        <p:spPr>
          <a:xfrm flipH="1">
            <a:off x="16267173" y="8677459"/>
            <a:ext cx="10800" cy="1099500"/>
          </a:xfrm>
          <a:prstGeom prst="straightConnector1">
            <a:avLst/>
          </a:prstGeom>
          <a:noFill/>
          <a:ln cap="flat" cmpd="sng" w="19050">
            <a:solidFill>
              <a:srgbClr val="737373"/>
            </a:solidFill>
            <a:prstDash val="solid"/>
            <a:round/>
            <a:headEnd len="med" w="med" type="none"/>
            <a:tailEnd len="med" w="med" type="none"/>
          </a:ln>
        </p:spPr>
      </p:cxnSp>
      <p:cxnSp>
        <p:nvCxnSpPr>
          <p:cNvPr id="304" name="Google Shape;304;p28"/>
          <p:cNvCxnSpPr/>
          <p:nvPr/>
        </p:nvCxnSpPr>
        <p:spPr>
          <a:xfrm flipH="1">
            <a:off x="20282208" y="8738140"/>
            <a:ext cx="10800" cy="1099500"/>
          </a:xfrm>
          <a:prstGeom prst="straightConnector1">
            <a:avLst/>
          </a:prstGeom>
          <a:noFill/>
          <a:ln cap="flat" cmpd="sng" w="19050">
            <a:solidFill>
              <a:srgbClr val="737373"/>
            </a:solidFill>
            <a:prstDash val="solid"/>
            <a:round/>
            <a:headEnd len="med" w="med" type="none"/>
            <a:tailEnd len="med" w="med" type="none"/>
          </a:ln>
        </p:spPr>
      </p:cxnSp>
      <p:sp>
        <p:nvSpPr>
          <p:cNvPr id="305" name="Google Shape;305;p28"/>
          <p:cNvSpPr txBox="1"/>
          <p:nvPr/>
        </p:nvSpPr>
        <p:spPr>
          <a:xfrm>
            <a:off x="127447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6" name="Google Shape;306;p28"/>
          <p:cNvSpPr txBox="1"/>
          <p:nvPr/>
        </p:nvSpPr>
        <p:spPr>
          <a:xfrm>
            <a:off x="164412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7" name="Google Shape;307;p28"/>
          <p:cNvSpPr txBox="1"/>
          <p:nvPr/>
        </p:nvSpPr>
        <p:spPr>
          <a:xfrm>
            <a:off x="20137500"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8" name="Google Shape;308;p28"/>
          <p:cNvSpPr txBox="1"/>
          <p:nvPr/>
        </p:nvSpPr>
        <p:spPr>
          <a:xfrm>
            <a:off x="14238075" y="119842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192.168.1.10/24</a:t>
            </a:r>
            <a:endParaRPr sz="2700"/>
          </a:p>
          <a:p>
            <a:pPr indent="0" lvl="0" marL="0" rtl="0" algn="ctr">
              <a:spcBef>
                <a:spcPts val="0"/>
              </a:spcBef>
              <a:spcAft>
                <a:spcPts val="0"/>
              </a:spcAft>
              <a:buNone/>
            </a:pPr>
            <a:r>
              <a:rPr lang="fr" sz="2700"/>
              <a:t>fd73:cafe:e9ab:1::10/64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9" name="Google Shape;309;p28"/>
          <p:cNvSpPr txBox="1"/>
          <p:nvPr/>
        </p:nvSpPr>
        <p:spPr>
          <a:xfrm>
            <a:off x="18587450" y="12045050"/>
            <a:ext cx="41052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192.168.1.42/24</a:t>
            </a:r>
            <a:endParaRPr sz="2700"/>
          </a:p>
          <a:p>
            <a:pPr indent="0" lvl="0" marL="0" rtl="0" algn="ctr">
              <a:spcBef>
                <a:spcPts val="0"/>
              </a:spcBef>
              <a:spcAft>
                <a:spcPts val="0"/>
              </a:spcAft>
              <a:buNone/>
            </a:pPr>
            <a:r>
              <a:rPr lang="fr" sz="2700"/>
              <a:t>fd73:cafe:e9ab:1::42/64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310" name="Google Shape;310;p28"/>
          <p:cNvCxnSpPr>
            <a:endCxn id="311" idx="0"/>
          </p:cNvCxnSpPr>
          <p:nvPr/>
        </p:nvCxnSpPr>
        <p:spPr>
          <a:xfrm>
            <a:off x="17490350" y="5853113"/>
            <a:ext cx="9300" cy="787800"/>
          </a:xfrm>
          <a:prstGeom prst="straightConnector1">
            <a:avLst/>
          </a:prstGeom>
          <a:noFill/>
          <a:ln cap="flat" cmpd="sng" w="19050">
            <a:solidFill>
              <a:srgbClr val="737373"/>
            </a:solidFill>
            <a:prstDash val="solid"/>
            <a:round/>
            <a:headEnd len="med" w="med" type="none"/>
            <a:tailEnd len="med" w="med" type="none"/>
          </a:ln>
        </p:spPr>
      </p:cxnSp>
      <p:grpSp>
        <p:nvGrpSpPr>
          <p:cNvPr id="312" name="Google Shape;312;p28"/>
          <p:cNvGrpSpPr/>
          <p:nvPr/>
        </p:nvGrpSpPr>
        <p:grpSpPr>
          <a:xfrm>
            <a:off x="16549950" y="6640913"/>
            <a:ext cx="1899400" cy="2036352"/>
            <a:chOff x="10320100" y="4632400"/>
            <a:chExt cx="1899400" cy="2036352"/>
          </a:xfrm>
        </p:grpSpPr>
        <p:pic>
          <p:nvPicPr>
            <p:cNvPr id="311" name="Google Shape;311;p28"/>
            <p:cNvPicPr preferRelativeResize="0"/>
            <p:nvPr/>
          </p:nvPicPr>
          <p:blipFill>
            <a:blip r:embed="rId5">
              <a:alphaModFix/>
            </a:blip>
            <a:stretch>
              <a:fillRect/>
            </a:stretch>
          </p:blipFill>
          <p:spPr>
            <a:xfrm>
              <a:off x="10320100" y="4632400"/>
              <a:ext cx="1899400" cy="1321150"/>
            </a:xfrm>
            <a:prstGeom prst="rect">
              <a:avLst/>
            </a:prstGeom>
            <a:noFill/>
            <a:ln>
              <a:noFill/>
            </a:ln>
          </p:spPr>
        </p:pic>
        <p:cxnSp>
          <p:nvCxnSpPr>
            <p:cNvPr id="313" name="Google Shape;313;p28"/>
            <p:cNvCxnSpPr/>
            <p:nvPr/>
          </p:nvCxnSpPr>
          <p:spPr>
            <a:xfrm>
              <a:off x="11264411" y="5953552"/>
              <a:ext cx="10800" cy="715200"/>
            </a:xfrm>
            <a:prstGeom prst="straightConnector1">
              <a:avLst/>
            </a:prstGeom>
            <a:noFill/>
            <a:ln cap="flat" cmpd="sng" w="19050">
              <a:solidFill>
                <a:srgbClr val="737373"/>
              </a:solidFill>
              <a:prstDash val="solid"/>
              <a:round/>
              <a:headEnd len="med" w="med" type="none"/>
              <a:tailEnd len="med" w="med" type="none"/>
            </a:ln>
          </p:spPr>
        </p:cxnSp>
      </p:grpSp>
      <p:cxnSp>
        <p:nvCxnSpPr>
          <p:cNvPr id="314" name="Google Shape;314;p28"/>
          <p:cNvCxnSpPr/>
          <p:nvPr/>
        </p:nvCxnSpPr>
        <p:spPr>
          <a:xfrm>
            <a:off x="13511336" y="8677272"/>
            <a:ext cx="9693900" cy="22800"/>
          </a:xfrm>
          <a:prstGeom prst="straightConnector1">
            <a:avLst/>
          </a:prstGeom>
          <a:noFill/>
          <a:ln cap="flat" cmpd="sng" w="19050">
            <a:solidFill>
              <a:srgbClr val="737373"/>
            </a:solidFill>
            <a:prstDash val="solid"/>
            <a:round/>
            <a:headEnd len="med" w="med" type="none"/>
            <a:tailEnd len="med" w="med" type="none"/>
          </a:ln>
        </p:spPr>
      </p:cxnSp>
      <p:sp>
        <p:nvSpPr>
          <p:cNvPr id="315" name="Google Shape;315;p28"/>
          <p:cNvSpPr txBox="1"/>
          <p:nvPr/>
        </p:nvSpPr>
        <p:spPr>
          <a:xfrm>
            <a:off x="18369625" y="6019000"/>
            <a:ext cx="36129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192.168.0.1/24</a:t>
            </a:r>
            <a:endParaRPr sz="2700"/>
          </a:p>
          <a:p>
            <a:pPr indent="0" lvl="0" marL="0" rtl="0" algn="ctr">
              <a:spcBef>
                <a:spcPts val="0"/>
              </a:spcBef>
              <a:spcAft>
                <a:spcPts val="0"/>
              </a:spcAft>
              <a:buNone/>
            </a:pPr>
            <a:r>
              <a:rPr lang="fr" sz="2700"/>
              <a:t>fd73:cafe:e9ab::1/64</a:t>
            </a:r>
            <a:endParaRPr sz="2700"/>
          </a:p>
          <a:p>
            <a:pPr indent="0" lvl="0" marL="0" rtl="0" algn="ctr">
              <a:spcBef>
                <a:spcPts val="0"/>
              </a:spcBef>
              <a:spcAft>
                <a:spcPts val="0"/>
              </a:spcAft>
              <a:buNone/>
            </a:pPr>
            <a:r>
              <a:t/>
            </a:r>
            <a:endParaRPr sz="2700"/>
          </a:p>
        </p:txBody>
      </p:sp>
      <p:sp>
        <p:nvSpPr>
          <p:cNvPr id="316" name="Google Shape;316;p28"/>
          <p:cNvSpPr txBox="1"/>
          <p:nvPr/>
        </p:nvSpPr>
        <p:spPr>
          <a:xfrm>
            <a:off x="13125750" y="7322800"/>
            <a:ext cx="36129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p:txBody>
      </p:sp>
      <p:sp>
        <p:nvSpPr>
          <p:cNvPr id="317" name="Google Shape;317;p28"/>
          <p:cNvSpPr txBox="1"/>
          <p:nvPr/>
        </p:nvSpPr>
        <p:spPr>
          <a:xfrm flipH="1">
            <a:off x="12517275" y="550315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N0</a:t>
            </a:r>
            <a:endParaRPr sz="3500">
              <a:solidFill>
                <a:srgbClr val="424242"/>
              </a:solidFill>
            </a:endParaRPr>
          </a:p>
        </p:txBody>
      </p:sp>
      <p:sp>
        <p:nvSpPr>
          <p:cNvPr id="318" name="Google Shape;318;p28"/>
          <p:cNvSpPr txBox="1"/>
          <p:nvPr/>
        </p:nvSpPr>
        <p:spPr>
          <a:xfrm flipH="1">
            <a:off x="12663225" y="830710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N1</a:t>
            </a:r>
            <a:endParaRPr sz="3500">
              <a:solidFill>
                <a:srgbClr val="424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icone_wild_code_school.png" id="323" name="Google Shape;323;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24" name="Google Shape;324;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25" name="Google Shape;325;p29"/>
          <p:cNvSpPr txBox="1"/>
          <p:nvPr/>
        </p:nvSpPr>
        <p:spPr>
          <a:xfrm>
            <a:off x="946900" y="2610425"/>
            <a:ext cx="2426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Cas 2</a:t>
            </a:r>
            <a:endParaRPr sz="5000">
              <a:latin typeface="Montserrat ExtraBold"/>
              <a:ea typeface="Montserrat ExtraBold"/>
              <a:cs typeface="Montserrat ExtraBold"/>
              <a:sym typeface="Montserrat ExtraBold"/>
            </a:endParaRPr>
          </a:p>
        </p:txBody>
      </p:sp>
      <p:sp>
        <p:nvSpPr>
          <p:cNvPr id="326" name="Google Shape;326;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27" name="Google Shape;327;p29"/>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(suite)</a:t>
            </a:r>
            <a:endParaRPr sz="2800">
              <a:latin typeface="Montserrat Medium"/>
              <a:ea typeface="Montserrat Medium"/>
              <a:cs typeface="Montserrat Medium"/>
              <a:sym typeface="Montserrat Medium"/>
            </a:endParaRPr>
          </a:p>
        </p:txBody>
      </p:sp>
      <p:cxnSp>
        <p:nvCxnSpPr>
          <p:cNvPr id="328" name="Google Shape;328;p2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29" name="Google Shape;329;p2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30" name="Google Shape;330;p2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31" name="Google Shape;331;p2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32" name="Google Shape;332;p2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33" name="Google Shape;333;p29"/>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4" name="Google Shape;334;p29"/>
          <p:cNvSpPr txBox="1"/>
          <p:nvPr/>
        </p:nvSpPr>
        <p:spPr>
          <a:xfrm>
            <a:off x="538075" y="4870325"/>
            <a:ext cx="11068500" cy="8210700"/>
          </a:xfrm>
          <a:prstGeom prst="rect">
            <a:avLst/>
          </a:prstGeom>
          <a:no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fr" sz="4500">
                <a:latin typeface="Proxima Nova"/>
                <a:ea typeface="Proxima Nova"/>
                <a:cs typeface="Proxima Nova"/>
                <a:sym typeface="Proxima Nova"/>
              </a:rPr>
              <a:t>Envoi de noeud 11 (sur N0)</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noeud 42 (sur N1).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Par exemple :</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ping 192.168.1.42 depuis 192.168.0.11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ou ping fd73:cafe:e9ab:1::42 pour v6</a:t>
            </a:r>
            <a:endParaRPr sz="4500">
              <a:latin typeface="Proxima Nova"/>
              <a:ea typeface="Proxima Nova"/>
              <a:cs typeface="Proxima Nova"/>
              <a:sym typeface="Proxima Nova"/>
            </a:endParaRPr>
          </a:p>
          <a:p>
            <a:pPr indent="457200" lvl="0" marL="457200" rtl="0" algn="l">
              <a:spcBef>
                <a:spcPts val="0"/>
              </a:spcBef>
              <a:spcAft>
                <a:spcPts val="0"/>
              </a:spcAft>
              <a:buNone/>
            </a:pPr>
            <a:r>
              <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Que se passe-t-il sur la machine 11 ?</a:t>
            </a:r>
            <a:endParaRPr sz="4500">
              <a:latin typeface="Proxima Nova"/>
              <a:ea typeface="Proxima Nova"/>
              <a:cs typeface="Proxima Nova"/>
              <a:sym typeface="Proxima Nova"/>
            </a:endParaRPr>
          </a:p>
        </p:txBody>
      </p:sp>
      <p:pic>
        <p:nvPicPr>
          <p:cNvPr id="335" name="Google Shape;335;p29"/>
          <p:cNvPicPr preferRelativeResize="0"/>
          <p:nvPr/>
        </p:nvPicPr>
        <p:blipFill>
          <a:blip r:embed="rId4">
            <a:alphaModFix/>
          </a:blip>
          <a:stretch>
            <a:fillRect/>
          </a:stretch>
        </p:blipFill>
        <p:spPr>
          <a:xfrm>
            <a:off x="13732226" y="2981165"/>
            <a:ext cx="1653373" cy="1870997"/>
          </a:xfrm>
          <a:prstGeom prst="rect">
            <a:avLst/>
          </a:prstGeom>
          <a:noFill/>
          <a:ln>
            <a:noFill/>
          </a:ln>
        </p:spPr>
      </p:pic>
      <p:pic>
        <p:nvPicPr>
          <p:cNvPr id="336" name="Google Shape;336;p29"/>
          <p:cNvPicPr preferRelativeResize="0"/>
          <p:nvPr/>
        </p:nvPicPr>
        <p:blipFill>
          <a:blip r:embed="rId4">
            <a:alphaModFix/>
          </a:blip>
          <a:stretch>
            <a:fillRect/>
          </a:stretch>
        </p:blipFill>
        <p:spPr>
          <a:xfrm>
            <a:off x="17423281" y="2981165"/>
            <a:ext cx="1653373" cy="1870997"/>
          </a:xfrm>
          <a:prstGeom prst="rect">
            <a:avLst/>
          </a:prstGeom>
          <a:noFill/>
          <a:ln>
            <a:noFill/>
          </a:ln>
        </p:spPr>
      </p:pic>
      <p:pic>
        <p:nvPicPr>
          <p:cNvPr id="337" name="Google Shape;337;p29"/>
          <p:cNvPicPr preferRelativeResize="0"/>
          <p:nvPr/>
        </p:nvPicPr>
        <p:blipFill>
          <a:blip r:embed="rId4">
            <a:alphaModFix/>
          </a:blip>
          <a:stretch>
            <a:fillRect/>
          </a:stretch>
        </p:blipFill>
        <p:spPr>
          <a:xfrm>
            <a:off x="21039286" y="2981165"/>
            <a:ext cx="1653373" cy="1870997"/>
          </a:xfrm>
          <a:prstGeom prst="rect">
            <a:avLst/>
          </a:prstGeom>
          <a:noFill/>
          <a:ln>
            <a:noFill/>
          </a:ln>
        </p:spPr>
      </p:pic>
      <p:pic>
        <p:nvPicPr>
          <p:cNvPr id="338" name="Google Shape;338;p29"/>
          <p:cNvPicPr preferRelativeResize="0"/>
          <p:nvPr/>
        </p:nvPicPr>
        <p:blipFill>
          <a:blip r:embed="rId4">
            <a:alphaModFix/>
          </a:blip>
          <a:stretch>
            <a:fillRect/>
          </a:stretch>
        </p:blipFill>
        <p:spPr>
          <a:xfrm>
            <a:off x="15440487" y="9776959"/>
            <a:ext cx="1653373" cy="1870997"/>
          </a:xfrm>
          <a:prstGeom prst="rect">
            <a:avLst/>
          </a:prstGeom>
          <a:noFill/>
          <a:ln>
            <a:noFill/>
          </a:ln>
        </p:spPr>
      </p:pic>
      <p:pic>
        <p:nvPicPr>
          <p:cNvPr id="339" name="Google Shape;339;p29"/>
          <p:cNvPicPr preferRelativeResize="0"/>
          <p:nvPr/>
        </p:nvPicPr>
        <p:blipFill>
          <a:blip r:embed="rId4">
            <a:alphaModFix/>
          </a:blip>
          <a:stretch>
            <a:fillRect/>
          </a:stretch>
        </p:blipFill>
        <p:spPr>
          <a:xfrm>
            <a:off x="19460992" y="9837784"/>
            <a:ext cx="1653373" cy="1870997"/>
          </a:xfrm>
          <a:prstGeom prst="rect">
            <a:avLst/>
          </a:prstGeom>
          <a:noFill/>
          <a:ln>
            <a:noFill/>
          </a:ln>
        </p:spPr>
      </p:pic>
      <p:cxnSp>
        <p:nvCxnSpPr>
          <p:cNvPr id="340" name="Google Shape;340;p29"/>
          <p:cNvCxnSpPr/>
          <p:nvPr/>
        </p:nvCxnSpPr>
        <p:spPr>
          <a:xfrm>
            <a:off x="13511336" y="5853410"/>
            <a:ext cx="9693900" cy="22800"/>
          </a:xfrm>
          <a:prstGeom prst="straightConnector1">
            <a:avLst/>
          </a:prstGeom>
          <a:noFill/>
          <a:ln cap="flat" cmpd="sng" w="19050">
            <a:solidFill>
              <a:srgbClr val="737373"/>
            </a:solidFill>
            <a:prstDash val="solid"/>
            <a:round/>
            <a:headEnd len="med" w="med" type="none"/>
            <a:tailEnd len="med" w="med" type="none"/>
          </a:ln>
        </p:spPr>
      </p:cxnSp>
      <p:cxnSp>
        <p:nvCxnSpPr>
          <p:cNvPr id="341" name="Google Shape;341;p29"/>
          <p:cNvCxnSpPr>
            <a:stCxn id="335" idx="2"/>
          </p:cNvCxnSpPr>
          <p:nvPr/>
        </p:nvCxnSpPr>
        <p:spPr>
          <a:xfrm>
            <a:off x="14558912" y="4852162"/>
            <a:ext cx="21000" cy="1000800"/>
          </a:xfrm>
          <a:prstGeom prst="straightConnector1">
            <a:avLst/>
          </a:prstGeom>
          <a:noFill/>
          <a:ln cap="flat" cmpd="sng" w="19050">
            <a:solidFill>
              <a:srgbClr val="737373"/>
            </a:solidFill>
            <a:prstDash val="solid"/>
            <a:round/>
            <a:headEnd len="med" w="med" type="none"/>
            <a:tailEnd len="med" w="med" type="none"/>
          </a:ln>
        </p:spPr>
      </p:cxnSp>
      <p:cxnSp>
        <p:nvCxnSpPr>
          <p:cNvPr id="342" name="Google Shape;342;p29"/>
          <p:cNvCxnSpPr/>
          <p:nvPr/>
        </p:nvCxnSpPr>
        <p:spPr>
          <a:xfrm flipH="1">
            <a:off x="18246825" y="4870337"/>
            <a:ext cx="13800" cy="1005600"/>
          </a:xfrm>
          <a:prstGeom prst="straightConnector1">
            <a:avLst/>
          </a:prstGeom>
          <a:noFill/>
          <a:ln cap="flat" cmpd="sng" w="19050">
            <a:solidFill>
              <a:srgbClr val="737373"/>
            </a:solidFill>
            <a:prstDash val="solid"/>
            <a:round/>
            <a:headEnd len="med" w="med" type="none"/>
            <a:tailEnd len="med" w="med" type="none"/>
          </a:ln>
        </p:spPr>
      </p:cxnSp>
      <p:cxnSp>
        <p:nvCxnSpPr>
          <p:cNvPr id="343" name="Google Shape;343;p29"/>
          <p:cNvCxnSpPr/>
          <p:nvPr/>
        </p:nvCxnSpPr>
        <p:spPr>
          <a:xfrm flipH="1">
            <a:off x="21867614" y="4870337"/>
            <a:ext cx="9000" cy="982800"/>
          </a:xfrm>
          <a:prstGeom prst="straightConnector1">
            <a:avLst/>
          </a:prstGeom>
          <a:noFill/>
          <a:ln cap="flat" cmpd="sng" w="19050">
            <a:solidFill>
              <a:srgbClr val="737373"/>
            </a:solidFill>
            <a:prstDash val="solid"/>
            <a:round/>
            <a:headEnd len="med" w="med" type="none"/>
            <a:tailEnd len="med" w="med" type="none"/>
          </a:ln>
        </p:spPr>
      </p:cxnSp>
      <p:cxnSp>
        <p:nvCxnSpPr>
          <p:cNvPr id="344" name="Google Shape;344;p29"/>
          <p:cNvCxnSpPr>
            <a:endCxn id="338" idx="0"/>
          </p:cNvCxnSpPr>
          <p:nvPr/>
        </p:nvCxnSpPr>
        <p:spPr>
          <a:xfrm flipH="1">
            <a:off x="16267173" y="8677459"/>
            <a:ext cx="10800" cy="1099500"/>
          </a:xfrm>
          <a:prstGeom prst="straightConnector1">
            <a:avLst/>
          </a:prstGeom>
          <a:noFill/>
          <a:ln cap="flat" cmpd="sng" w="19050">
            <a:solidFill>
              <a:srgbClr val="737373"/>
            </a:solidFill>
            <a:prstDash val="solid"/>
            <a:round/>
            <a:headEnd len="med" w="med" type="none"/>
            <a:tailEnd len="med" w="med" type="none"/>
          </a:ln>
        </p:spPr>
      </p:cxnSp>
      <p:cxnSp>
        <p:nvCxnSpPr>
          <p:cNvPr id="345" name="Google Shape;345;p29"/>
          <p:cNvCxnSpPr/>
          <p:nvPr/>
        </p:nvCxnSpPr>
        <p:spPr>
          <a:xfrm flipH="1">
            <a:off x="20282208" y="8738140"/>
            <a:ext cx="10800" cy="1099500"/>
          </a:xfrm>
          <a:prstGeom prst="straightConnector1">
            <a:avLst/>
          </a:prstGeom>
          <a:noFill/>
          <a:ln cap="flat" cmpd="sng" w="19050">
            <a:solidFill>
              <a:srgbClr val="737373"/>
            </a:solidFill>
            <a:prstDash val="solid"/>
            <a:round/>
            <a:headEnd len="med" w="med" type="none"/>
            <a:tailEnd len="med" w="med" type="none"/>
          </a:ln>
        </p:spPr>
      </p:cxnSp>
      <p:sp>
        <p:nvSpPr>
          <p:cNvPr id="346" name="Google Shape;346;p29"/>
          <p:cNvSpPr txBox="1"/>
          <p:nvPr/>
        </p:nvSpPr>
        <p:spPr>
          <a:xfrm>
            <a:off x="127447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7" name="Google Shape;347;p29"/>
          <p:cNvSpPr txBox="1"/>
          <p:nvPr/>
        </p:nvSpPr>
        <p:spPr>
          <a:xfrm>
            <a:off x="164412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192.168.0.11/24</a:t>
            </a:r>
            <a:endParaRPr b="1" sz="2700"/>
          </a:p>
          <a:p>
            <a:pPr indent="0" lvl="0" marL="0" rtl="0" algn="ctr">
              <a:spcBef>
                <a:spcPts val="0"/>
              </a:spcBef>
              <a:spcAft>
                <a:spcPts val="0"/>
              </a:spcAft>
              <a:buNone/>
            </a:pPr>
            <a:r>
              <a:rPr b="1" lang="fr" sz="2700"/>
              <a:t>fd73:cafe:e9ab::11/64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8" name="Google Shape;348;p29"/>
          <p:cNvSpPr txBox="1"/>
          <p:nvPr/>
        </p:nvSpPr>
        <p:spPr>
          <a:xfrm>
            <a:off x="20137500"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9" name="Google Shape;349;p29"/>
          <p:cNvSpPr txBox="1"/>
          <p:nvPr/>
        </p:nvSpPr>
        <p:spPr>
          <a:xfrm>
            <a:off x="14238075" y="119842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192.168.1.10/24</a:t>
            </a:r>
            <a:endParaRPr sz="2700"/>
          </a:p>
          <a:p>
            <a:pPr indent="0" lvl="0" marL="0" rtl="0" algn="ctr">
              <a:spcBef>
                <a:spcPts val="0"/>
              </a:spcBef>
              <a:spcAft>
                <a:spcPts val="0"/>
              </a:spcAft>
              <a:buNone/>
            </a:pPr>
            <a:r>
              <a:rPr lang="fr" sz="2700"/>
              <a:t>fd73:cafe:e9ab:1::10/64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50" name="Google Shape;350;p29"/>
          <p:cNvSpPr txBox="1"/>
          <p:nvPr/>
        </p:nvSpPr>
        <p:spPr>
          <a:xfrm>
            <a:off x="18587450" y="12045050"/>
            <a:ext cx="41052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192.168.1.42/24</a:t>
            </a:r>
            <a:endParaRPr b="1" sz="2700"/>
          </a:p>
          <a:p>
            <a:pPr indent="0" lvl="0" marL="0" rtl="0" algn="ctr">
              <a:spcBef>
                <a:spcPts val="0"/>
              </a:spcBef>
              <a:spcAft>
                <a:spcPts val="0"/>
              </a:spcAft>
              <a:buNone/>
            </a:pPr>
            <a:r>
              <a:rPr b="1" lang="fr" sz="2700"/>
              <a:t>fd73:cafe:e9ab:1::42/64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351" name="Google Shape;351;p29"/>
          <p:cNvCxnSpPr>
            <a:endCxn id="352" idx="0"/>
          </p:cNvCxnSpPr>
          <p:nvPr/>
        </p:nvCxnSpPr>
        <p:spPr>
          <a:xfrm>
            <a:off x="17490350" y="5853113"/>
            <a:ext cx="9300" cy="787800"/>
          </a:xfrm>
          <a:prstGeom prst="straightConnector1">
            <a:avLst/>
          </a:prstGeom>
          <a:noFill/>
          <a:ln cap="flat" cmpd="sng" w="19050">
            <a:solidFill>
              <a:srgbClr val="737373"/>
            </a:solidFill>
            <a:prstDash val="solid"/>
            <a:round/>
            <a:headEnd len="med" w="med" type="none"/>
            <a:tailEnd len="med" w="med" type="none"/>
          </a:ln>
        </p:spPr>
      </p:cxnSp>
      <p:grpSp>
        <p:nvGrpSpPr>
          <p:cNvPr id="353" name="Google Shape;353;p29"/>
          <p:cNvGrpSpPr/>
          <p:nvPr/>
        </p:nvGrpSpPr>
        <p:grpSpPr>
          <a:xfrm>
            <a:off x="16549950" y="6640913"/>
            <a:ext cx="1899400" cy="2036352"/>
            <a:chOff x="10320100" y="4632400"/>
            <a:chExt cx="1899400" cy="2036352"/>
          </a:xfrm>
        </p:grpSpPr>
        <p:pic>
          <p:nvPicPr>
            <p:cNvPr id="352" name="Google Shape;352;p29"/>
            <p:cNvPicPr preferRelativeResize="0"/>
            <p:nvPr/>
          </p:nvPicPr>
          <p:blipFill>
            <a:blip r:embed="rId5">
              <a:alphaModFix/>
            </a:blip>
            <a:stretch>
              <a:fillRect/>
            </a:stretch>
          </p:blipFill>
          <p:spPr>
            <a:xfrm>
              <a:off x="10320100" y="4632400"/>
              <a:ext cx="1899400" cy="1321150"/>
            </a:xfrm>
            <a:prstGeom prst="rect">
              <a:avLst/>
            </a:prstGeom>
            <a:noFill/>
            <a:ln>
              <a:noFill/>
            </a:ln>
          </p:spPr>
        </p:pic>
        <p:cxnSp>
          <p:nvCxnSpPr>
            <p:cNvPr id="354" name="Google Shape;354;p29"/>
            <p:cNvCxnSpPr/>
            <p:nvPr/>
          </p:nvCxnSpPr>
          <p:spPr>
            <a:xfrm>
              <a:off x="11264411" y="5953552"/>
              <a:ext cx="10800" cy="715200"/>
            </a:xfrm>
            <a:prstGeom prst="straightConnector1">
              <a:avLst/>
            </a:prstGeom>
            <a:noFill/>
            <a:ln cap="flat" cmpd="sng" w="19050">
              <a:solidFill>
                <a:srgbClr val="737373"/>
              </a:solidFill>
              <a:prstDash val="solid"/>
              <a:round/>
              <a:headEnd len="med" w="med" type="none"/>
              <a:tailEnd len="med" w="med" type="none"/>
            </a:ln>
          </p:spPr>
        </p:cxnSp>
      </p:grpSp>
      <p:cxnSp>
        <p:nvCxnSpPr>
          <p:cNvPr id="355" name="Google Shape;355;p29"/>
          <p:cNvCxnSpPr/>
          <p:nvPr/>
        </p:nvCxnSpPr>
        <p:spPr>
          <a:xfrm>
            <a:off x="13511336" y="8677272"/>
            <a:ext cx="9693900" cy="22800"/>
          </a:xfrm>
          <a:prstGeom prst="straightConnector1">
            <a:avLst/>
          </a:prstGeom>
          <a:noFill/>
          <a:ln cap="flat" cmpd="sng" w="19050">
            <a:solidFill>
              <a:srgbClr val="737373"/>
            </a:solidFill>
            <a:prstDash val="solid"/>
            <a:round/>
            <a:headEnd len="med" w="med" type="none"/>
            <a:tailEnd len="med" w="med" type="none"/>
          </a:ln>
        </p:spPr>
      </p:cxnSp>
      <p:sp>
        <p:nvSpPr>
          <p:cNvPr id="356" name="Google Shape;356;p29"/>
          <p:cNvSpPr txBox="1"/>
          <p:nvPr/>
        </p:nvSpPr>
        <p:spPr>
          <a:xfrm>
            <a:off x="18369625" y="6019000"/>
            <a:ext cx="3961200" cy="12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192.168.0.1/24</a:t>
            </a:r>
            <a:endParaRPr sz="2700"/>
          </a:p>
          <a:p>
            <a:pPr indent="0" lvl="0" marL="0" rtl="0" algn="ctr">
              <a:spcBef>
                <a:spcPts val="0"/>
              </a:spcBef>
              <a:spcAft>
                <a:spcPts val="0"/>
              </a:spcAft>
              <a:buNone/>
            </a:pPr>
            <a:r>
              <a:rPr lang="fr" sz="2700"/>
              <a:t>fd73:cafe:e9ab:0::1/64</a:t>
            </a:r>
            <a:endParaRPr sz="2700"/>
          </a:p>
          <a:p>
            <a:pPr indent="0" lvl="0" marL="0" rtl="0" algn="ctr">
              <a:spcBef>
                <a:spcPts val="0"/>
              </a:spcBef>
              <a:spcAft>
                <a:spcPts val="0"/>
              </a:spcAft>
              <a:buNone/>
            </a:pPr>
            <a:r>
              <a:rPr lang="fr" sz="2700"/>
              <a:t>fe80::da58:d7ff:fe06:802</a:t>
            </a:r>
            <a:endParaRPr sz="2700"/>
          </a:p>
          <a:p>
            <a:pPr indent="0" lvl="0" marL="0" rtl="0" algn="ctr">
              <a:spcBef>
                <a:spcPts val="0"/>
              </a:spcBef>
              <a:spcAft>
                <a:spcPts val="0"/>
              </a:spcAft>
              <a:buNone/>
            </a:pPr>
            <a:r>
              <a:t/>
            </a:r>
            <a:endParaRPr sz="2700"/>
          </a:p>
        </p:txBody>
      </p:sp>
      <p:sp>
        <p:nvSpPr>
          <p:cNvPr id="357" name="Google Shape;357;p29"/>
          <p:cNvSpPr txBox="1"/>
          <p:nvPr/>
        </p:nvSpPr>
        <p:spPr>
          <a:xfrm>
            <a:off x="12884100" y="7014500"/>
            <a:ext cx="39612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rPr lang="fr" sz="2700"/>
              <a:t>fe80::da58:d7ff:fe06:803</a:t>
            </a:r>
            <a:endParaRPr sz="2700"/>
          </a:p>
          <a:p>
            <a:pPr indent="0" lvl="0" marL="0" rtl="0" algn="ctr">
              <a:spcBef>
                <a:spcPts val="0"/>
              </a:spcBef>
              <a:spcAft>
                <a:spcPts val="0"/>
              </a:spcAft>
              <a:buNone/>
            </a:pPr>
            <a:r>
              <a:t/>
            </a:r>
            <a:endParaRPr sz="2700"/>
          </a:p>
        </p:txBody>
      </p:sp>
      <p:sp>
        <p:nvSpPr>
          <p:cNvPr id="358" name="Google Shape;358;p29"/>
          <p:cNvSpPr txBox="1"/>
          <p:nvPr/>
        </p:nvSpPr>
        <p:spPr>
          <a:xfrm flipH="1">
            <a:off x="12517275" y="550315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N0</a:t>
            </a:r>
            <a:endParaRPr sz="3500">
              <a:solidFill>
                <a:srgbClr val="424242"/>
              </a:solidFill>
            </a:endParaRPr>
          </a:p>
        </p:txBody>
      </p:sp>
      <p:sp>
        <p:nvSpPr>
          <p:cNvPr id="359" name="Google Shape;359;p29"/>
          <p:cNvSpPr txBox="1"/>
          <p:nvPr/>
        </p:nvSpPr>
        <p:spPr>
          <a:xfrm flipH="1">
            <a:off x="12663225" y="830710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N1</a:t>
            </a:r>
            <a:endParaRPr sz="3500">
              <a:solidFill>
                <a:srgbClr val="42424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icone_wild_code_school.png" id="364" name="Google Shape;364;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5" name="Google Shape;365;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6" name="Google Shape;366;p30"/>
          <p:cNvSpPr txBox="1"/>
          <p:nvPr/>
        </p:nvSpPr>
        <p:spPr>
          <a:xfrm>
            <a:off x="946900" y="2610425"/>
            <a:ext cx="4168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367" name="Google Shape;367;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68" name="Google Shape;368;p30"/>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369" name="Google Shape;369;p3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70" name="Google Shape;370;p3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71" name="Google Shape;371;p3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72" name="Google Shape;372;p3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73" name="Google Shape;373;p3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74" name="Google Shape;374;p3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75" name="Google Shape;375;p30"/>
          <p:cNvSpPr txBox="1"/>
          <p:nvPr/>
        </p:nvSpPr>
        <p:spPr>
          <a:xfrm>
            <a:off x="3341700" y="5084250"/>
            <a:ext cx="18884100" cy="73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Hôte 11 calcule les réseaux auxquels il est directement connecté</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le destinataire n'en fait pas partie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Hôte 11 consulte sa </a:t>
            </a:r>
            <a:r>
              <a:rPr b="1" lang="fr" sz="4500">
                <a:latin typeface="Proxima Nova"/>
                <a:ea typeface="Proxima Nova"/>
                <a:cs typeface="Proxima Nova"/>
                <a:sym typeface="Proxima Nova"/>
              </a:rPr>
              <a:t>table de routage</a:t>
            </a:r>
            <a:endParaRPr b="1"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Pour que la communication soit possible (dans ce cas précis) elle doit comporter une ligne disant par exemple :</a:t>
            </a:r>
            <a:endParaRPr sz="4500">
              <a:latin typeface="Proxima Nova"/>
              <a:ea typeface="Proxima Nova"/>
              <a:cs typeface="Proxima Nova"/>
              <a:sym typeface="Proxima Nova"/>
            </a:endParaRPr>
          </a:p>
          <a:p>
            <a:pPr indent="-514350" lvl="2" marL="1828800" rtl="0" algn="l">
              <a:spcBef>
                <a:spcPts val="0"/>
              </a:spcBef>
              <a:spcAft>
                <a:spcPts val="0"/>
              </a:spcAft>
              <a:buSzPts val="4500"/>
              <a:buFont typeface="Proxima Nova"/>
              <a:buChar char="-"/>
            </a:pPr>
            <a:r>
              <a:rPr lang="fr" sz="4500">
                <a:latin typeface="Proxima Nova"/>
                <a:ea typeface="Proxima Nova"/>
                <a:cs typeface="Proxima Nova"/>
                <a:sym typeface="Proxima Nova"/>
              </a:rPr>
              <a:t>Pour aller à 192.168.1.0/24 (réseau destination), passe par 192.168.0.1 (interface du routeur sur N0)</a:t>
            </a:r>
            <a:endParaRPr sz="4500">
              <a:latin typeface="Proxima Nova"/>
              <a:ea typeface="Proxima Nova"/>
              <a:cs typeface="Proxima Nova"/>
              <a:sym typeface="Proxima Nova"/>
            </a:endParaRPr>
          </a:p>
          <a:p>
            <a:pPr indent="-514350" lvl="2" marL="1828800" rtl="0" algn="l">
              <a:spcBef>
                <a:spcPts val="0"/>
              </a:spcBef>
              <a:spcAft>
                <a:spcPts val="0"/>
              </a:spcAft>
              <a:buSzPts val="4500"/>
              <a:buFont typeface="Proxima Nova"/>
              <a:buChar char="-"/>
            </a:pPr>
            <a:r>
              <a:rPr lang="fr" sz="4500">
                <a:latin typeface="Proxima Nova"/>
                <a:ea typeface="Proxima Nova"/>
                <a:cs typeface="Proxima Nova"/>
                <a:sym typeface="Proxima Nova"/>
              </a:rPr>
              <a:t>Pour aller à fd73:cafe:e9ab:1::/64 (réseau destination), passe par fe80::da58:d7ff:fe06:802 (interface du routeur sur N0)</a:t>
            </a:r>
            <a:endParaRPr sz="45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descr="icone_wild_code_school.png" id="380" name="Google Shape;380;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81" name="Google Shape;381;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82" name="Google Shape;382;p31"/>
          <p:cNvSpPr txBox="1"/>
          <p:nvPr/>
        </p:nvSpPr>
        <p:spPr>
          <a:xfrm>
            <a:off x="946900" y="2610425"/>
            <a:ext cx="6184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 (suite) </a:t>
            </a:r>
            <a:endParaRPr sz="5000">
              <a:latin typeface="Montserrat ExtraBold"/>
              <a:ea typeface="Montserrat ExtraBold"/>
              <a:cs typeface="Montserrat ExtraBold"/>
              <a:sym typeface="Montserrat ExtraBold"/>
            </a:endParaRPr>
          </a:p>
        </p:txBody>
      </p:sp>
      <p:sp>
        <p:nvSpPr>
          <p:cNvPr id="383" name="Google Shape;383;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84" name="Google Shape;384;p31"/>
          <p:cNvSpPr txBox="1"/>
          <p:nvPr/>
        </p:nvSpPr>
        <p:spPr>
          <a:xfrm>
            <a:off x="949225" y="4078800"/>
            <a:ext cx="3970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385" name="Google Shape;385;p3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86" name="Google Shape;386;p3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87" name="Google Shape;387;p3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88" name="Google Shape;388;p3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89" name="Google Shape;389;p3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90" name="Google Shape;390;p3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1" name="Google Shape;391;p31"/>
          <p:cNvSpPr txBox="1"/>
          <p:nvPr/>
        </p:nvSpPr>
        <p:spPr>
          <a:xfrm>
            <a:off x="3341700" y="6231700"/>
            <a:ext cx="17700600" cy="36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Ou, comme l'hôte 11 n'a accès qu'à un seul routeur, une indication plus générale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Quand tu ne sais pas, envoi à 192.168.0.1/fe80::da58:d7ff:fe06:802 =&gt; Passerelle par défaut (default gateway)</a:t>
            </a:r>
            <a:endParaRPr sz="4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descr="icone_wild_code_school.png" id="396" name="Google Shape;396;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97" name="Google Shape;397;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98" name="Google Shape;398;p32"/>
          <p:cNvSpPr txBox="1"/>
          <p:nvPr/>
        </p:nvSpPr>
        <p:spPr>
          <a:xfrm>
            <a:off x="946900" y="2610425"/>
            <a:ext cx="3834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399" name="Google Shape;399;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00" name="Google Shape;400;p3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401" name="Google Shape;401;p3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02" name="Google Shape;402;p3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03" name="Google Shape;403;p3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04" name="Google Shape;404;p3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05" name="Google Shape;405;p3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06" name="Google Shape;406;p3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07" name="Google Shape;407;p32"/>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408" name="Google Shape;408;p32"/>
          <p:cNvSpPr txBox="1"/>
          <p:nvPr/>
        </p:nvSpPr>
        <p:spPr>
          <a:xfrm>
            <a:off x="3341700" y="4907700"/>
            <a:ext cx="19615500" cy="71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Hôte 11 doit donc envoyer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Son paquet IP pour  192.168.1.42 / fd73:cafe:e9ab:1::42</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Dans une trame à destination de l'adresse MAC correspondant au routeur</a:t>
            </a:r>
            <a:endParaRPr sz="4500">
              <a:latin typeface="Proxima Nova"/>
              <a:ea typeface="Proxima Nova"/>
              <a:cs typeface="Proxima Nova"/>
              <a:sym typeface="Proxima Nova"/>
            </a:endParaRPr>
          </a:p>
          <a:p>
            <a:pPr indent="-514350" lvl="3" marL="2286000" rtl="0" algn="l">
              <a:spcBef>
                <a:spcPts val="0"/>
              </a:spcBef>
              <a:spcAft>
                <a:spcPts val="0"/>
              </a:spcAft>
              <a:buSzPts val="4500"/>
              <a:buFont typeface="Proxima Nova"/>
              <a:buChar char="-"/>
            </a:pPr>
            <a:r>
              <a:rPr lang="fr" sz="4500">
                <a:latin typeface="Proxima Nova"/>
                <a:ea typeface="Proxima Nova"/>
                <a:cs typeface="Proxima Nova"/>
                <a:sym typeface="Proxima Nova"/>
              </a:rPr>
              <a:t>192.168.0.1 en IPv4</a:t>
            </a:r>
            <a:endParaRPr sz="4500">
              <a:latin typeface="Proxima Nova"/>
              <a:ea typeface="Proxima Nova"/>
              <a:cs typeface="Proxima Nova"/>
              <a:sym typeface="Proxima Nova"/>
            </a:endParaRPr>
          </a:p>
          <a:p>
            <a:pPr indent="-514350" lvl="3" marL="2286000" rtl="0" algn="l">
              <a:spcBef>
                <a:spcPts val="0"/>
              </a:spcBef>
              <a:spcAft>
                <a:spcPts val="0"/>
              </a:spcAft>
              <a:buSzPts val="4500"/>
              <a:buFont typeface="Proxima Nova"/>
              <a:buChar char="-"/>
            </a:pPr>
            <a:r>
              <a:rPr lang="fr" sz="4500">
                <a:latin typeface="Proxima Nova"/>
                <a:ea typeface="Proxima Nova"/>
                <a:cs typeface="Proxima Nova"/>
                <a:sym typeface="Proxima Nova"/>
              </a:rPr>
              <a:t>fd73:cafe:e9ab::1 et fe80::da58:d7ff:fe06:802 en IPv6</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Donc, le paquet </a:t>
            </a:r>
            <a:r>
              <a:rPr b="1" lang="fr" sz="4500">
                <a:latin typeface="Proxima Nova"/>
                <a:ea typeface="Proxima Nova"/>
                <a:cs typeface="Proxima Nova"/>
                <a:sym typeface="Proxima Nova"/>
              </a:rPr>
              <a:t>IP</a:t>
            </a:r>
            <a:r>
              <a:rPr lang="fr" sz="4500">
                <a:latin typeface="Proxima Nova"/>
                <a:ea typeface="Proxima Nova"/>
                <a:cs typeface="Proxima Nova"/>
                <a:sym typeface="Proxima Nova"/>
              </a:rPr>
              <a:t> conserve l'</a:t>
            </a:r>
            <a:r>
              <a:rPr b="1" lang="fr" sz="4500">
                <a:latin typeface="Proxima Nova"/>
                <a:ea typeface="Proxima Nova"/>
                <a:cs typeface="Proxima Nova"/>
                <a:sym typeface="Proxima Nova"/>
              </a:rPr>
              <a:t>adresse destination finale</a:t>
            </a:r>
            <a:endParaRPr b="1"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Mais la requête </a:t>
            </a:r>
            <a:r>
              <a:rPr b="1" lang="fr" sz="4500">
                <a:latin typeface="Proxima Nova"/>
                <a:ea typeface="Proxima Nova"/>
                <a:cs typeface="Proxima Nova"/>
                <a:sym typeface="Proxima Nova"/>
              </a:rPr>
              <a:t>ARP/NDP</a:t>
            </a:r>
            <a:r>
              <a:rPr lang="fr" sz="4500">
                <a:latin typeface="Proxima Nova"/>
                <a:ea typeface="Proxima Nova"/>
                <a:cs typeface="Proxima Nova"/>
                <a:sym typeface="Proxima Nova"/>
              </a:rPr>
              <a:t> est faite sur l'</a:t>
            </a:r>
            <a:r>
              <a:rPr b="1" lang="fr" sz="4500">
                <a:latin typeface="Proxima Nova"/>
                <a:ea typeface="Proxima Nova"/>
                <a:cs typeface="Proxima Nova"/>
                <a:sym typeface="Proxima Nova"/>
              </a:rPr>
              <a:t>adresse du routeur</a:t>
            </a:r>
            <a:r>
              <a:rPr lang="fr" sz="4500">
                <a:latin typeface="Proxima Nova"/>
                <a:ea typeface="Proxima Nova"/>
                <a:cs typeface="Proxima Nova"/>
                <a:sym typeface="Proxima Nova"/>
              </a:rPr>
              <a:t> et la trame est envoyée à l'</a:t>
            </a:r>
            <a:r>
              <a:rPr b="1" lang="fr" sz="4500">
                <a:latin typeface="Proxima Nova"/>
                <a:ea typeface="Proxima Nova"/>
                <a:cs typeface="Proxima Nova"/>
                <a:sym typeface="Proxima Nova"/>
              </a:rPr>
              <a:t>adresse MAC du routeur</a:t>
            </a:r>
            <a:endParaRPr b="1" sz="45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descr="icone_wild_code_school.png" id="413" name="Google Shape;413;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4" name="Google Shape;414;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5" name="Google Shape;415;p33"/>
          <p:cNvSpPr txBox="1"/>
          <p:nvPr/>
        </p:nvSpPr>
        <p:spPr>
          <a:xfrm>
            <a:off x="946900" y="2610425"/>
            <a:ext cx="497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le routeur</a:t>
            </a:r>
            <a:endParaRPr sz="5000">
              <a:latin typeface="Montserrat ExtraBold"/>
              <a:ea typeface="Montserrat ExtraBold"/>
              <a:cs typeface="Montserrat ExtraBold"/>
              <a:sym typeface="Montserrat ExtraBold"/>
            </a:endParaRPr>
          </a:p>
        </p:txBody>
      </p:sp>
      <p:sp>
        <p:nvSpPr>
          <p:cNvPr id="416" name="Google Shape;416;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417" name="Google Shape;417;p3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18" name="Google Shape;418;p3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19" name="Google Shape;419;p3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20" name="Google Shape;420;p3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21" name="Google Shape;421;p3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22" name="Google Shape;422;p3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3" name="Google Shape;423;p33"/>
          <p:cNvSpPr txBox="1"/>
          <p:nvPr/>
        </p:nvSpPr>
        <p:spPr>
          <a:xfrm>
            <a:off x="949225" y="4078800"/>
            <a:ext cx="30273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424" name="Google Shape;424;p33"/>
          <p:cNvSpPr txBox="1"/>
          <p:nvPr/>
        </p:nvSpPr>
        <p:spPr>
          <a:xfrm>
            <a:off x="4604850" y="3760350"/>
            <a:ext cx="18755700" cy="90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Le routeur reçoit une trame qui lui est adressé</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i.e. l'adresse MAC destination est la sienne</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L'ethertype présent dans la trame indique qu'elle contient IP</a:t>
            </a:r>
            <a:endParaRPr sz="4500">
              <a:latin typeface="Proxima Nova"/>
              <a:ea typeface="Proxima Nova"/>
              <a:cs typeface="Proxima Nova"/>
              <a:sym typeface="Proxima Nova"/>
            </a:endParaRPr>
          </a:p>
          <a:p>
            <a:pPr indent="457200" lvl="0" marL="0" rtl="0" algn="l">
              <a:spcBef>
                <a:spcPts val="0"/>
              </a:spcBef>
              <a:spcAft>
                <a:spcPts val="0"/>
              </a:spcAft>
              <a:buNone/>
            </a:pPr>
            <a:r>
              <a:rPr lang="fr" sz="4500">
                <a:latin typeface="Proxima Nova"/>
                <a:ea typeface="Proxima Nova"/>
                <a:cs typeface="Proxima Nova"/>
                <a:sym typeface="Proxima Nova"/>
              </a:rPr>
              <a:t>=&gt; Donc il analyse le paquet IP contenu dans la trame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L'adresse IP de destination n'est pas la sienne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 on était dans le cas d'un hôte classique du réseau =&gt; on jette le paquet</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Mais ce noeud est un routeur, donc il doit transmettre le paquet</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	=&gt; Il procède à la même mécanique d'envoi de paquet IP, mais pour ce paquet dont il n'est pas l'émetteur</a:t>
            </a:r>
            <a:endParaRPr sz="45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descr="icone_wild_code_school.png" id="429" name="Google Shape;429;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0" name="Google Shape;430;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1" name="Google Shape;431;p34"/>
          <p:cNvSpPr txBox="1"/>
          <p:nvPr/>
        </p:nvSpPr>
        <p:spPr>
          <a:xfrm>
            <a:off x="946900" y="2610425"/>
            <a:ext cx="7537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tables de routage</a:t>
            </a:r>
            <a:endParaRPr sz="5000">
              <a:latin typeface="Montserrat ExtraBold"/>
              <a:ea typeface="Montserrat ExtraBold"/>
              <a:cs typeface="Montserrat ExtraBold"/>
              <a:sym typeface="Montserrat ExtraBold"/>
            </a:endParaRPr>
          </a:p>
        </p:txBody>
      </p:sp>
      <p:sp>
        <p:nvSpPr>
          <p:cNvPr id="432" name="Google Shape;432;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33" name="Google Shape;433;p3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434" name="Google Shape;434;p3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35" name="Google Shape;435;p3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36" name="Google Shape;436;p3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37" name="Google Shape;437;p3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38" name="Google Shape;438;p3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39" name="Google Shape;439;p34"/>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40" name="Google Shape;440;p34"/>
          <p:cNvSpPr txBox="1"/>
          <p:nvPr/>
        </p:nvSpPr>
        <p:spPr>
          <a:xfrm>
            <a:off x="949225" y="4078800"/>
            <a:ext cx="22866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C'est quoi ?</a:t>
            </a:r>
            <a:endParaRPr sz="2800">
              <a:latin typeface="Montserrat Medium"/>
              <a:ea typeface="Montserrat Medium"/>
              <a:cs typeface="Montserrat Medium"/>
              <a:sym typeface="Montserrat Medium"/>
            </a:endParaRPr>
          </a:p>
        </p:txBody>
      </p:sp>
      <p:sp>
        <p:nvSpPr>
          <p:cNvPr id="441" name="Google Shape;441;p34"/>
          <p:cNvSpPr txBox="1"/>
          <p:nvPr/>
        </p:nvSpPr>
        <p:spPr>
          <a:xfrm>
            <a:off x="4604850" y="3743200"/>
            <a:ext cx="19195500" cy="90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Chaque noeud d'un réseau IP (routeur ou pas) dispose d'une table de routage.</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Chaque entrée de cette table est composée (au moins)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Une destination (adresse de réseau et masque)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Saut suivant (next hop) : l'adresse de la passerelle pour y aller</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Note : en IPv6, on utilise les adresses lien local des routeurs/passerelles</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Eventuellement on peut y trouver aussi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L'interface associée : celle par laquelle ce noeud peut joindre la passerelle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Une métrique : une mesure de la qualité de cette route (moins = mieux)</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parfois d'autres choses (comme le protocole utilisé)</a:t>
            </a:r>
            <a:endParaRPr sz="45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descr="icone_wild_code_school.png" id="446" name="Google Shape;446;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47" name="Google Shape;447;p3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48" name="Google Shape;448;p35"/>
          <p:cNvSpPr txBox="1"/>
          <p:nvPr/>
        </p:nvSpPr>
        <p:spPr>
          <a:xfrm>
            <a:off x="946900" y="2610425"/>
            <a:ext cx="8408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 moment de réflexion</a:t>
            </a:r>
            <a:endParaRPr sz="5000">
              <a:latin typeface="Montserrat ExtraBold"/>
              <a:ea typeface="Montserrat ExtraBold"/>
              <a:cs typeface="Montserrat ExtraBold"/>
              <a:sym typeface="Montserrat ExtraBold"/>
            </a:endParaRPr>
          </a:p>
        </p:txBody>
      </p:sp>
      <p:sp>
        <p:nvSpPr>
          <p:cNvPr id="449" name="Google Shape;449;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450" name="Google Shape;450;p3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51" name="Google Shape;451;p3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52" name="Google Shape;452;p3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53" name="Google Shape;453;p3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54" name="Google Shape;454;p3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55" name="Google Shape;455;p35"/>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6" name="Google Shape;456;p35"/>
          <p:cNvSpPr txBox="1"/>
          <p:nvPr/>
        </p:nvSpPr>
        <p:spPr>
          <a:xfrm>
            <a:off x="4145850" y="8260788"/>
            <a:ext cx="16079700" cy="39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En IPv4 : </a:t>
            </a:r>
            <a:r>
              <a:rPr lang="fr" sz="5000">
                <a:latin typeface="Raleway"/>
                <a:ea typeface="Raleway"/>
                <a:cs typeface="Raleway"/>
                <a:sym typeface="Raleway"/>
              </a:rPr>
              <a:t>2</a:t>
            </a:r>
            <a:r>
              <a:rPr baseline="30000" lang="fr" sz="5000">
                <a:latin typeface="Raleway"/>
                <a:ea typeface="Raleway"/>
                <a:cs typeface="Raleway"/>
                <a:sym typeface="Raleway"/>
              </a:rPr>
              <a:t>32</a:t>
            </a:r>
            <a:endParaRPr sz="5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En IPv6 : potentiellement </a:t>
            </a:r>
            <a:r>
              <a:rPr lang="fr" sz="5000">
                <a:latin typeface="Raleway"/>
                <a:ea typeface="Raleway"/>
                <a:cs typeface="Raleway"/>
                <a:sym typeface="Raleway"/>
              </a:rPr>
              <a:t>2</a:t>
            </a:r>
            <a:r>
              <a:rPr baseline="30000" lang="fr" sz="5000">
                <a:latin typeface="Raleway"/>
                <a:ea typeface="Raleway"/>
                <a:cs typeface="Raleway"/>
                <a:sym typeface="Raleway"/>
              </a:rPr>
              <a:t>128</a:t>
            </a:r>
            <a:endParaRPr sz="5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On aurait donc à la fois un problème de stockage de la table et</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un problème de temps nécessaire à router un paquet IP</a:t>
            </a:r>
            <a:endParaRPr sz="4500">
              <a:latin typeface="Proxima Nova"/>
              <a:ea typeface="Proxima Nova"/>
              <a:cs typeface="Proxima Nova"/>
              <a:sym typeface="Proxima Nova"/>
            </a:endParaRPr>
          </a:p>
          <a:p>
            <a:pPr indent="0" lvl="0" marL="0" rtl="0" algn="ctr">
              <a:spcBef>
                <a:spcPts val="1200"/>
              </a:spcBef>
              <a:spcAft>
                <a:spcPts val="0"/>
              </a:spcAft>
              <a:buNone/>
            </a:pPr>
            <a:r>
              <a:t/>
            </a:r>
            <a:endParaRPr sz="4500">
              <a:latin typeface="Proxima Nova"/>
              <a:ea typeface="Proxima Nova"/>
              <a:cs typeface="Proxima Nova"/>
              <a:sym typeface="Proxima Nova"/>
            </a:endParaRPr>
          </a:p>
        </p:txBody>
      </p:sp>
      <p:sp>
        <p:nvSpPr>
          <p:cNvPr id="457" name="Google Shape;457;p35"/>
          <p:cNvSpPr txBox="1"/>
          <p:nvPr/>
        </p:nvSpPr>
        <p:spPr>
          <a:xfrm>
            <a:off x="2885850" y="4354975"/>
            <a:ext cx="18612300" cy="306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Admettons que les destinations dans la table de routage soit des adresses d'interface…</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2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4500">
                <a:latin typeface="Proxima Nova"/>
                <a:ea typeface="Proxima Nova"/>
                <a:cs typeface="Proxima Nova"/>
                <a:sym typeface="Proxima Nova"/>
              </a:rPr>
              <a:t>Combien y aurait-il d'entrées dans une table de routage, au max ?</a:t>
            </a:r>
            <a:endParaRPr sz="45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5" name="Google Shape;85;p1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86" name="Google Shape;86;p1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7" name="Google Shape;87;p18"/>
          <p:cNvSpPr txBox="1"/>
          <p:nvPr/>
        </p:nvSpPr>
        <p:spPr>
          <a:xfrm>
            <a:off x="946900" y="2610425"/>
            <a:ext cx="6459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b="1" lang="fr" sz="5000">
                <a:latin typeface="Montserrat"/>
                <a:ea typeface="Montserrat"/>
                <a:cs typeface="Montserrat"/>
                <a:sym typeface="Montserrat"/>
              </a:rPr>
              <a:t>Quizz - Rappels IP</a:t>
            </a:r>
            <a:endParaRPr sz="5000">
              <a:latin typeface="Montserrat ExtraBold"/>
              <a:ea typeface="Montserrat ExtraBold"/>
              <a:cs typeface="Montserrat ExtraBold"/>
              <a:sym typeface="Montserrat ExtraBold"/>
            </a:endParaRPr>
          </a:p>
        </p:txBody>
      </p:sp>
      <p:sp>
        <p:nvSpPr>
          <p:cNvPr id="88" name="Google Shape;88;p18"/>
          <p:cNvSpPr txBox="1"/>
          <p:nvPr/>
        </p:nvSpPr>
        <p:spPr>
          <a:xfrm>
            <a:off x="5728500" y="4147225"/>
            <a:ext cx="129270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Adresse réseau et broadcast de 172.67.146.155/16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			</a:t>
            </a:r>
            <a:endParaRPr sz="4000">
              <a:latin typeface="Proxima Nova"/>
              <a:ea typeface="Proxima Nova"/>
              <a:cs typeface="Proxima Nova"/>
              <a:sym typeface="Proxima Nova"/>
            </a:endParaRPr>
          </a:p>
        </p:txBody>
      </p:sp>
      <p:sp>
        <p:nvSpPr>
          <p:cNvPr id="89" name="Google Shape;89;p18"/>
          <p:cNvSpPr txBox="1"/>
          <p:nvPr/>
        </p:nvSpPr>
        <p:spPr>
          <a:xfrm>
            <a:off x="4514100" y="11447450"/>
            <a:ext cx="15355800" cy="9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500">
                <a:latin typeface="Proxima Nova"/>
                <a:ea typeface="Proxima Nova"/>
                <a:cs typeface="Proxima Nova"/>
                <a:sym typeface="Proxima Nova"/>
              </a:rPr>
              <a:t>Particularité de : fd21:515e:8f6::1 ?</a:t>
            </a:r>
            <a:endParaRPr sz="4000">
              <a:latin typeface="Proxima Nova"/>
              <a:ea typeface="Proxima Nova"/>
              <a:cs typeface="Proxima Nova"/>
              <a:sym typeface="Proxima Nova"/>
            </a:endParaRPr>
          </a:p>
        </p:txBody>
      </p:sp>
      <p:sp>
        <p:nvSpPr>
          <p:cNvPr id="90" name="Google Shape;90;p18"/>
          <p:cNvSpPr txBox="1"/>
          <p:nvPr/>
        </p:nvSpPr>
        <p:spPr>
          <a:xfrm>
            <a:off x="8962050" y="4878213"/>
            <a:ext cx="6459900" cy="1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Réseau : 		172.67.0.0</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Broadcast : 	172.67.255.255</a:t>
            </a:r>
            <a:endParaRPr sz="4000">
              <a:latin typeface="Proxima Nova"/>
              <a:ea typeface="Proxima Nova"/>
              <a:cs typeface="Proxima Nova"/>
              <a:sym typeface="Proxima Nova"/>
            </a:endParaRPr>
          </a:p>
        </p:txBody>
      </p:sp>
      <p:sp>
        <p:nvSpPr>
          <p:cNvPr id="91" name="Google Shape;91;p18"/>
          <p:cNvSpPr txBox="1"/>
          <p:nvPr/>
        </p:nvSpPr>
        <p:spPr>
          <a:xfrm>
            <a:off x="7183650" y="6859338"/>
            <a:ext cx="10016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Particularité de l'adresse 10.13.246.42 ?</a:t>
            </a:r>
            <a:endParaRPr sz="4000">
              <a:latin typeface="Proxima Nova"/>
              <a:ea typeface="Proxima Nova"/>
              <a:cs typeface="Proxima Nova"/>
              <a:sym typeface="Proxima Nova"/>
            </a:endParaRPr>
          </a:p>
        </p:txBody>
      </p:sp>
      <p:sp>
        <p:nvSpPr>
          <p:cNvPr id="92" name="Google Shape;92;p18"/>
          <p:cNvSpPr txBox="1"/>
          <p:nvPr/>
        </p:nvSpPr>
        <p:spPr>
          <a:xfrm>
            <a:off x="7336050" y="7687000"/>
            <a:ext cx="97119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Adresse IPv4 pour réseau privé (RFC 1918)</a:t>
            </a:r>
            <a:endParaRPr sz="4000">
              <a:latin typeface="Proxima Nova"/>
              <a:ea typeface="Proxima Nova"/>
              <a:cs typeface="Proxima Nova"/>
              <a:sym typeface="Proxima Nova"/>
            </a:endParaRPr>
          </a:p>
        </p:txBody>
      </p:sp>
      <p:sp>
        <p:nvSpPr>
          <p:cNvPr id="93" name="Google Shape;93;p18"/>
          <p:cNvSpPr txBox="1"/>
          <p:nvPr/>
        </p:nvSpPr>
        <p:spPr>
          <a:xfrm>
            <a:off x="6301800" y="9153400"/>
            <a:ext cx="117804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500">
                <a:latin typeface="Proxima Nova"/>
                <a:ea typeface="Proxima Nova"/>
                <a:cs typeface="Proxima Nova"/>
                <a:sym typeface="Proxima Nova"/>
              </a:rPr>
              <a:t>Particularité de : fe80::5b5e:35fa:8c55:ba68 ?</a:t>
            </a:r>
            <a:endParaRPr sz="4000">
              <a:latin typeface="Proxima Nova"/>
              <a:ea typeface="Proxima Nova"/>
              <a:cs typeface="Proxima Nova"/>
              <a:sym typeface="Proxima Nova"/>
            </a:endParaRPr>
          </a:p>
        </p:txBody>
      </p:sp>
      <p:sp>
        <p:nvSpPr>
          <p:cNvPr id="94" name="Google Shape;94;p18"/>
          <p:cNvSpPr txBox="1"/>
          <p:nvPr/>
        </p:nvSpPr>
        <p:spPr>
          <a:xfrm>
            <a:off x="4321050" y="9878375"/>
            <a:ext cx="157419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Adresse IPv6 unicast lien local : communication sur le lan uniquement</a:t>
            </a:r>
            <a:endParaRPr sz="4000">
              <a:latin typeface="Proxima Nova"/>
              <a:ea typeface="Proxima Nova"/>
              <a:cs typeface="Proxima Nova"/>
              <a:sym typeface="Proxima Nova"/>
            </a:endParaRPr>
          </a:p>
        </p:txBody>
      </p:sp>
      <p:sp>
        <p:nvSpPr>
          <p:cNvPr id="95" name="Google Shape;95;p18"/>
          <p:cNvSpPr txBox="1"/>
          <p:nvPr/>
        </p:nvSpPr>
        <p:spPr>
          <a:xfrm>
            <a:off x="4514100" y="12201900"/>
            <a:ext cx="15355800" cy="9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000">
                <a:latin typeface="Proxima Nova"/>
                <a:ea typeface="Proxima Nova"/>
                <a:cs typeface="Proxima Nova"/>
                <a:sym typeface="Proxima Nova"/>
              </a:rPr>
              <a:t>Adresse IPv6 unicast locales uniques : pour réseau privé (RFC 4193)</a:t>
            </a:r>
            <a:endParaRPr sz="4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icone_wild_code_school.png" id="462" name="Google Shape;462;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63" name="Google Shape;463;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4" name="Google Shape;464;p36"/>
          <p:cNvSpPr txBox="1"/>
          <p:nvPr/>
        </p:nvSpPr>
        <p:spPr>
          <a:xfrm>
            <a:off x="946900" y="2610425"/>
            <a:ext cx="10264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Encore une histoire de réseau</a:t>
            </a:r>
            <a:endParaRPr sz="5000">
              <a:latin typeface="Montserrat ExtraBold"/>
              <a:ea typeface="Montserrat ExtraBold"/>
              <a:cs typeface="Montserrat ExtraBold"/>
              <a:sym typeface="Montserrat ExtraBold"/>
            </a:endParaRPr>
          </a:p>
        </p:txBody>
      </p:sp>
      <p:sp>
        <p:nvSpPr>
          <p:cNvPr id="465" name="Google Shape;465;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66" name="Google Shape;466;p36"/>
          <p:cNvSpPr txBox="1"/>
          <p:nvPr/>
        </p:nvSpPr>
        <p:spPr>
          <a:xfrm>
            <a:off x="949225" y="4078800"/>
            <a:ext cx="3286800" cy="13956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1 réseau = un ensemble de machine</a:t>
            </a:r>
            <a:endParaRPr sz="2800">
              <a:latin typeface="Montserrat Medium"/>
              <a:ea typeface="Montserrat Medium"/>
              <a:cs typeface="Montserrat Medium"/>
              <a:sym typeface="Montserrat Medium"/>
            </a:endParaRPr>
          </a:p>
        </p:txBody>
      </p:sp>
      <p:sp>
        <p:nvSpPr>
          <p:cNvPr id="467" name="Google Shape;467;p36"/>
          <p:cNvSpPr txBox="1"/>
          <p:nvPr/>
        </p:nvSpPr>
        <p:spPr>
          <a:xfrm>
            <a:off x="4604850" y="3760350"/>
            <a:ext cx="18446700" cy="90498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Une adresse de réseau au sens IP caractérise un ensemble d'interfaces situées au même endroit dans le réseau global</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En utilisant des adresses de réseau comme destination dans la table de routage =&gt; on en raccourcis drastiquement la taille !</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Plus les réseaux sont grands plus la table de routage est petite</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4500">
              <a:latin typeface="Proxima Nova"/>
              <a:ea typeface="Proxima Nova"/>
              <a:cs typeface="Proxima Nova"/>
              <a:sym typeface="Proxima Nova"/>
            </a:endParaRPr>
          </a:p>
          <a:p>
            <a:pPr indent="0" lvl="0" marL="457200" rtl="0" algn="l">
              <a:lnSpc>
                <a:spcPct val="115000"/>
              </a:lnSpc>
              <a:spcBef>
                <a:spcPts val="1200"/>
              </a:spcBef>
              <a:spcAft>
                <a:spcPts val="1200"/>
              </a:spcAft>
              <a:buNone/>
            </a:pPr>
            <a:r>
              <a:rPr lang="fr" sz="4500">
                <a:latin typeface="Proxima Nova"/>
                <a:ea typeface="Proxima Nova"/>
                <a:cs typeface="Proxima Nova"/>
                <a:sym typeface="Proxima Nova"/>
              </a:rPr>
              <a:t>On utilise donc des sur-réseaux comme préfixe de routage en agglomérant, quand c'est possible, plusieurs adresses de réseau en une seule.</a:t>
            </a:r>
            <a:endParaRPr sz="4500">
              <a:latin typeface="Proxima Nova"/>
              <a:ea typeface="Proxima Nova"/>
              <a:cs typeface="Proxima Nova"/>
              <a:sym typeface="Proxima Nova"/>
            </a:endParaRPr>
          </a:p>
        </p:txBody>
      </p:sp>
      <p:cxnSp>
        <p:nvCxnSpPr>
          <p:cNvPr id="468" name="Google Shape;468;p3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69" name="Google Shape;469;p3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70" name="Google Shape;470;p3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71" name="Google Shape;471;p3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72" name="Google Shape;472;p3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73" name="Google Shape;473;p36"/>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descr="icone_wild_code_school.png" id="478" name="Google Shape;478;p3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79" name="Google Shape;479;p3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80" name="Google Shape;480;p37"/>
          <p:cNvSpPr txBox="1"/>
          <p:nvPr/>
        </p:nvSpPr>
        <p:spPr>
          <a:xfrm>
            <a:off x="946900" y="2610425"/>
            <a:ext cx="716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Construire une table</a:t>
            </a:r>
            <a:endParaRPr sz="5000">
              <a:latin typeface="Montserrat ExtraBold"/>
              <a:ea typeface="Montserrat ExtraBold"/>
              <a:cs typeface="Montserrat ExtraBold"/>
              <a:sym typeface="Montserrat ExtraBold"/>
            </a:endParaRPr>
          </a:p>
        </p:txBody>
      </p:sp>
      <p:sp>
        <p:nvSpPr>
          <p:cNvPr id="481" name="Google Shape;481;p3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82" name="Google Shape;482;p37"/>
          <p:cNvSpPr txBox="1"/>
          <p:nvPr/>
        </p:nvSpPr>
        <p:spPr>
          <a:xfrm>
            <a:off x="949225" y="4078800"/>
            <a:ext cx="43842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de table de routage</a:t>
            </a:r>
            <a:endParaRPr sz="2800">
              <a:latin typeface="Montserrat Medium"/>
              <a:ea typeface="Montserrat Medium"/>
              <a:cs typeface="Montserrat Medium"/>
              <a:sym typeface="Montserrat Medium"/>
            </a:endParaRPr>
          </a:p>
        </p:txBody>
      </p:sp>
      <p:cxnSp>
        <p:nvCxnSpPr>
          <p:cNvPr id="483" name="Google Shape;483;p3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84" name="Google Shape;484;p3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85" name="Google Shape;485;p3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86" name="Google Shape;486;p3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87" name="Google Shape;487;p3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88" name="Google Shape;488;p37"/>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489" name="Google Shape;489;p37"/>
          <p:cNvPicPr preferRelativeResize="0"/>
          <p:nvPr/>
        </p:nvPicPr>
        <p:blipFill>
          <a:blip r:embed="rId4">
            <a:alphaModFix/>
          </a:blip>
          <a:stretch>
            <a:fillRect/>
          </a:stretch>
        </p:blipFill>
        <p:spPr>
          <a:xfrm>
            <a:off x="14717342" y="5995992"/>
            <a:ext cx="2983010" cy="3121243"/>
          </a:xfrm>
          <a:prstGeom prst="rect">
            <a:avLst/>
          </a:prstGeom>
          <a:noFill/>
          <a:ln>
            <a:noFill/>
          </a:ln>
        </p:spPr>
      </p:pic>
      <p:pic>
        <p:nvPicPr>
          <p:cNvPr id="490" name="Google Shape;490;p37"/>
          <p:cNvPicPr preferRelativeResize="0"/>
          <p:nvPr/>
        </p:nvPicPr>
        <p:blipFill>
          <a:blip r:embed="rId5">
            <a:alphaModFix/>
          </a:blip>
          <a:stretch>
            <a:fillRect/>
          </a:stretch>
        </p:blipFill>
        <p:spPr>
          <a:xfrm>
            <a:off x="18746050" y="11427091"/>
            <a:ext cx="944699" cy="1047285"/>
          </a:xfrm>
          <a:prstGeom prst="rect">
            <a:avLst/>
          </a:prstGeom>
          <a:noFill/>
          <a:ln>
            <a:noFill/>
          </a:ln>
        </p:spPr>
      </p:pic>
      <p:cxnSp>
        <p:nvCxnSpPr>
          <p:cNvPr id="491" name="Google Shape;491;p37"/>
          <p:cNvCxnSpPr>
            <a:endCxn id="490" idx="0"/>
          </p:cNvCxnSpPr>
          <p:nvPr/>
        </p:nvCxnSpPr>
        <p:spPr>
          <a:xfrm>
            <a:off x="19217799" y="10808791"/>
            <a:ext cx="600" cy="618300"/>
          </a:xfrm>
          <a:prstGeom prst="straightConnector1">
            <a:avLst/>
          </a:prstGeom>
          <a:noFill/>
          <a:ln cap="flat" cmpd="sng" w="19050">
            <a:solidFill>
              <a:srgbClr val="737373"/>
            </a:solidFill>
            <a:prstDash val="solid"/>
            <a:round/>
            <a:headEnd len="med" w="med" type="none"/>
            <a:tailEnd len="med" w="med" type="none"/>
          </a:ln>
        </p:spPr>
      </p:cxnSp>
      <p:cxnSp>
        <p:nvCxnSpPr>
          <p:cNvPr id="492" name="Google Shape;492;p37"/>
          <p:cNvCxnSpPr/>
          <p:nvPr/>
        </p:nvCxnSpPr>
        <p:spPr>
          <a:xfrm flipH="1" rot="10800000">
            <a:off x="16872908" y="10863991"/>
            <a:ext cx="4923600" cy="14700"/>
          </a:xfrm>
          <a:prstGeom prst="straightConnector1">
            <a:avLst/>
          </a:prstGeom>
          <a:noFill/>
          <a:ln cap="flat" cmpd="sng" w="19050">
            <a:solidFill>
              <a:srgbClr val="737373"/>
            </a:solidFill>
            <a:prstDash val="solid"/>
            <a:round/>
            <a:headEnd len="med" w="med" type="none"/>
            <a:tailEnd len="med" w="med" type="none"/>
          </a:ln>
        </p:spPr>
      </p:cxnSp>
      <p:pic>
        <p:nvPicPr>
          <p:cNvPr id="493" name="Google Shape;493;p37"/>
          <p:cNvPicPr preferRelativeResize="0"/>
          <p:nvPr/>
        </p:nvPicPr>
        <p:blipFill>
          <a:blip r:embed="rId6">
            <a:alphaModFix/>
          </a:blip>
          <a:stretch>
            <a:fillRect/>
          </a:stretch>
        </p:blipFill>
        <p:spPr>
          <a:xfrm>
            <a:off x="19535175" y="9307498"/>
            <a:ext cx="1253149" cy="872101"/>
          </a:xfrm>
          <a:prstGeom prst="rect">
            <a:avLst/>
          </a:prstGeom>
          <a:noFill/>
          <a:ln>
            <a:noFill/>
          </a:ln>
        </p:spPr>
      </p:pic>
      <p:cxnSp>
        <p:nvCxnSpPr>
          <p:cNvPr id="494" name="Google Shape;494;p37"/>
          <p:cNvCxnSpPr/>
          <p:nvPr/>
        </p:nvCxnSpPr>
        <p:spPr>
          <a:xfrm>
            <a:off x="18527250" y="10196469"/>
            <a:ext cx="9900" cy="650700"/>
          </a:xfrm>
          <a:prstGeom prst="straightConnector1">
            <a:avLst/>
          </a:prstGeom>
          <a:noFill/>
          <a:ln cap="flat" cmpd="sng" w="19050">
            <a:solidFill>
              <a:srgbClr val="737373"/>
            </a:solidFill>
            <a:prstDash val="solid"/>
            <a:round/>
            <a:headEnd len="med" w="med" type="none"/>
            <a:tailEnd len="med" w="med" type="none"/>
          </a:ln>
        </p:spPr>
      </p:cxnSp>
      <p:pic>
        <p:nvPicPr>
          <p:cNvPr id="495" name="Google Shape;495;p37"/>
          <p:cNvPicPr preferRelativeResize="0"/>
          <p:nvPr/>
        </p:nvPicPr>
        <p:blipFill>
          <a:blip r:embed="rId6">
            <a:alphaModFix/>
          </a:blip>
          <a:stretch>
            <a:fillRect/>
          </a:stretch>
        </p:blipFill>
        <p:spPr>
          <a:xfrm>
            <a:off x="17835227" y="9307525"/>
            <a:ext cx="1253147" cy="872099"/>
          </a:xfrm>
          <a:prstGeom prst="rect">
            <a:avLst/>
          </a:prstGeom>
          <a:noFill/>
          <a:ln>
            <a:noFill/>
          </a:ln>
        </p:spPr>
      </p:pic>
      <p:cxnSp>
        <p:nvCxnSpPr>
          <p:cNvPr id="496" name="Google Shape;496;p37"/>
          <p:cNvCxnSpPr/>
          <p:nvPr/>
        </p:nvCxnSpPr>
        <p:spPr>
          <a:xfrm>
            <a:off x="20133475" y="10196438"/>
            <a:ext cx="9900" cy="650700"/>
          </a:xfrm>
          <a:prstGeom prst="straightConnector1">
            <a:avLst/>
          </a:prstGeom>
          <a:noFill/>
          <a:ln cap="flat" cmpd="sng" w="19050">
            <a:solidFill>
              <a:srgbClr val="737373"/>
            </a:solidFill>
            <a:prstDash val="solid"/>
            <a:round/>
            <a:headEnd len="med" w="med" type="none"/>
            <a:tailEnd len="med" w="med" type="none"/>
          </a:ln>
        </p:spPr>
      </p:cxnSp>
      <p:cxnSp>
        <p:nvCxnSpPr>
          <p:cNvPr id="497" name="Google Shape;497;p37"/>
          <p:cNvCxnSpPr>
            <a:endCxn id="493" idx="0"/>
          </p:cNvCxnSpPr>
          <p:nvPr/>
        </p:nvCxnSpPr>
        <p:spPr>
          <a:xfrm>
            <a:off x="20118850" y="2517898"/>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498" name="Google Shape;498;p37"/>
          <p:cNvPicPr preferRelativeResize="0"/>
          <p:nvPr/>
        </p:nvPicPr>
        <p:blipFill>
          <a:blip r:embed="rId4">
            <a:alphaModFix/>
          </a:blip>
          <a:stretch>
            <a:fillRect/>
          </a:stretch>
        </p:blipFill>
        <p:spPr>
          <a:xfrm>
            <a:off x="21058464" y="4537403"/>
            <a:ext cx="2711829" cy="2837496"/>
          </a:xfrm>
          <a:prstGeom prst="rect">
            <a:avLst/>
          </a:prstGeom>
          <a:noFill/>
          <a:ln>
            <a:noFill/>
          </a:ln>
        </p:spPr>
      </p:pic>
      <p:pic>
        <p:nvPicPr>
          <p:cNvPr id="499" name="Google Shape;499;p37"/>
          <p:cNvPicPr preferRelativeResize="0"/>
          <p:nvPr/>
        </p:nvPicPr>
        <p:blipFill>
          <a:blip r:embed="rId4">
            <a:alphaModFix/>
          </a:blip>
          <a:stretch>
            <a:fillRect/>
          </a:stretch>
        </p:blipFill>
        <p:spPr>
          <a:xfrm>
            <a:off x="21058464" y="6911410"/>
            <a:ext cx="2711829" cy="2837496"/>
          </a:xfrm>
          <a:prstGeom prst="rect">
            <a:avLst/>
          </a:prstGeom>
          <a:noFill/>
          <a:ln>
            <a:noFill/>
          </a:ln>
        </p:spPr>
      </p:pic>
      <p:pic>
        <p:nvPicPr>
          <p:cNvPr id="500" name="Google Shape;500;p37"/>
          <p:cNvPicPr preferRelativeResize="0"/>
          <p:nvPr/>
        </p:nvPicPr>
        <p:blipFill>
          <a:blip r:embed="rId4">
            <a:alphaModFix/>
          </a:blip>
          <a:stretch>
            <a:fillRect/>
          </a:stretch>
        </p:blipFill>
        <p:spPr>
          <a:xfrm>
            <a:off x="21058464" y="2163397"/>
            <a:ext cx="2711829" cy="2837496"/>
          </a:xfrm>
          <a:prstGeom prst="rect">
            <a:avLst/>
          </a:prstGeom>
          <a:noFill/>
          <a:ln>
            <a:noFill/>
          </a:ln>
        </p:spPr>
      </p:pic>
      <p:cxnSp>
        <p:nvCxnSpPr>
          <p:cNvPr id="501" name="Google Shape;501;p37"/>
          <p:cNvCxnSpPr>
            <a:stCxn id="499" idx="1"/>
          </p:cNvCxnSpPr>
          <p:nvPr/>
        </p:nvCxnSpPr>
        <p:spPr>
          <a:xfrm flipH="1">
            <a:off x="20113764" y="8330158"/>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02" name="Google Shape;502;p37"/>
          <p:cNvCxnSpPr/>
          <p:nvPr/>
        </p:nvCxnSpPr>
        <p:spPr>
          <a:xfrm flipH="1">
            <a:off x="20113764" y="6297815"/>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03" name="Google Shape;503;p37"/>
          <p:cNvCxnSpPr/>
          <p:nvPr/>
        </p:nvCxnSpPr>
        <p:spPr>
          <a:xfrm flipH="1">
            <a:off x="20113764" y="3810207"/>
            <a:ext cx="944700" cy="11700"/>
          </a:xfrm>
          <a:prstGeom prst="straightConnector1">
            <a:avLst/>
          </a:prstGeom>
          <a:noFill/>
          <a:ln cap="flat" cmpd="sng" w="19050">
            <a:solidFill>
              <a:srgbClr val="737373"/>
            </a:solidFill>
            <a:prstDash val="dot"/>
            <a:round/>
            <a:headEnd len="med" w="med" type="none"/>
            <a:tailEnd len="med" w="med" type="none"/>
          </a:ln>
        </p:spPr>
      </p:cxnSp>
      <p:sp>
        <p:nvSpPr>
          <p:cNvPr id="504" name="Google Shape;504;p37"/>
          <p:cNvSpPr txBox="1"/>
          <p:nvPr/>
        </p:nvSpPr>
        <p:spPr>
          <a:xfrm>
            <a:off x="20949806" y="8090329"/>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192.168.0.0/24</a:t>
            </a:r>
            <a:endParaRPr sz="2200"/>
          </a:p>
        </p:txBody>
      </p:sp>
      <p:sp>
        <p:nvSpPr>
          <p:cNvPr id="505" name="Google Shape;505;p37"/>
          <p:cNvSpPr txBox="1"/>
          <p:nvPr/>
        </p:nvSpPr>
        <p:spPr>
          <a:xfrm>
            <a:off x="20949806" y="567882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192.168.5.0/24</a:t>
            </a:r>
            <a:endParaRPr sz="2200"/>
          </a:p>
        </p:txBody>
      </p:sp>
      <p:sp>
        <p:nvSpPr>
          <p:cNvPr id="506" name="Google Shape;506;p37"/>
          <p:cNvSpPr txBox="1"/>
          <p:nvPr/>
        </p:nvSpPr>
        <p:spPr>
          <a:xfrm>
            <a:off x="20949806" y="3353132"/>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192.168.12.0/24</a:t>
            </a:r>
            <a:endParaRPr sz="2200"/>
          </a:p>
        </p:txBody>
      </p:sp>
      <p:cxnSp>
        <p:nvCxnSpPr>
          <p:cNvPr id="507" name="Google Shape;507;p37"/>
          <p:cNvCxnSpPr/>
          <p:nvPr/>
        </p:nvCxnSpPr>
        <p:spPr>
          <a:xfrm>
            <a:off x="18440300" y="2767333"/>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508" name="Google Shape;508;p37"/>
          <p:cNvPicPr preferRelativeResize="0"/>
          <p:nvPr/>
        </p:nvPicPr>
        <p:blipFill>
          <a:blip r:embed="rId4">
            <a:alphaModFix/>
          </a:blip>
          <a:stretch>
            <a:fillRect/>
          </a:stretch>
        </p:blipFill>
        <p:spPr>
          <a:xfrm>
            <a:off x="14717342" y="3035599"/>
            <a:ext cx="2983010" cy="3121244"/>
          </a:xfrm>
          <a:prstGeom prst="rect">
            <a:avLst/>
          </a:prstGeom>
          <a:noFill/>
          <a:ln>
            <a:noFill/>
          </a:ln>
        </p:spPr>
      </p:pic>
      <p:cxnSp>
        <p:nvCxnSpPr>
          <p:cNvPr id="509" name="Google Shape;509;p37"/>
          <p:cNvCxnSpPr/>
          <p:nvPr/>
        </p:nvCxnSpPr>
        <p:spPr>
          <a:xfrm flipH="1">
            <a:off x="17646120" y="4511831"/>
            <a:ext cx="764100" cy="15600"/>
          </a:xfrm>
          <a:prstGeom prst="straightConnector1">
            <a:avLst/>
          </a:prstGeom>
          <a:noFill/>
          <a:ln cap="flat" cmpd="sng" w="19050">
            <a:solidFill>
              <a:srgbClr val="737373"/>
            </a:solidFill>
            <a:prstDash val="dot"/>
            <a:round/>
            <a:headEnd len="med" w="med" type="none"/>
            <a:tailEnd len="med" w="med" type="none"/>
          </a:ln>
        </p:spPr>
      </p:cxnSp>
      <p:sp>
        <p:nvSpPr>
          <p:cNvPr id="510" name="Google Shape;510;p37"/>
          <p:cNvSpPr txBox="1"/>
          <p:nvPr/>
        </p:nvSpPr>
        <p:spPr>
          <a:xfrm>
            <a:off x="14717371" y="7374881"/>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192.168.192.0/20</a:t>
            </a:r>
            <a:endParaRPr sz="2200"/>
          </a:p>
        </p:txBody>
      </p:sp>
      <p:sp>
        <p:nvSpPr>
          <p:cNvPr id="511" name="Google Shape;511;p37"/>
          <p:cNvSpPr txBox="1"/>
          <p:nvPr/>
        </p:nvSpPr>
        <p:spPr>
          <a:xfrm>
            <a:off x="14717371" y="4417040"/>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192.168.208.0/22</a:t>
            </a:r>
            <a:endParaRPr sz="2200"/>
          </a:p>
        </p:txBody>
      </p:sp>
      <p:cxnSp>
        <p:nvCxnSpPr>
          <p:cNvPr id="512" name="Google Shape;512;p37"/>
          <p:cNvCxnSpPr/>
          <p:nvPr/>
        </p:nvCxnSpPr>
        <p:spPr>
          <a:xfrm flipH="1">
            <a:off x="17700463" y="7473022"/>
            <a:ext cx="764100" cy="15600"/>
          </a:xfrm>
          <a:prstGeom prst="straightConnector1">
            <a:avLst/>
          </a:prstGeom>
          <a:noFill/>
          <a:ln cap="flat" cmpd="sng" w="19050">
            <a:solidFill>
              <a:srgbClr val="737373"/>
            </a:solidFill>
            <a:prstDash val="dot"/>
            <a:round/>
            <a:headEnd len="med" w="med" type="none"/>
            <a:tailEnd len="med" w="med" type="none"/>
          </a:ln>
        </p:spPr>
      </p:cxnSp>
      <p:sp>
        <p:nvSpPr>
          <p:cNvPr id="513" name="Google Shape;513;p37"/>
          <p:cNvSpPr txBox="1"/>
          <p:nvPr/>
        </p:nvSpPr>
        <p:spPr>
          <a:xfrm>
            <a:off x="15968100" y="1012448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10.0.0.1/24</a:t>
            </a:r>
            <a:endParaRPr sz="2200"/>
          </a:p>
        </p:txBody>
      </p:sp>
      <p:sp>
        <p:nvSpPr>
          <p:cNvPr id="514" name="Google Shape;514;p37"/>
          <p:cNvSpPr txBox="1"/>
          <p:nvPr/>
        </p:nvSpPr>
        <p:spPr>
          <a:xfrm>
            <a:off x="20161750" y="1003572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10.0.0.2/24</a:t>
            </a:r>
            <a:endParaRPr sz="2200"/>
          </a:p>
        </p:txBody>
      </p:sp>
      <p:sp>
        <p:nvSpPr>
          <p:cNvPr id="515" name="Google Shape;515;p37"/>
          <p:cNvSpPr txBox="1"/>
          <p:nvPr/>
        </p:nvSpPr>
        <p:spPr>
          <a:xfrm>
            <a:off x="19475122" y="1156306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10.0.0.138/24</a:t>
            </a:r>
            <a:endParaRPr sz="2200"/>
          </a:p>
        </p:txBody>
      </p:sp>
      <p:sp>
        <p:nvSpPr>
          <p:cNvPr id="516" name="Google Shape;516;p37"/>
          <p:cNvSpPr txBox="1"/>
          <p:nvPr/>
        </p:nvSpPr>
        <p:spPr>
          <a:xfrm>
            <a:off x="17189160" y="9311788"/>
            <a:ext cx="8955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R1</a:t>
            </a:r>
            <a:endParaRPr sz="2200"/>
          </a:p>
        </p:txBody>
      </p:sp>
      <p:sp>
        <p:nvSpPr>
          <p:cNvPr id="517" name="Google Shape;517;p37"/>
          <p:cNvSpPr txBox="1"/>
          <p:nvPr/>
        </p:nvSpPr>
        <p:spPr>
          <a:xfrm>
            <a:off x="20795326" y="9207488"/>
            <a:ext cx="7107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R2</a:t>
            </a:r>
            <a:endParaRPr sz="2200"/>
          </a:p>
        </p:txBody>
      </p:sp>
      <p:sp>
        <p:nvSpPr>
          <p:cNvPr id="518" name="Google Shape;518;p37"/>
          <p:cNvSpPr txBox="1"/>
          <p:nvPr/>
        </p:nvSpPr>
        <p:spPr>
          <a:xfrm>
            <a:off x="991950" y="5236325"/>
            <a:ext cx="13486500" cy="83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Supposons le cas suivant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Un noeud : 10.0.0.138 est sur le même réseau que 2 routeurs R1 : 10.0.0.1 et R2 : 10.0.0.2</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R1 permet d'accéder indirectement aux réseaux :</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192.168.208.0/22</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192.168.192.0/20</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R2 permet d'accéder indirectement aux réseaux :</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192.168.0.0/24</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192.168.5.0/24</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192.168.12.0/24</a:t>
            </a:r>
            <a:endParaRPr sz="45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descr="icone_wild_code_school.png" id="523" name="Google Shape;523;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24" name="Google Shape;524;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5" name="Google Shape;525;p38"/>
          <p:cNvSpPr txBox="1"/>
          <p:nvPr/>
        </p:nvSpPr>
        <p:spPr>
          <a:xfrm>
            <a:off x="946900" y="2610425"/>
            <a:ext cx="716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Construire une table</a:t>
            </a:r>
            <a:endParaRPr sz="5000">
              <a:latin typeface="Montserrat ExtraBold"/>
              <a:ea typeface="Montserrat ExtraBold"/>
              <a:cs typeface="Montserrat ExtraBold"/>
              <a:sym typeface="Montserrat ExtraBold"/>
            </a:endParaRPr>
          </a:p>
        </p:txBody>
      </p:sp>
      <p:sp>
        <p:nvSpPr>
          <p:cNvPr id="526" name="Google Shape;526;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27" name="Google Shape;527;p38"/>
          <p:cNvSpPr txBox="1"/>
          <p:nvPr/>
        </p:nvSpPr>
        <p:spPr>
          <a:xfrm>
            <a:off x="949225" y="4078800"/>
            <a:ext cx="43842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de table de routage</a:t>
            </a:r>
            <a:endParaRPr sz="2800">
              <a:latin typeface="Montserrat Medium"/>
              <a:ea typeface="Montserrat Medium"/>
              <a:cs typeface="Montserrat Medium"/>
              <a:sym typeface="Montserrat Medium"/>
            </a:endParaRPr>
          </a:p>
        </p:txBody>
      </p:sp>
      <p:sp>
        <p:nvSpPr>
          <p:cNvPr id="528" name="Google Shape;528;p38"/>
          <p:cNvSpPr txBox="1"/>
          <p:nvPr/>
        </p:nvSpPr>
        <p:spPr>
          <a:xfrm>
            <a:off x="949225" y="5733575"/>
            <a:ext cx="13618500" cy="71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Dans ce cas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On peut créer 2 préfixes de routages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Chaque préfixe englobant tous les réseaux accessible via la même passerelle</a:t>
            </a:r>
            <a:endParaRPr sz="45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Par exemple :  </a:t>
            </a:r>
            <a:r>
              <a:rPr i="1" lang="fr" sz="4500">
                <a:latin typeface="Proxima Nova"/>
                <a:ea typeface="Proxima Nova"/>
                <a:cs typeface="Proxima Nova"/>
                <a:sym typeface="Proxima Nova"/>
              </a:rPr>
              <a:t>3</a:t>
            </a:r>
            <a:r>
              <a:rPr baseline="30000" i="1" lang="fr" sz="4500">
                <a:latin typeface="Proxima Nova"/>
                <a:ea typeface="Proxima Nova"/>
                <a:cs typeface="Proxima Nova"/>
                <a:sym typeface="Proxima Nova"/>
              </a:rPr>
              <a:t>ème</a:t>
            </a:r>
            <a:r>
              <a:rPr i="1" lang="fr" sz="4500">
                <a:latin typeface="Proxima Nova"/>
                <a:ea typeface="Proxima Nova"/>
                <a:cs typeface="Proxima Nova"/>
                <a:sym typeface="Proxima Nova"/>
              </a:rPr>
              <a:t> nombre décimal</a:t>
            </a:r>
            <a:r>
              <a:rPr lang="fr" sz="4500">
                <a:latin typeface="Proxima Nova"/>
                <a:ea typeface="Proxima Nova"/>
                <a:cs typeface="Proxima Nova"/>
                <a:sym typeface="Proxima Nova"/>
              </a:rPr>
              <a:t> &lt;128 ou &gt;=128</a:t>
            </a:r>
            <a:endParaRPr sz="45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La table de routage de 10.0.0.138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192.168.128.0/17 via 10.0.0.1</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192.168.0.0/17 via 10.0.0.2</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Note : principe identique en IPv6 mais avec les adresses lien local des interfaces des routeurs</a:t>
            </a:r>
            <a:endParaRPr sz="4500">
              <a:latin typeface="Proxima Nova"/>
              <a:ea typeface="Proxima Nova"/>
              <a:cs typeface="Proxima Nova"/>
              <a:sym typeface="Proxima Nova"/>
            </a:endParaRPr>
          </a:p>
        </p:txBody>
      </p:sp>
      <p:cxnSp>
        <p:nvCxnSpPr>
          <p:cNvPr id="529" name="Google Shape;529;p3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30" name="Google Shape;530;p3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31" name="Google Shape;531;p3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32" name="Google Shape;532;p3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33" name="Google Shape;533;p3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34" name="Google Shape;534;p38"/>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535" name="Google Shape;535;p38"/>
          <p:cNvPicPr preferRelativeResize="0"/>
          <p:nvPr/>
        </p:nvPicPr>
        <p:blipFill>
          <a:blip r:embed="rId4">
            <a:alphaModFix/>
          </a:blip>
          <a:stretch>
            <a:fillRect/>
          </a:stretch>
        </p:blipFill>
        <p:spPr>
          <a:xfrm>
            <a:off x="14717342" y="5995992"/>
            <a:ext cx="2983010" cy="3121244"/>
          </a:xfrm>
          <a:prstGeom prst="rect">
            <a:avLst/>
          </a:prstGeom>
          <a:noFill/>
          <a:ln>
            <a:noFill/>
          </a:ln>
        </p:spPr>
      </p:pic>
      <p:pic>
        <p:nvPicPr>
          <p:cNvPr id="536" name="Google Shape;536;p38"/>
          <p:cNvPicPr preferRelativeResize="0"/>
          <p:nvPr/>
        </p:nvPicPr>
        <p:blipFill>
          <a:blip r:embed="rId5">
            <a:alphaModFix/>
          </a:blip>
          <a:stretch>
            <a:fillRect/>
          </a:stretch>
        </p:blipFill>
        <p:spPr>
          <a:xfrm>
            <a:off x="18746050" y="11427091"/>
            <a:ext cx="944699" cy="1047285"/>
          </a:xfrm>
          <a:prstGeom prst="rect">
            <a:avLst/>
          </a:prstGeom>
          <a:noFill/>
          <a:ln>
            <a:noFill/>
          </a:ln>
        </p:spPr>
      </p:pic>
      <p:cxnSp>
        <p:nvCxnSpPr>
          <p:cNvPr id="537" name="Google Shape;537;p38"/>
          <p:cNvCxnSpPr>
            <a:endCxn id="536" idx="0"/>
          </p:cNvCxnSpPr>
          <p:nvPr/>
        </p:nvCxnSpPr>
        <p:spPr>
          <a:xfrm>
            <a:off x="19217800" y="10808791"/>
            <a:ext cx="600" cy="618300"/>
          </a:xfrm>
          <a:prstGeom prst="straightConnector1">
            <a:avLst/>
          </a:prstGeom>
          <a:noFill/>
          <a:ln cap="flat" cmpd="sng" w="19050">
            <a:solidFill>
              <a:srgbClr val="737373"/>
            </a:solidFill>
            <a:prstDash val="solid"/>
            <a:round/>
            <a:headEnd len="med" w="med" type="none"/>
            <a:tailEnd len="med" w="med" type="none"/>
          </a:ln>
        </p:spPr>
      </p:cxnSp>
      <p:cxnSp>
        <p:nvCxnSpPr>
          <p:cNvPr id="538" name="Google Shape;538;p38"/>
          <p:cNvCxnSpPr/>
          <p:nvPr/>
        </p:nvCxnSpPr>
        <p:spPr>
          <a:xfrm flipH="1" rot="10800000">
            <a:off x="16872908" y="10863938"/>
            <a:ext cx="4923720" cy="14753"/>
          </a:xfrm>
          <a:prstGeom prst="straightConnector1">
            <a:avLst/>
          </a:prstGeom>
          <a:noFill/>
          <a:ln cap="flat" cmpd="sng" w="19050">
            <a:solidFill>
              <a:srgbClr val="737373"/>
            </a:solidFill>
            <a:prstDash val="solid"/>
            <a:round/>
            <a:headEnd len="med" w="med" type="none"/>
            <a:tailEnd len="med" w="med" type="none"/>
          </a:ln>
        </p:spPr>
      </p:cxnSp>
      <p:pic>
        <p:nvPicPr>
          <p:cNvPr id="539" name="Google Shape;539;p38"/>
          <p:cNvPicPr preferRelativeResize="0"/>
          <p:nvPr/>
        </p:nvPicPr>
        <p:blipFill>
          <a:blip r:embed="rId6">
            <a:alphaModFix/>
          </a:blip>
          <a:stretch>
            <a:fillRect/>
          </a:stretch>
        </p:blipFill>
        <p:spPr>
          <a:xfrm>
            <a:off x="19535175" y="9307498"/>
            <a:ext cx="1253149" cy="872101"/>
          </a:xfrm>
          <a:prstGeom prst="rect">
            <a:avLst/>
          </a:prstGeom>
          <a:noFill/>
          <a:ln>
            <a:noFill/>
          </a:ln>
        </p:spPr>
      </p:pic>
      <p:cxnSp>
        <p:nvCxnSpPr>
          <p:cNvPr id="540" name="Google Shape;540;p38"/>
          <p:cNvCxnSpPr/>
          <p:nvPr/>
        </p:nvCxnSpPr>
        <p:spPr>
          <a:xfrm>
            <a:off x="18527250" y="10196469"/>
            <a:ext cx="9870" cy="650625"/>
          </a:xfrm>
          <a:prstGeom prst="straightConnector1">
            <a:avLst/>
          </a:prstGeom>
          <a:noFill/>
          <a:ln cap="flat" cmpd="sng" w="19050">
            <a:solidFill>
              <a:srgbClr val="737373"/>
            </a:solidFill>
            <a:prstDash val="solid"/>
            <a:round/>
            <a:headEnd len="med" w="med" type="none"/>
            <a:tailEnd len="med" w="med" type="none"/>
          </a:ln>
        </p:spPr>
      </p:cxnSp>
      <p:pic>
        <p:nvPicPr>
          <p:cNvPr id="541" name="Google Shape;541;p38"/>
          <p:cNvPicPr preferRelativeResize="0"/>
          <p:nvPr/>
        </p:nvPicPr>
        <p:blipFill>
          <a:blip r:embed="rId6">
            <a:alphaModFix/>
          </a:blip>
          <a:stretch>
            <a:fillRect/>
          </a:stretch>
        </p:blipFill>
        <p:spPr>
          <a:xfrm>
            <a:off x="17835227" y="9307525"/>
            <a:ext cx="1253147" cy="872100"/>
          </a:xfrm>
          <a:prstGeom prst="rect">
            <a:avLst/>
          </a:prstGeom>
          <a:noFill/>
          <a:ln>
            <a:noFill/>
          </a:ln>
        </p:spPr>
      </p:pic>
      <p:cxnSp>
        <p:nvCxnSpPr>
          <p:cNvPr id="542" name="Google Shape;542;p38"/>
          <p:cNvCxnSpPr/>
          <p:nvPr/>
        </p:nvCxnSpPr>
        <p:spPr>
          <a:xfrm>
            <a:off x="20133475" y="10196438"/>
            <a:ext cx="9870" cy="650625"/>
          </a:xfrm>
          <a:prstGeom prst="straightConnector1">
            <a:avLst/>
          </a:prstGeom>
          <a:noFill/>
          <a:ln cap="flat" cmpd="sng" w="19050">
            <a:solidFill>
              <a:srgbClr val="737373"/>
            </a:solidFill>
            <a:prstDash val="solid"/>
            <a:round/>
            <a:headEnd len="med" w="med" type="none"/>
            <a:tailEnd len="med" w="med" type="none"/>
          </a:ln>
        </p:spPr>
      </p:cxnSp>
      <p:cxnSp>
        <p:nvCxnSpPr>
          <p:cNvPr id="543" name="Google Shape;543;p38"/>
          <p:cNvCxnSpPr>
            <a:endCxn id="539" idx="0"/>
          </p:cNvCxnSpPr>
          <p:nvPr/>
        </p:nvCxnSpPr>
        <p:spPr>
          <a:xfrm>
            <a:off x="20118850" y="2517898"/>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544" name="Google Shape;544;p38"/>
          <p:cNvPicPr preferRelativeResize="0"/>
          <p:nvPr/>
        </p:nvPicPr>
        <p:blipFill>
          <a:blip r:embed="rId4">
            <a:alphaModFix/>
          </a:blip>
          <a:stretch>
            <a:fillRect/>
          </a:stretch>
        </p:blipFill>
        <p:spPr>
          <a:xfrm>
            <a:off x="21058464" y="4537403"/>
            <a:ext cx="2711828" cy="2837496"/>
          </a:xfrm>
          <a:prstGeom prst="rect">
            <a:avLst/>
          </a:prstGeom>
          <a:noFill/>
          <a:ln>
            <a:noFill/>
          </a:ln>
        </p:spPr>
      </p:pic>
      <p:pic>
        <p:nvPicPr>
          <p:cNvPr id="545" name="Google Shape;545;p38"/>
          <p:cNvPicPr preferRelativeResize="0"/>
          <p:nvPr/>
        </p:nvPicPr>
        <p:blipFill>
          <a:blip r:embed="rId4">
            <a:alphaModFix/>
          </a:blip>
          <a:stretch>
            <a:fillRect/>
          </a:stretch>
        </p:blipFill>
        <p:spPr>
          <a:xfrm>
            <a:off x="21058464" y="6911410"/>
            <a:ext cx="2711828" cy="2837496"/>
          </a:xfrm>
          <a:prstGeom prst="rect">
            <a:avLst/>
          </a:prstGeom>
          <a:noFill/>
          <a:ln>
            <a:noFill/>
          </a:ln>
        </p:spPr>
      </p:pic>
      <p:pic>
        <p:nvPicPr>
          <p:cNvPr id="546" name="Google Shape;546;p38"/>
          <p:cNvPicPr preferRelativeResize="0"/>
          <p:nvPr/>
        </p:nvPicPr>
        <p:blipFill>
          <a:blip r:embed="rId4">
            <a:alphaModFix/>
          </a:blip>
          <a:stretch>
            <a:fillRect/>
          </a:stretch>
        </p:blipFill>
        <p:spPr>
          <a:xfrm>
            <a:off x="21058464" y="2163397"/>
            <a:ext cx="2711828" cy="2837496"/>
          </a:xfrm>
          <a:prstGeom prst="rect">
            <a:avLst/>
          </a:prstGeom>
          <a:noFill/>
          <a:ln>
            <a:noFill/>
          </a:ln>
        </p:spPr>
      </p:pic>
      <p:cxnSp>
        <p:nvCxnSpPr>
          <p:cNvPr id="547" name="Google Shape;547;p38"/>
          <p:cNvCxnSpPr>
            <a:stCxn id="545" idx="1"/>
          </p:cNvCxnSpPr>
          <p:nvPr/>
        </p:nvCxnSpPr>
        <p:spPr>
          <a:xfrm flipH="1">
            <a:off x="20113764" y="8330157"/>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48" name="Google Shape;548;p38"/>
          <p:cNvCxnSpPr/>
          <p:nvPr/>
        </p:nvCxnSpPr>
        <p:spPr>
          <a:xfrm flipH="1">
            <a:off x="20113764" y="6297815"/>
            <a:ext cx="944700" cy="11803"/>
          </a:xfrm>
          <a:prstGeom prst="straightConnector1">
            <a:avLst/>
          </a:prstGeom>
          <a:noFill/>
          <a:ln cap="flat" cmpd="sng" w="19050">
            <a:solidFill>
              <a:srgbClr val="737373"/>
            </a:solidFill>
            <a:prstDash val="dot"/>
            <a:round/>
            <a:headEnd len="med" w="med" type="none"/>
            <a:tailEnd len="med" w="med" type="none"/>
          </a:ln>
        </p:spPr>
      </p:cxnSp>
      <p:cxnSp>
        <p:nvCxnSpPr>
          <p:cNvPr id="549" name="Google Shape;549;p38"/>
          <p:cNvCxnSpPr/>
          <p:nvPr/>
        </p:nvCxnSpPr>
        <p:spPr>
          <a:xfrm flipH="1">
            <a:off x="20113764" y="3810207"/>
            <a:ext cx="944700" cy="11803"/>
          </a:xfrm>
          <a:prstGeom prst="straightConnector1">
            <a:avLst/>
          </a:prstGeom>
          <a:noFill/>
          <a:ln cap="flat" cmpd="sng" w="19050">
            <a:solidFill>
              <a:srgbClr val="737373"/>
            </a:solidFill>
            <a:prstDash val="dot"/>
            <a:round/>
            <a:headEnd len="med" w="med" type="none"/>
            <a:tailEnd len="med" w="med" type="none"/>
          </a:ln>
        </p:spPr>
      </p:cxnSp>
      <p:sp>
        <p:nvSpPr>
          <p:cNvPr id="550" name="Google Shape;550;p38"/>
          <p:cNvSpPr txBox="1"/>
          <p:nvPr/>
        </p:nvSpPr>
        <p:spPr>
          <a:xfrm>
            <a:off x="20949806" y="8090329"/>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192.168.0.0/24</a:t>
            </a:r>
            <a:endParaRPr sz="2200"/>
          </a:p>
        </p:txBody>
      </p:sp>
      <p:sp>
        <p:nvSpPr>
          <p:cNvPr id="551" name="Google Shape;551;p38"/>
          <p:cNvSpPr txBox="1"/>
          <p:nvPr/>
        </p:nvSpPr>
        <p:spPr>
          <a:xfrm>
            <a:off x="20949806" y="567882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192.168.5.0/24</a:t>
            </a:r>
            <a:endParaRPr sz="2200"/>
          </a:p>
        </p:txBody>
      </p:sp>
      <p:sp>
        <p:nvSpPr>
          <p:cNvPr id="552" name="Google Shape;552;p38"/>
          <p:cNvSpPr txBox="1"/>
          <p:nvPr/>
        </p:nvSpPr>
        <p:spPr>
          <a:xfrm>
            <a:off x="20949806" y="3353132"/>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192.168.12.0/24</a:t>
            </a:r>
            <a:endParaRPr sz="2200"/>
          </a:p>
        </p:txBody>
      </p:sp>
      <p:cxnSp>
        <p:nvCxnSpPr>
          <p:cNvPr id="553" name="Google Shape;553;p38"/>
          <p:cNvCxnSpPr/>
          <p:nvPr/>
        </p:nvCxnSpPr>
        <p:spPr>
          <a:xfrm>
            <a:off x="18440300" y="2767333"/>
            <a:ext cx="43005" cy="6789515"/>
          </a:xfrm>
          <a:prstGeom prst="straightConnector1">
            <a:avLst/>
          </a:prstGeom>
          <a:noFill/>
          <a:ln cap="flat" cmpd="sng" w="19050">
            <a:solidFill>
              <a:srgbClr val="737373"/>
            </a:solidFill>
            <a:prstDash val="dot"/>
            <a:round/>
            <a:headEnd len="med" w="med" type="none"/>
            <a:tailEnd len="med" w="med" type="none"/>
          </a:ln>
        </p:spPr>
      </p:cxnSp>
      <p:pic>
        <p:nvPicPr>
          <p:cNvPr id="554" name="Google Shape;554;p38"/>
          <p:cNvPicPr preferRelativeResize="0"/>
          <p:nvPr/>
        </p:nvPicPr>
        <p:blipFill>
          <a:blip r:embed="rId4">
            <a:alphaModFix/>
          </a:blip>
          <a:stretch>
            <a:fillRect/>
          </a:stretch>
        </p:blipFill>
        <p:spPr>
          <a:xfrm>
            <a:off x="14717342" y="3035599"/>
            <a:ext cx="2983010" cy="3121244"/>
          </a:xfrm>
          <a:prstGeom prst="rect">
            <a:avLst/>
          </a:prstGeom>
          <a:noFill/>
          <a:ln>
            <a:noFill/>
          </a:ln>
        </p:spPr>
      </p:pic>
      <p:cxnSp>
        <p:nvCxnSpPr>
          <p:cNvPr id="555" name="Google Shape;555;p38"/>
          <p:cNvCxnSpPr/>
          <p:nvPr/>
        </p:nvCxnSpPr>
        <p:spPr>
          <a:xfrm flipH="1">
            <a:off x="17646000" y="4511830"/>
            <a:ext cx="764220" cy="15491"/>
          </a:xfrm>
          <a:prstGeom prst="straightConnector1">
            <a:avLst/>
          </a:prstGeom>
          <a:noFill/>
          <a:ln cap="flat" cmpd="sng" w="19050">
            <a:solidFill>
              <a:srgbClr val="737373"/>
            </a:solidFill>
            <a:prstDash val="dot"/>
            <a:round/>
            <a:headEnd len="med" w="med" type="none"/>
            <a:tailEnd len="med" w="med" type="none"/>
          </a:ln>
        </p:spPr>
      </p:cxnSp>
      <p:sp>
        <p:nvSpPr>
          <p:cNvPr id="556" name="Google Shape;556;p38"/>
          <p:cNvSpPr txBox="1"/>
          <p:nvPr/>
        </p:nvSpPr>
        <p:spPr>
          <a:xfrm>
            <a:off x="14717371" y="7374881"/>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192.168.192.0/20</a:t>
            </a:r>
            <a:endParaRPr sz="2200"/>
          </a:p>
        </p:txBody>
      </p:sp>
      <p:sp>
        <p:nvSpPr>
          <p:cNvPr id="557" name="Google Shape;557;p38"/>
          <p:cNvSpPr txBox="1"/>
          <p:nvPr/>
        </p:nvSpPr>
        <p:spPr>
          <a:xfrm>
            <a:off x="14717371" y="4417040"/>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192.168.208.0/22</a:t>
            </a:r>
            <a:endParaRPr sz="2200"/>
          </a:p>
        </p:txBody>
      </p:sp>
      <p:cxnSp>
        <p:nvCxnSpPr>
          <p:cNvPr id="558" name="Google Shape;558;p38"/>
          <p:cNvCxnSpPr/>
          <p:nvPr/>
        </p:nvCxnSpPr>
        <p:spPr>
          <a:xfrm flipH="1">
            <a:off x="17700343" y="7473022"/>
            <a:ext cx="764220" cy="15491"/>
          </a:xfrm>
          <a:prstGeom prst="straightConnector1">
            <a:avLst/>
          </a:prstGeom>
          <a:noFill/>
          <a:ln cap="flat" cmpd="sng" w="19050">
            <a:solidFill>
              <a:srgbClr val="737373"/>
            </a:solidFill>
            <a:prstDash val="dot"/>
            <a:round/>
            <a:headEnd len="med" w="med" type="none"/>
            <a:tailEnd len="med" w="med" type="none"/>
          </a:ln>
        </p:spPr>
      </p:cxnSp>
      <p:sp>
        <p:nvSpPr>
          <p:cNvPr id="559" name="Google Shape;559;p38"/>
          <p:cNvSpPr txBox="1"/>
          <p:nvPr/>
        </p:nvSpPr>
        <p:spPr>
          <a:xfrm>
            <a:off x="15968100" y="1012448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10.0.0.1/24</a:t>
            </a:r>
            <a:endParaRPr sz="2200"/>
          </a:p>
        </p:txBody>
      </p:sp>
      <p:sp>
        <p:nvSpPr>
          <p:cNvPr id="560" name="Google Shape;560;p38"/>
          <p:cNvSpPr txBox="1"/>
          <p:nvPr/>
        </p:nvSpPr>
        <p:spPr>
          <a:xfrm>
            <a:off x="20161750" y="1003572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10.0.0.2/24</a:t>
            </a:r>
            <a:endParaRPr sz="2200"/>
          </a:p>
        </p:txBody>
      </p:sp>
      <p:sp>
        <p:nvSpPr>
          <p:cNvPr id="561" name="Google Shape;561;p38"/>
          <p:cNvSpPr txBox="1"/>
          <p:nvPr/>
        </p:nvSpPr>
        <p:spPr>
          <a:xfrm>
            <a:off x="19475122" y="1156306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10.0.0.138/24</a:t>
            </a:r>
            <a:endParaRPr sz="2200"/>
          </a:p>
        </p:txBody>
      </p:sp>
      <p:sp>
        <p:nvSpPr>
          <p:cNvPr id="562" name="Google Shape;562;p38"/>
          <p:cNvSpPr txBox="1"/>
          <p:nvPr/>
        </p:nvSpPr>
        <p:spPr>
          <a:xfrm>
            <a:off x="17189160" y="9311788"/>
            <a:ext cx="895350" cy="61816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R1</a:t>
            </a:r>
            <a:endParaRPr sz="2200"/>
          </a:p>
        </p:txBody>
      </p:sp>
      <p:sp>
        <p:nvSpPr>
          <p:cNvPr id="563" name="Google Shape;563;p38"/>
          <p:cNvSpPr txBox="1"/>
          <p:nvPr/>
        </p:nvSpPr>
        <p:spPr>
          <a:xfrm>
            <a:off x="20795326" y="9207487"/>
            <a:ext cx="710640" cy="5230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R2</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descr="icone_wild_code_school.png" id="568" name="Google Shape;568;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69" name="Google Shape;569;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0" name="Google Shape;570;p39"/>
          <p:cNvSpPr txBox="1"/>
          <p:nvPr/>
        </p:nvSpPr>
        <p:spPr>
          <a:xfrm>
            <a:off x="946900" y="2610425"/>
            <a:ext cx="10015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ip route (Unix)</a:t>
            </a:r>
            <a:endParaRPr sz="5000">
              <a:latin typeface="Montserrat ExtraBold"/>
              <a:ea typeface="Montserrat ExtraBold"/>
              <a:cs typeface="Montserrat ExtraBold"/>
              <a:sym typeface="Montserrat ExtraBold"/>
            </a:endParaRPr>
          </a:p>
        </p:txBody>
      </p:sp>
      <p:sp>
        <p:nvSpPr>
          <p:cNvPr id="571" name="Google Shape;571;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72" name="Google Shape;572;p39"/>
          <p:cNvSpPr txBox="1"/>
          <p:nvPr/>
        </p:nvSpPr>
        <p:spPr>
          <a:xfrm>
            <a:off x="949225" y="4078800"/>
            <a:ext cx="5558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Manipuler la table de routage</a:t>
            </a:r>
            <a:endParaRPr sz="2800">
              <a:latin typeface="Montserrat Medium"/>
              <a:ea typeface="Montserrat Medium"/>
              <a:cs typeface="Montserrat Medium"/>
              <a:sym typeface="Montserrat Medium"/>
            </a:endParaRPr>
          </a:p>
        </p:txBody>
      </p:sp>
      <p:cxnSp>
        <p:nvCxnSpPr>
          <p:cNvPr id="573" name="Google Shape;573;p3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74" name="Google Shape;574;p3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75" name="Google Shape;575;p3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76" name="Google Shape;576;p3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77" name="Google Shape;577;p3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78" name="Google Shape;578;p39"/>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9" name="Google Shape;579;p39"/>
          <p:cNvSpPr txBox="1"/>
          <p:nvPr/>
        </p:nvSpPr>
        <p:spPr>
          <a:xfrm>
            <a:off x="3909900" y="4805775"/>
            <a:ext cx="16551600" cy="52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Quelques exemples :</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 affiche table de routage ipv4</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-6 route : affiche table de routage ipv6</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add 192.168.128.0/17 via 10.0.0.2 : ajout d'une route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add default via 10.0.0.254 : ajout d'une passerelle par défaut</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une configuration persistante =&gt; /etc/network/interfaces</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
        <p:nvSpPr>
          <p:cNvPr id="580" name="Google Shape;580;p39"/>
          <p:cNvSpPr/>
          <p:nvPr/>
        </p:nvSpPr>
        <p:spPr>
          <a:xfrm>
            <a:off x="3784500" y="10318351"/>
            <a:ext cx="16815000" cy="2588700"/>
          </a:xfrm>
          <a:prstGeom prst="rect">
            <a:avLst/>
          </a:prstGeom>
          <a:solidFill>
            <a:srgbClr val="424242"/>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3000">
                <a:solidFill>
                  <a:srgbClr val="FFFFFF"/>
                </a:solidFill>
              </a:rPr>
              <a:t>wilder@host:~$ ip route</a:t>
            </a:r>
            <a:endParaRPr sz="3000">
              <a:solidFill>
                <a:srgbClr val="FFFFFF"/>
              </a:solidFill>
            </a:endParaRPr>
          </a:p>
          <a:p>
            <a:pPr indent="0" lvl="0" marL="0" rtl="0" algn="l">
              <a:spcBef>
                <a:spcPts val="0"/>
              </a:spcBef>
              <a:spcAft>
                <a:spcPts val="0"/>
              </a:spcAft>
              <a:buNone/>
            </a:pPr>
            <a:r>
              <a:rPr lang="fr" sz="3000">
                <a:solidFill>
                  <a:srgbClr val="FFFFFF"/>
                </a:solidFill>
              </a:rPr>
              <a:t>default via 10.0.0.254 dev enp0s3 proto dhcp metric 600</a:t>
            </a:r>
            <a:endParaRPr sz="3000">
              <a:solidFill>
                <a:srgbClr val="FFFFFF"/>
              </a:solidFill>
            </a:endParaRPr>
          </a:p>
          <a:p>
            <a:pPr indent="0" lvl="0" marL="0" rtl="0" algn="l">
              <a:spcBef>
                <a:spcPts val="0"/>
              </a:spcBef>
              <a:spcAft>
                <a:spcPts val="0"/>
              </a:spcAft>
              <a:buNone/>
            </a:pPr>
            <a:r>
              <a:rPr lang="fr" sz="3000">
                <a:solidFill>
                  <a:srgbClr val="FFFFFF"/>
                </a:solidFill>
              </a:rPr>
              <a:t>10.0.0.0/24 dev enp0s3 proto kernel scope link src 10.0.0.138 metric 600</a:t>
            </a:r>
            <a:endParaRPr sz="3000">
              <a:solidFill>
                <a:srgbClr val="FFFFFF"/>
              </a:solidFill>
            </a:endParaRPr>
          </a:p>
          <a:p>
            <a:pPr indent="0" lvl="0" marL="0" rtl="0" algn="l">
              <a:spcBef>
                <a:spcPts val="0"/>
              </a:spcBef>
              <a:spcAft>
                <a:spcPts val="0"/>
              </a:spcAft>
              <a:buNone/>
            </a:pPr>
            <a:r>
              <a:rPr lang="fr" sz="3000">
                <a:solidFill>
                  <a:srgbClr val="FFFFFF"/>
                </a:solidFill>
              </a:rPr>
              <a:t>192.168.128.0/17 via 10.0.0.2 dev enp0s3</a:t>
            </a:r>
            <a:endParaRPr sz="3000">
              <a:solidFill>
                <a:srgbClr val="FFFFFF"/>
              </a:solidFill>
            </a:endParaRPr>
          </a:p>
          <a:p>
            <a:pPr indent="0" lvl="0" marL="0" rtl="0" algn="l">
              <a:spcBef>
                <a:spcPts val="0"/>
              </a:spcBef>
              <a:spcAft>
                <a:spcPts val="0"/>
              </a:spcAft>
              <a:buNone/>
            </a:pPr>
            <a:r>
              <a:rPr lang="fr" sz="3000">
                <a:solidFill>
                  <a:srgbClr val="FFFFFF"/>
                </a:solidFill>
              </a:rPr>
              <a:t>192.168.0.0/17 via 10.0.0.1 dev enp0s3</a:t>
            </a:r>
            <a:endParaRPr sz="3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descr="icone_wild_code_school.png" id="585" name="Google Shape;585;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6" name="Google Shape;586;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87" name="Google Shape;587;p40"/>
          <p:cNvSpPr txBox="1"/>
          <p:nvPr/>
        </p:nvSpPr>
        <p:spPr>
          <a:xfrm>
            <a:off x="946900" y="2610425"/>
            <a:ext cx="6525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Activer le routage</a:t>
            </a:r>
            <a:endParaRPr sz="5000">
              <a:latin typeface="Montserrat ExtraBold"/>
              <a:ea typeface="Montserrat ExtraBold"/>
              <a:cs typeface="Montserrat ExtraBold"/>
              <a:sym typeface="Montserrat ExtraBold"/>
            </a:endParaRPr>
          </a:p>
        </p:txBody>
      </p:sp>
      <p:sp>
        <p:nvSpPr>
          <p:cNvPr id="588" name="Google Shape;588;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89" name="Google Shape;589;p40"/>
          <p:cNvSpPr txBox="1"/>
          <p:nvPr/>
        </p:nvSpPr>
        <p:spPr>
          <a:xfrm>
            <a:off x="949225" y="4078800"/>
            <a:ext cx="5856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Transformer un linux en routeur</a:t>
            </a:r>
            <a:endParaRPr sz="2800">
              <a:latin typeface="Montserrat Medium"/>
              <a:ea typeface="Montserrat Medium"/>
              <a:cs typeface="Montserrat Medium"/>
              <a:sym typeface="Montserrat Medium"/>
            </a:endParaRPr>
          </a:p>
        </p:txBody>
      </p:sp>
      <p:cxnSp>
        <p:nvCxnSpPr>
          <p:cNvPr id="590" name="Google Shape;590;p4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91" name="Google Shape;591;p4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92" name="Google Shape;592;p4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93" name="Google Shape;593;p4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94" name="Google Shape;594;p4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95" name="Google Shape;595;p4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96" name="Google Shape;596;p40"/>
          <p:cNvSpPr txBox="1"/>
          <p:nvPr/>
        </p:nvSpPr>
        <p:spPr>
          <a:xfrm>
            <a:off x="3879000" y="5777275"/>
            <a:ext cx="18347700" cy="61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Par défaut, la plupart des linux sont configurés comme hôte de réseau</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lang="fr" sz="4300">
                <a:latin typeface="Proxima Nova"/>
                <a:ea typeface="Proxima Nova"/>
                <a:cs typeface="Proxima Nova"/>
                <a:sym typeface="Proxima Nova"/>
              </a:rPr>
              <a:t>c'est à dire : ils jettent les paquets qui ne leur sont pas destiné</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Mais le noyau linux sait faire du routage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activer le routage sur linux, on modifie un paramètre du système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net.ipv4.ip_forward</a:t>
            </a:r>
            <a:r>
              <a:rPr lang="fr" sz="4300">
                <a:latin typeface="Proxima Nova"/>
                <a:ea typeface="Proxima Nova"/>
                <a:cs typeface="Proxima Nova"/>
                <a:sym typeface="Proxima Nova"/>
              </a:rPr>
              <a:t> (0 = hôte, 1 = routeur)</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net.ipv6.conf.all.forwarding</a:t>
            </a:r>
            <a:r>
              <a:rPr lang="fr" sz="4300">
                <a:latin typeface="Proxima Nova"/>
                <a:ea typeface="Proxima Nova"/>
                <a:cs typeface="Proxima Nova"/>
                <a:sym typeface="Proxima Nova"/>
              </a:rPr>
              <a:t> (0 = hôte, 1 = routeur)</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descr="icone_wild_code_school.png" id="601" name="Google Shape;601;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02" name="Google Shape;602;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3" name="Google Shape;603;p41"/>
          <p:cNvSpPr txBox="1"/>
          <p:nvPr/>
        </p:nvSpPr>
        <p:spPr>
          <a:xfrm>
            <a:off x="946900" y="2610425"/>
            <a:ext cx="9506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sysctl (linux)</a:t>
            </a:r>
            <a:endParaRPr sz="5000">
              <a:latin typeface="Montserrat ExtraBold"/>
              <a:ea typeface="Montserrat ExtraBold"/>
              <a:cs typeface="Montserrat ExtraBold"/>
              <a:sym typeface="Montserrat ExtraBold"/>
            </a:endParaRPr>
          </a:p>
        </p:txBody>
      </p:sp>
      <p:sp>
        <p:nvSpPr>
          <p:cNvPr id="604" name="Google Shape;604;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05" name="Google Shape;605;p41"/>
          <p:cNvSpPr txBox="1"/>
          <p:nvPr/>
        </p:nvSpPr>
        <p:spPr>
          <a:xfrm>
            <a:off x="949225" y="4078800"/>
            <a:ext cx="5961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Paramétrage routeur d'un linux</a:t>
            </a:r>
            <a:endParaRPr sz="2800">
              <a:latin typeface="Montserrat Medium"/>
              <a:ea typeface="Montserrat Medium"/>
              <a:cs typeface="Montserrat Medium"/>
              <a:sym typeface="Montserrat Medium"/>
            </a:endParaRPr>
          </a:p>
        </p:txBody>
      </p:sp>
      <p:cxnSp>
        <p:nvCxnSpPr>
          <p:cNvPr id="606" name="Google Shape;606;p4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07" name="Google Shape;607;p4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08" name="Google Shape;608;p4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09" name="Google Shape;609;p4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10" name="Google Shape;610;p4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11" name="Google Shape;611;p4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12" name="Google Shape;612;p41"/>
          <p:cNvSpPr txBox="1"/>
          <p:nvPr/>
        </p:nvSpPr>
        <p:spPr>
          <a:xfrm>
            <a:off x="2652900" y="5153700"/>
            <a:ext cx="19078200" cy="73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La commande sysctl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sysctl net.ipv4.ip_forward</a:t>
            </a:r>
            <a:r>
              <a:rPr lang="fr" sz="4300">
                <a:latin typeface="Proxima Nova"/>
                <a:ea typeface="Proxima Nova"/>
                <a:cs typeface="Proxima Nova"/>
                <a:sym typeface="Proxima Nova"/>
              </a:rPr>
              <a:t> : consultation de l'état du routage IPv4</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-w net.ipv4.ip_forward=1</a:t>
            </a:r>
            <a:r>
              <a:rPr lang="fr" sz="4300">
                <a:latin typeface="Proxima Nova"/>
                <a:ea typeface="Proxima Nova"/>
                <a:cs typeface="Proxima Nova"/>
                <a:sym typeface="Proxima Nova"/>
              </a:rPr>
              <a:t> : activer routage v4 (temporaire)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net.ipv6.conf.all.forwarding</a:t>
            </a:r>
            <a:r>
              <a:rPr lang="fr" sz="4300">
                <a:latin typeface="Proxima Nova"/>
                <a:ea typeface="Proxima Nova"/>
                <a:cs typeface="Proxima Nova"/>
                <a:sym typeface="Proxima Nova"/>
              </a:rPr>
              <a:t> : consultation de l'état IPv6</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-w net.ipv6.conf.all.forwarding=1</a:t>
            </a:r>
            <a:r>
              <a:rPr lang="fr" sz="4300">
                <a:latin typeface="Proxima Nova"/>
                <a:ea typeface="Proxima Nova"/>
                <a:cs typeface="Proxima Nova"/>
                <a:sym typeface="Proxima Nova"/>
              </a:rPr>
              <a:t> : activer routage IPv6 (temporaire)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une configuration persistante =&gt; </a:t>
            </a:r>
            <a:r>
              <a:rPr b="1" lang="fr" sz="4300">
                <a:latin typeface="Proxima Nova"/>
                <a:ea typeface="Proxima Nova"/>
                <a:cs typeface="Proxima Nova"/>
                <a:sym typeface="Proxima Nova"/>
              </a:rPr>
              <a:t>/etc/sysctl.conf</a:t>
            </a:r>
            <a:r>
              <a:rPr lang="fr" sz="4300">
                <a:latin typeface="Proxima Nova"/>
                <a:ea typeface="Proxima Nova"/>
                <a:cs typeface="Proxima Nova"/>
                <a:sym typeface="Proxima Nova"/>
              </a:rPr>
              <a:t> (fichier de configuration)</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sysctl -p /etc/sysctl.conf </a:t>
            </a:r>
            <a:r>
              <a:rPr lang="fr" sz="4300">
                <a:latin typeface="Proxima Nova"/>
                <a:ea typeface="Proxima Nova"/>
                <a:cs typeface="Proxima Nova"/>
                <a:sym typeface="Proxima Nova"/>
              </a:rPr>
              <a:t>: recharger la configuration depuis le fichier</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descr="icone_wild_code_school.png" id="617" name="Google Shape;617;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18" name="Google Shape;618;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19" name="Google Shape;619;p42"/>
          <p:cNvSpPr txBox="1"/>
          <p:nvPr/>
        </p:nvSpPr>
        <p:spPr>
          <a:xfrm>
            <a:off x="946900" y="2610425"/>
            <a:ext cx="1077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route (Windows)</a:t>
            </a:r>
            <a:endParaRPr sz="5000">
              <a:latin typeface="Montserrat ExtraBold"/>
              <a:ea typeface="Montserrat ExtraBold"/>
              <a:cs typeface="Montserrat ExtraBold"/>
              <a:sym typeface="Montserrat ExtraBold"/>
            </a:endParaRPr>
          </a:p>
        </p:txBody>
      </p:sp>
      <p:sp>
        <p:nvSpPr>
          <p:cNvPr id="620" name="Google Shape;620;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21" name="Google Shape;621;p42"/>
          <p:cNvSpPr txBox="1"/>
          <p:nvPr/>
        </p:nvSpPr>
        <p:spPr>
          <a:xfrm>
            <a:off x="949225" y="4078800"/>
            <a:ext cx="547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Manipuler la table de routage</a:t>
            </a:r>
            <a:endParaRPr sz="2800">
              <a:latin typeface="Montserrat Medium"/>
              <a:ea typeface="Montserrat Medium"/>
              <a:cs typeface="Montserrat Medium"/>
              <a:sym typeface="Montserrat Medium"/>
            </a:endParaRPr>
          </a:p>
        </p:txBody>
      </p:sp>
      <p:cxnSp>
        <p:nvCxnSpPr>
          <p:cNvPr id="622" name="Google Shape;622;p4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23" name="Google Shape;623;p4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24" name="Google Shape;624;p4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25" name="Google Shape;625;p4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26" name="Google Shape;626;p4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27" name="Google Shape;627;p4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28" name="Google Shape;628;p42"/>
          <p:cNvSpPr txBox="1"/>
          <p:nvPr/>
        </p:nvSpPr>
        <p:spPr>
          <a:xfrm>
            <a:off x="4861950" y="5153700"/>
            <a:ext cx="14660100" cy="73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Quelques exemples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route print</a:t>
            </a:r>
            <a:r>
              <a:rPr lang="fr" sz="4300">
                <a:latin typeface="Proxima Nova"/>
                <a:ea typeface="Proxima Nova"/>
                <a:cs typeface="Proxima Nova"/>
                <a:sym typeface="Proxima Nova"/>
              </a:rPr>
              <a:t> : affiche des tables de routage ipv4 et ipv6</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route add 192.168.128.0/17 10.0.0.2</a:t>
            </a:r>
            <a:r>
              <a:rPr lang="fr" sz="4300">
                <a:latin typeface="Proxima Nova"/>
                <a:ea typeface="Proxima Nova"/>
                <a:cs typeface="Proxima Nova"/>
                <a:sym typeface="Proxima Nova"/>
              </a:rPr>
              <a:t> : ajout d'une route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route delete 192.168.128.0/17 </a:t>
            </a:r>
            <a:r>
              <a:rPr lang="fr" sz="4300">
                <a:latin typeface="Proxima Nova"/>
                <a:ea typeface="Proxima Nova"/>
                <a:cs typeface="Proxima Nova"/>
                <a:sym typeface="Proxima Nova"/>
              </a:rPr>
              <a:t>: retrait d'une route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Ou via CmdLet PowerShell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Get-NetRoute </a:t>
            </a:r>
            <a:r>
              <a:rPr lang="fr" sz="4300">
                <a:latin typeface="Proxima Nova"/>
                <a:ea typeface="Proxima Nova"/>
                <a:cs typeface="Proxima Nova"/>
                <a:sym typeface="Proxima Nova"/>
              </a:rPr>
              <a:t>: affiche la table de routage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New-NetRoute</a:t>
            </a:r>
            <a:r>
              <a:rPr lang="fr" sz="4300">
                <a:latin typeface="Proxima Nova"/>
                <a:ea typeface="Proxima Nova"/>
                <a:cs typeface="Proxima Nova"/>
                <a:sym typeface="Proxima Nova"/>
              </a:rPr>
              <a:t> : ajout d'une route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Remove-NetRoute</a:t>
            </a:r>
            <a:r>
              <a:rPr lang="fr" sz="4300">
                <a:latin typeface="Proxima Nova"/>
                <a:ea typeface="Proxima Nova"/>
                <a:cs typeface="Proxima Nova"/>
                <a:sym typeface="Proxima Nova"/>
              </a:rPr>
              <a:t> : retrait d'une route</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descr="icone_wild_code_school.png" id="633" name="Google Shape;633;p4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34" name="Google Shape;634;p4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35" name="Google Shape;635;p43"/>
          <p:cNvSpPr txBox="1"/>
          <p:nvPr/>
        </p:nvSpPr>
        <p:spPr>
          <a:xfrm>
            <a:off x="946900" y="2610425"/>
            <a:ext cx="4911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En conclusion</a:t>
            </a:r>
            <a:endParaRPr sz="5000">
              <a:latin typeface="Montserrat ExtraBold"/>
              <a:ea typeface="Montserrat ExtraBold"/>
              <a:cs typeface="Montserrat ExtraBold"/>
              <a:sym typeface="Montserrat ExtraBold"/>
            </a:endParaRPr>
          </a:p>
        </p:txBody>
      </p:sp>
      <p:sp>
        <p:nvSpPr>
          <p:cNvPr id="636" name="Google Shape;636;p4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37" name="Google Shape;637;p43"/>
          <p:cNvSpPr txBox="1"/>
          <p:nvPr/>
        </p:nvSpPr>
        <p:spPr>
          <a:xfrm>
            <a:off x="949225" y="4078800"/>
            <a:ext cx="4224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38" name="Google Shape;638;p4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39" name="Google Shape;639;p4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40" name="Google Shape;640;p4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41" name="Google Shape;641;p4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42" name="Google Shape;642;p4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43" name="Google Shape;643;p4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4" name="Google Shape;644;p43"/>
          <p:cNvSpPr txBox="1"/>
          <p:nvPr/>
        </p:nvSpPr>
        <p:spPr>
          <a:xfrm>
            <a:off x="3046050" y="5462750"/>
            <a:ext cx="18291900" cy="59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La construction de tables de routage statique (définie manuellement) par les administrateurs d'un réseau est envisageable pour des petits réseaux subissant rarement des changements.</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Pour des réseaux moins stable et de plus grande envergure, il est nécessaire de passer à du routage dynamique et de déployer des protocoles dédiées comme OSPF et BGP.</a:t>
            </a:r>
            <a:endParaRPr sz="45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descr="icone_wild_code_school.png" id="649" name="Google Shape;649;p4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650" name="Google Shape;650;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651" name="Google Shape;651;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52" name="Google Shape;652;p4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Routage dynamique</a:t>
            </a:r>
            <a:endParaRPr sz="10000">
              <a:latin typeface="Montserrat"/>
              <a:ea typeface="Montserrat"/>
              <a:cs typeface="Montserrat"/>
              <a:sym typeface="Montserrat"/>
            </a:endParaRPr>
          </a:p>
        </p:txBody>
      </p:sp>
      <p:cxnSp>
        <p:nvCxnSpPr>
          <p:cNvPr id="653" name="Google Shape;653;p4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54" name="Google Shape;654;p44"/>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55" name="Google Shape;655;p4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56" name="Google Shape;656;p4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57" name="Google Shape;657;p4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58" name="Google Shape;658;p4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descr="icone_wild_code_school.png" id="663" name="Google Shape;663;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64" name="Google Shape;664;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65" name="Google Shape;665;p45"/>
          <p:cNvSpPr txBox="1"/>
          <p:nvPr/>
        </p:nvSpPr>
        <p:spPr>
          <a:xfrm>
            <a:off x="946900" y="2610425"/>
            <a:ext cx="5086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définition</a:t>
            </a:r>
            <a:endParaRPr sz="5000">
              <a:latin typeface="Montserrat ExtraBold"/>
              <a:ea typeface="Montserrat ExtraBold"/>
              <a:cs typeface="Montserrat ExtraBold"/>
              <a:sym typeface="Montserrat ExtraBold"/>
            </a:endParaRPr>
          </a:p>
        </p:txBody>
      </p:sp>
      <p:sp>
        <p:nvSpPr>
          <p:cNvPr id="666" name="Google Shape;666;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67" name="Google Shape;667;p45"/>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68" name="Google Shape;668;p4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69" name="Google Shape;669;p45"/>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70" name="Google Shape;670;p4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71" name="Google Shape;671;p4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72" name="Google Shape;672;p4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73" name="Google Shape;673;p4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74" name="Google Shape;674;p45"/>
          <p:cNvSpPr txBox="1"/>
          <p:nvPr/>
        </p:nvSpPr>
        <p:spPr>
          <a:xfrm>
            <a:off x="3039750" y="5966363"/>
            <a:ext cx="18291900" cy="4630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 routage dynamique est essentiel, surtout dans de grandes architectures réseau comportant plus de 5 routeurs.</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Dynamique = commutation automatiquement vers des liaisons de secours (pannes) et MAJ automatiques des tables de routage entre les routeurs.</a:t>
            </a:r>
            <a:endParaRPr sz="45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icone_wild_code_school.png" id="100" name="Google Shape;100;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1" name="Google Shape;101;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2" name="Google Shape;102;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fr"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103" name="Google Shape;103;p1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fr" sz="2800">
                <a:latin typeface="Montserrat Medium"/>
                <a:ea typeface="Montserrat Medium"/>
                <a:cs typeface="Montserrat Medium"/>
                <a:sym typeface="Montserrat Medium"/>
              </a:rPr>
              <a:t>59 diapo pleines d'adresses</a:t>
            </a:r>
            <a:endParaRPr sz="2800">
              <a:latin typeface="Montserrat Medium"/>
              <a:ea typeface="Montserrat Medium"/>
              <a:cs typeface="Montserrat Medium"/>
              <a:sym typeface="Montserrat Medium"/>
            </a:endParaRPr>
          </a:p>
        </p:txBody>
      </p:sp>
      <p:grpSp>
        <p:nvGrpSpPr>
          <p:cNvPr id="104" name="Google Shape;104;p19"/>
          <p:cNvGrpSpPr/>
          <p:nvPr/>
        </p:nvGrpSpPr>
        <p:grpSpPr>
          <a:xfrm>
            <a:off x="5626569" y="3385026"/>
            <a:ext cx="15131256" cy="1149300"/>
            <a:chOff x="4269994" y="6149551"/>
            <a:chExt cx="15131256" cy="1149300"/>
          </a:xfrm>
        </p:grpSpPr>
        <p:sp>
          <p:nvSpPr>
            <p:cNvPr id="105" name="Google Shape;105;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6" name="Google Shape;106;p19"/>
            <p:cNvSpPr txBox="1"/>
            <p:nvPr/>
          </p:nvSpPr>
          <p:spPr>
            <a:xfrm>
              <a:off x="6983050" y="6288150"/>
              <a:ext cx="124182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fr" sz="5000">
                  <a:latin typeface="Montserrat SemiBold"/>
                  <a:ea typeface="Montserrat SemiBold"/>
                  <a:cs typeface="Montserrat SemiBold"/>
                  <a:sym typeface="Montserrat SemiBold"/>
                </a:rPr>
                <a:t>Le routage</a:t>
              </a:r>
              <a:endParaRPr sz="5000">
                <a:latin typeface="Montserrat SemiBold"/>
                <a:ea typeface="Montserrat SemiBold"/>
                <a:cs typeface="Montserrat SemiBold"/>
                <a:sym typeface="Montserrat SemiBold"/>
              </a:endParaRPr>
            </a:p>
          </p:txBody>
        </p:sp>
      </p:grpSp>
      <p:grpSp>
        <p:nvGrpSpPr>
          <p:cNvPr id="107" name="Google Shape;107;p19"/>
          <p:cNvGrpSpPr/>
          <p:nvPr/>
        </p:nvGrpSpPr>
        <p:grpSpPr>
          <a:xfrm>
            <a:off x="5626569" y="5604109"/>
            <a:ext cx="13130853" cy="1149300"/>
            <a:chOff x="4269994" y="9778025"/>
            <a:chExt cx="13130853" cy="1149300"/>
          </a:xfrm>
        </p:grpSpPr>
        <p:sp>
          <p:nvSpPr>
            <p:cNvPr id="108" name="Google Shape;108;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2</a:t>
              </a:r>
              <a:endParaRPr>
                <a:latin typeface="Montserrat ExtraBold"/>
                <a:ea typeface="Montserrat ExtraBold"/>
                <a:cs typeface="Montserrat ExtraBold"/>
                <a:sym typeface="Montserrat ExtraBold"/>
              </a:endParaRPr>
            </a:p>
          </p:txBody>
        </p:sp>
        <p:sp>
          <p:nvSpPr>
            <p:cNvPr id="109" name="Google Shape;109;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Routage dynamique</a:t>
              </a:r>
              <a:endParaRPr sz="5000">
                <a:latin typeface="Montserrat SemiBold"/>
                <a:ea typeface="Montserrat SemiBold"/>
                <a:cs typeface="Montserrat SemiBold"/>
                <a:sym typeface="Montserrat SemiBold"/>
              </a:endParaRPr>
            </a:p>
          </p:txBody>
        </p:sp>
      </p:grpSp>
      <p:cxnSp>
        <p:nvCxnSpPr>
          <p:cNvPr id="110" name="Google Shape;110;p1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grpSp>
        <p:nvGrpSpPr>
          <p:cNvPr id="111" name="Google Shape;111;p19"/>
          <p:cNvGrpSpPr/>
          <p:nvPr/>
        </p:nvGrpSpPr>
        <p:grpSpPr>
          <a:xfrm>
            <a:off x="5626569" y="7823192"/>
            <a:ext cx="13130853" cy="1149300"/>
            <a:chOff x="4269994" y="9833825"/>
            <a:chExt cx="13130853" cy="1149300"/>
          </a:xfrm>
        </p:grpSpPr>
        <p:sp>
          <p:nvSpPr>
            <p:cNvPr id="112" name="Google Shape;112;p19"/>
            <p:cNvSpPr txBox="1"/>
            <p:nvPr/>
          </p:nvSpPr>
          <p:spPr>
            <a:xfrm>
              <a:off x="4269994" y="98338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13" name="Google Shape;113;p19"/>
            <p:cNvSpPr txBox="1"/>
            <p:nvPr/>
          </p:nvSpPr>
          <p:spPr>
            <a:xfrm>
              <a:off x="6983047" y="99724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Protocoles de transport</a:t>
              </a:r>
              <a:endParaRPr sz="5000">
                <a:latin typeface="Montserrat SemiBold"/>
                <a:ea typeface="Montserrat SemiBold"/>
                <a:cs typeface="Montserrat SemiBold"/>
                <a:sym typeface="Montserrat SemiBold"/>
              </a:endParaRPr>
            </a:p>
          </p:txBody>
        </p:sp>
      </p:grpSp>
      <p:grpSp>
        <p:nvGrpSpPr>
          <p:cNvPr id="114" name="Google Shape;114;p19"/>
          <p:cNvGrpSpPr/>
          <p:nvPr/>
        </p:nvGrpSpPr>
        <p:grpSpPr>
          <a:xfrm>
            <a:off x="5626569" y="10042276"/>
            <a:ext cx="13130853" cy="1149300"/>
            <a:chOff x="4269994" y="9580850"/>
            <a:chExt cx="13130853" cy="1149300"/>
          </a:xfrm>
        </p:grpSpPr>
        <p:sp>
          <p:nvSpPr>
            <p:cNvPr id="115" name="Google Shape;115;p19"/>
            <p:cNvSpPr txBox="1"/>
            <p:nvPr/>
          </p:nvSpPr>
          <p:spPr>
            <a:xfrm>
              <a:off x="4269994" y="95808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4</a:t>
              </a:r>
              <a:endParaRPr>
                <a:latin typeface="Montserrat ExtraBold"/>
                <a:ea typeface="Montserrat ExtraBold"/>
                <a:cs typeface="Montserrat ExtraBold"/>
                <a:sym typeface="Montserrat ExtraBold"/>
              </a:endParaRPr>
            </a:p>
          </p:txBody>
        </p:sp>
        <p:sp>
          <p:nvSpPr>
            <p:cNvPr id="116" name="Google Shape;116;p19"/>
            <p:cNvSpPr txBox="1"/>
            <p:nvPr/>
          </p:nvSpPr>
          <p:spPr>
            <a:xfrm>
              <a:off x="6983047" y="9719450"/>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NAT</a:t>
              </a:r>
              <a:endParaRPr sz="5000">
                <a:latin typeface="Montserrat SemiBold"/>
                <a:ea typeface="Montserrat SemiBold"/>
                <a:cs typeface="Montserrat SemiBold"/>
                <a:sym typeface="Montserrat Semi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descr="icone_wild_code_school.png" id="679" name="Google Shape;679;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80" name="Google Shape;680;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81" name="Google Shape;681;p46"/>
          <p:cNvSpPr txBox="1"/>
          <p:nvPr/>
        </p:nvSpPr>
        <p:spPr>
          <a:xfrm>
            <a:off x="946900" y="2610425"/>
            <a:ext cx="9436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protocoles dynamiques</a:t>
            </a:r>
            <a:endParaRPr sz="5000">
              <a:latin typeface="Montserrat ExtraBold"/>
              <a:ea typeface="Montserrat ExtraBold"/>
              <a:cs typeface="Montserrat ExtraBold"/>
              <a:sym typeface="Montserrat ExtraBold"/>
            </a:endParaRPr>
          </a:p>
        </p:txBody>
      </p:sp>
      <p:sp>
        <p:nvSpPr>
          <p:cNvPr id="682" name="Google Shape;682;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83" name="Google Shape;683;p46"/>
          <p:cNvSpPr txBox="1"/>
          <p:nvPr/>
        </p:nvSpPr>
        <p:spPr>
          <a:xfrm>
            <a:off x="949225" y="4078800"/>
            <a:ext cx="4207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84" name="Google Shape;684;p4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85" name="Google Shape;685;p46"/>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86" name="Google Shape;686;p4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87" name="Google Shape;687;p4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88" name="Google Shape;688;p4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89" name="Google Shape;689;p4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90" name="Google Shape;690;p46"/>
          <p:cNvSpPr txBox="1"/>
          <p:nvPr/>
        </p:nvSpPr>
        <p:spPr>
          <a:xfrm>
            <a:off x="3039750" y="5966373"/>
            <a:ext cx="18291900" cy="3862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fr" sz="4500">
                <a:latin typeface="Proxima Nova"/>
                <a:ea typeface="Proxima Nova"/>
                <a:cs typeface="Proxima Nova"/>
                <a:sym typeface="Proxima Nova"/>
              </a:rPr>
              <a:t>RIP</a:t>
            </a:r>
            <a:r>
              <a:rPr lang="fr" sz="4500">
                <a:latin typeface="Proxima Nova"/>
                <a:ea typeface="Proxima Nova"/>
                <a:cs typeface="Proxima Nova"/>
                <a:sym typeface="Proxima Nova"/>
              </a:rPr>
              <a:t> : adapté pour les petits réseaux</a:t>
            </a:r>
            <a:endParaRPr sz="4500">
              <a:latin typeface="Proxima Nova"/>
              <a:ea typeface="Proxima Nova"/>
              <a:cs typeface="Proxima Nova"/>
              <a:sym typeface="Proxima Nova"/>
            </a:endParaRPr>
          </a:p>
          <a:p>
            <a:pPr indent="0" lvl="0" marL="0" rtl="0" algn="l">
              <a:spcBef>
                <a:spcPts val="1200"/>
              </a:spcBef>
              <a:spcAft>
                <a:spcPts val="0"/>
              </a:spcAft>
              <a:buNone/>
            </a:pPr>
            <a:r>
              <a:rPr b="1" lang="fr" sz="4500">
                <a:latin typeface="Proxima Nova"/>
                <a:ea typeface="Proxima Nova"/>
                <a:cs typeface="Proxima Nova"/>
                <a:sym typeface="Proxima Nova"/>
              </a:rPr>
              <a:t>EIGRP</a:t>
            </a:r>
            <a:r>
              <a:rPr lang="fr" sz="4500">
                <a:latin typeface="Proxima Nova"/>
                <a:ea typeface="Proxima Nova"/>
                <a:cs typeface="Proxima Nova"/>
                <a:sym typeface="Proxima Nova"/>
              </a:rPr>
              <a:t> : pour les grands réseaux, uniquement sur du matériel Cisco</a:t>
            </a:r>
            <a:endParaRPr sz="4500">
              <a:latin typeface="Proxima Nova"/>
              <a:ea typeface="Proxima Nova"/>
              <a:cs typeface="Proxima Nova"/>
              <a:sym typeface="Proxima Nova"/>
            </a:endParaRPr>
          </a:p>
          <a:p>
            <a:pPr indent="0" lvl="0" marL="0" rtl="0" algn="l">
              <a:spcBef>
                <a:spcPts val="1200"/>
              </a:spcBef>
              <a:spcAft>
                <a:spcPts val="0"/>
              </a:spcAft>
              <a:buNone/>
            </a:pPr>
            <a:r>
              <a:rPr b="1" lang="fr" sz="4500">
                <a:latin typeface="Proxima Nova"/>
                <a:ea typeface="Proxima Nova"/>
                <a:cs typeface="Proxima Nova"/>
                <a:sym typeface="Proxima Nova"/>
              </a:rPr>
              <a:t>OSPF</a:t>
            </a:r>
            <a:r>
              <a:rPr lang="fr" sz="4500">
                <a:latin typeface="Proxima Nova"/>
                <a:ea typeface="Proxima Nova"/>
                <a:cs typeface="Proxima Nova"/>
                <a:sym typeface="Proxima Nova"/>
              </a:rPr>
              <a:t> : également pour les grands réseaux, protocole ouvert</a:t>
            </a:r>
            <a:endParaRPr sz="4500">
              <a:latin typeface="Proxima Nova"/>
              <a:ea typeface="Proxima Nova"/>
              <a:cs typeface="Proxima Nova"/>
              <a:sym typeface="Proxima Nova"/>
            </a:endParaRPr>
          </a:p>
          <a:p>
            <a:pPr indent="0" lvl="0" marL="0" rtl="0" algn="l">
              <a:spcBef>
                <a:spcPts val="1200"/>
              </a:spcBef>
              <a:spcAft>
                <a:spcPts val="1200"/>
              </a:spcAft>
              <a:buNone/>
            </a:pPr>
            <a:r>
              <a:rPr b="1" lang="fr" sz="4500">
                <a:latin typeface="Proxima Nova"/>
                <a:ea typeface="Proxima Nova"/>
                <a:cs typeface="Proxima Nova"/>
                <a:sym typeface="Proxima Nova"/>
              </a:rPr>
              <a:t>BGP</a:t>
            </a:r>
            <a:r>
              <a:rPr lang="fr" sz="4500">
                <a:latin typeface="Proxima Nova"/>
                <a:ea typeface="Proxima Nova"/>
                <a:cs typeface="Proxima Nova"/>
                <a:sym typeface="Proxima Nova"/>
              </a:rPr>
              <a:t> : utilisé pour le routage sur internet</a:t>
            </a:r>
            <a:endParaRPr sz="430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descr="icone_wild_code_school.png" id="695" name="Google Shape;695;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96" name="Google Shape;696;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97" name="Google Shape;697;p47"/>
          <p:cNvSpPr txBox="1"/>
          <p:nvPr/>
        </p:nvSpPr>
        <p:spPr>
          <a:xfrm>
            <a:off x="946900" y="2610425"/>
            <a:ext cx="11962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RIP (Routing Information Protocol)</a:t>
            </a:r>
            <a:endParaRPr sz="5000">
              <a:latin typeface="Montserrat ExtraBold"/>
              <a:ea typeface="Montserrat ExtraBold"/>
              <a:cs typeface="Montserrat ExtraBold"/>
              <a:sym typeface="Montserrat ExtraBold"/>
            </a:endParaRPr>
          </a:p>
        </p:txBody>
      </p:sp>
      <p:sp>
        <p:nvSpPr>
          <p:cNvPr id="698" name="Google Shape;698;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99" name="Google Shape;699;p47"/>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00" name="Google Shape;700;p4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01" name="Google Shape;701;p47"/>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02" name="Google Shape;702;p4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03" name="Google Shape;703;p4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04" name="Google Shape;704;p4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05" name="Google Shape;705;p4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06" name="Google Shape;706;p47"/>
          <p:cNvSpPr txBox="1"/>
          <p:nvPr/>
        </p:nvSpPr>
        <p:spPr>
          <a:xfrm>
            <a:off x="3039750" y="5525450"/>
            <a:ext cx="18291900" cy="6642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Principalement utilisé dans les petits réseaux en raison de sa simplicité.</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UDP 520.</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Limitations: Maximum 15 sauts, pas adapté pour les grands réseaux.</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3 versions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RIPv1 et RIPv2 (pour IPv4)</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RIPng (pour IPv6)</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RIP ne prend pas en compte l'état de la liaison (corrigé dans OSPF).</a:t>
            </a:r>
            <a:endParaRPr sz="4500">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pic>
        <p:nvPicPr>
          <p:cNvPr descr="icone_wild_code_school.png" id="711" name="Google Shape;711;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12" name="Google Shape;712;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13" name="Google Shape;713;p48"/>
          <p:cNvSpPr txBox="1"/>
          <p:nvPr/>
        </p:nvSpPr>
        <p:spPr>
          <a:xfrm>
            <a:off x="946900" y="2610425"/>
            <a:ext cx="1815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EIGRP (Enhanced Interior Gateway Routing Protocol)</a:t>
            </a:r>
            <a:endParaRPr sz="5000">
              <a:latin typeface="Montserrat ExtraBold"/>
              <a:ea typeface="Montserrat ExtraBold"/>
              <a:cs typeface="Montserrat ExtraBold"/>
              <a:sym typeface="Montserrat ExtraBold"/>
            </a:endParaRPr>
          </a:p>
        </p:txBody>
      </p:sp>
      <p:sp>
        <p:nvSpPr>
          <p:cNvPr id="714" name="Google Shape;714;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15" name="Google Shape;715;p48"/>
          <p:cNvSpPr txBox="1"/>
          <p:nvPr/>
        </p:nvSpPr>
        <p:spPr>
          <a:xfrm>
            <a:off x="949225" y="4078800"/>
            <a:ext cx="4189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16" name="Google Shape;716;p4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17" name="Google Shape;717;p48"/>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18" name="Google Shape;718;p4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19" name="Google Shape;719;p4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20" name="Google Shape;720;p4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21" name="Google Shape;721;p4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22" name="Google Shape;722;p48"/>
          <p:cNvSpPr txBox="1"/>
          <p:nvPr/>
        </p:nvSpPr>
        <p:spPr>
          <a:xfrm>
            <a:off x="3039750" y="5525450"/>
            <a:ext cx="18291900" cy="4921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Protocole conçu par Cisco pour ses matériels.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Utilisé dans les réseaux complexes.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88.</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Avantages: Convergence rapide, prend en charge plusieurs protocoles de couche réseau</a:t>
            </a:r>
            <a:endParaRPr sz="4500">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icone_wild_code_school.png" id="727" name="Google Shape;727;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28" name="Google Shape;728;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29" name="Google Shape;729;p49"/>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OSPF (Open Shortest Path First)</a:t>
            </a:r>
            <a:endParaRPr sz="5000">
              <a:latin typeface="Montserrat ExtraBold"/>
              <a:ea typeface="Montserrat ExtraBold"/>
              <a:cs typeface="Montserrat ExtraBold"/>
              <a:sym typeface="Montserrat ExtraBold"/>
            </a:endParaRPr>
          </a:p>
        </p:txBody>
      </p:sp>
      <p:sp>
        <p:nvSpPr>
          <p:cNvPr id="730" name="Google Shape;730;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31" name="Google Shape;731;p49"/>
          <p:cNvSpPr txBox="1"/>
          <p:nvPr/>
        </p:nvSpPr>
        <p:spPr>
          <a:xfrm>
            <a:off x="949225" y="4078800"/>
            <a:ext cx="4224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32" name="Google Shape;732;p4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33" name="Google Shape;733;p49"/>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34" name="Google Shape;734;p4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35" name="Google Shape;735;p4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36" name="Google Shape;736;p4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37" name="Google Shape;737;p4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38" name="Google Shape;738;p49"/>
          <p:cNvSpPr txBox="1"/>
          <p:nvPr/>
        </p:nvSpPr>
        <p:spPr>
          <a:xfrm>
            <a:off x="3039750" y="5922650"/>
            <a:ext cx="18291900" cy="4259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Principalement utilisé dans les réseaux de tailles moyenne.</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89.</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Avantages: Supporte les sous-réseaux de taille variable, plus rapide que RIP</a:t>
            </a:r>
            <a:endParaRPr sz="45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descr="icone_wild_code_school.png" id="743" name="Google Shape;743;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44" name="Google Shape;744;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45" name="Google Shape;745;p50"/>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BGP (Border Gateway Protocol)</a:t>
            </a:r>
            <a:endParaRPr sz="5000">
              <a:latin typeface="Montserrat ExtraBold"/>
              <a:ea typeface="Montserrat ExtraBold"/>
              <a:cs typeface="Montserrat ExtraBold"/>
              <a:sym typeface="Montserrat ExtraBold"/>
            </a:endParaRPr>
          </a:p>
        </p:txBody>
      </p:sp>
      <p:sp>
        <p:nvSpPr>
          <p:cNvPr id="746" name="Google Shape;746;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47" name="Google Shape;747;p50"/>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48" name="Google Shape;748;p5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49" name="Google Shape;749;p50"/>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50" name="Google Shape;750;p5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51" name="Google Shape;751;p5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52" name="Google Shape;752;p5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53" name="Google Shape;753;p5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54" name="Google Shape;754;p50"/>
          <p:cNvSpPr txBox="1"/>
          <p:nvPr/>
        </p:nvSpPr>
        <p:spPr>
          <a:xfrm>
            <a:off x="3039750" y="5922650"/>
            <a:ext cx="18291900" cy="4753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Ce protocole est utilisé pour le routage sur internet entre les différents systèmes autonomes.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est utilisé pour l'échange d'informations de routage entre différents ISP (Internet Service Provider)</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Port par défaut : TCP 179</a:t>
            </a:r>
            <a:endParaRPr sz="4500">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descr="icone_wild_code_school.png" id="759" name="Google Shape;759;p51"/>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760" name="Google Shape;760;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761" name="Google Shape;761;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62" name="Google Shape;762;p51"/>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Protocoles de transport</a:t>
            </a:r>
            <a:endParaRPr sz="10000">
              <a:latin typeface="Montserrat"/>
              <a:ea typeface="Montserrat"/>
              <a:cs typeface="Montserrat"/>
              <a:sym typeface="Montserrat"/>
            </a:endParaRPr>
          </a:p>
        </p:txBody>
      </p:sp>
      <p:cxnSp>
        <p:nvCxnSpPr>
          <p:cNvPr id="763" name="Google Shape;763;p5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64" name="Google Shape;764;p51"/>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65" name="Google Shape;765;p5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66" name="Google Shape;766;p5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67" name="Google Shape;767;p5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68" name="Google Shape;768;p5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descr="icone_wild_code_school.png" id="773" name="Google Shape;773;p5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74" name="Google Shape;774;p5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75" name="Google Shape;775;p52"/>
          <p:cNvSpPr txBox="1"/>
          <p:nvPr/>
        </p:nvSpPr>
        <p:spPr>
          <a:xfrm>
            <a:off x="946900" y="2610425"/>
            <a:ext cx="4309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OSI - TCP/IP</a:t>
            </a:r>
            <a:endParaRPr sz="5000">
              <a:latin typeface="Montserrat ExtraBold"/>
              <a:ea typeface="Montserrat ExtraBold"/>
              <a:cs typeface="Montserrat ExtraBold"/>
              <a:sym typeface="Montserrat ExtraBold"/>
            </a:endParaRPr>
          </a:p>
        </p:txBody>
      </p:sp>
      <p:sp>
        <p:nvSpPr>
          <p:cNvPr id="776" name="Google Shape;776;p5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77" name="Google Shape;777;p52"/>
          <p:cNvSpPr txBox="1"/>
          <p:nvPr/>
        </p:nvSpPr>
        <p:spPr>
          <a:xfrm>
            <a:off x="949225" y="4078800"/>
            <a:ext cx="1418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Rappel</a:t>
            </a:r>
            <a:endParaRPr sz="2800">
              <a:latin typeface="Montserrat Medium"/>
              <a:ea typeface="Montserrat Medium"/>
              <a:cs typeface="Montserrat Medium"/>
              <a:sym typeface="Montserrat Medium"/>
            </a:endParaRPr>
          </a:p>
        </p:txBody>
      </p:sp>
      <p:cxnSp>
        <p:nvCxnSpPr>
          <p:cNvPr id="778" name="Google Shape;778;p5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79" name="Google Shape;779;p5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80" name="Google Shape;780;p5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81" name="Google Shape;781;p5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82" name="Google Shape;782;p5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83" name="Google Shape;783;p52"/>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84" name="Google Shape;784;p52"/>
          <p:cNvSpPr txBox="1"/>
          <p:nvPr/>
        </p:nvSpPr>
        <p:spPr>
          <a:xfrm>
            <a:off x="3039750" y="5331275"/>
            <a:ext cx="14419500" cy="58170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 protocole IP</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Couche 3 (réseau) au sens OSI</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Censé véhiculer un protocole de couche 4 (transport)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existe plusieurs protocoles de transport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Les 2 plus courants sont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TCP : Transmission Control Protocol</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UDP : User Datagram Protocol</a:t>
            </a:r>
            <a:endParaRPr sz="4500">
              <a:latin typeface="Proxima Nova"/>
              <a:ea typeface="Proxima Nova"/>
              <a:cs typeface="Proxima Nova"/>
              <a:sym typeface="Proxima Nova"/>
            </a:endParaRPr>
          </a:p>
        </p:txBody>
      </p:sp>
      <p:sp>
        <p:nvSpPr>
          <p:cNvPr id="785" name="Google Shape;785;p52"/>
          <p:cNvSpPr/>
          <p:nvPr/>
        </p:nvSpPr>
        <p:spPr>
          <a:xfrm>
            <a:off x="17938650" y="10910054"/>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1 - Physique</a:t>
            </a:r>
            <a:endParaRPr sz="3500">
              <a:solidFill>
                <a:srgbClr val="424242"/>
              </a:solidFill>
              <a:latin typeface="Varela Round"/>
              <a:ea typeface="Varela Round"/>
              <a:cs typeface="Varela Round"/>
              <a:sym typeface="Varela Round"/>
            </a:endParaRPr>
          </a:p>
        </p:txBody>
      </p:sp>
      <p:sp>
        <p:nvSpPr>
          <p:cNvPr id="786" name="Google Shape;786;p52"/>
          <p:cNvSpPr/>
          <p:nvPr/>
        </p:nvSpPr>
        <p:spPr>
          <a:xfrm>
            <a:off x="17938650" y="9718437"/>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2 - MAC</a:t>
            </a:r>
            <a:endParaRPr sz="3500">
              <a:solidFill>
                <a:srgbClr val="424242"/>
              </a:solidFill>
              <a:latin typeface="Varela Round"/>
              <a:ea typeface="Varela Round"/>
              <a:cs typeface="Varela Round"/>
              <a:sym typeface="Varela Round"/>
            </a:endParaRPr>
          </a:p>
        </p:txBody>
      </p:sp>
      <p:sp>
        <p:nvSpPr>
          <p:cNvPr id="787" name="Google Shape;787;p52"/>
          <p:cNvSpPr/>
          <p:nvPr/>
        </p:nvSpPr>
        <p:spPr>
          <a:xfrm>
            <a:off x="17938650" y="8526819"/>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2bis - LLC (optionnel)</a:t>
            </a:r>
            <a:endParaRPr sz="3500">
              <a:solidFill>
                <a:srgbClr val="424242"/>
              </a:solidFill>
              <a:latin typeface="Varela Round"/>
              <a:ea typeface="Varela Round"/>
              <a:cs typeface="Varela Round"/>
              <a:sym typeface="Varela Round"/>
            </a:endParaRPr>
          </a:p>
        </p:txBody>
      </p:sp>
      <p:sp>
        <p:nvSpPr>
          <p:cNvPr id="788" name="Google Shape;788;p52"/>
          <p:cNvSpPr/>
          <p:nvPr/>
        </p:nvSpPr>
        <p:spPr>
          <a:xfrm>
            <a:off x="17938650" y="7335202"/>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3 - IP</a:t>
            </a:r>
            <a:endParaRPr sz="3500">
              <a:solidFill>
                <a:srgbClr val="424242"/>
              </a:solidFill>
              <a:latin typeface="Varela Round"/>
              <a:ea typeface="Varela Round"/>
              <a:cs typeface="Varela Round"/>
              <a:sym typeface="Varela Round"/>
            </a:endParaRPr>
          </a:p>
        </p:txBody>
      </p:sp>
      <p:sp>
        <p:nvSpPr>
          <p:cNvPr id="789" name="Google Shape;789;p52"/>
          <p:cNvSpPr/>
          <p:nvPr/>
        </p:nvSpPr>
        <p:spPr>
          <a:xfrm>
            <a:off x="17938650" y="6143585"/>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4 - TCP, UDP…</a:t>
            </a:r>
            <a:endParaRPr sz="3500">
              <a:solidFill>
                <a:srgbClr val="424242"/>
              </a:solidFill>
              <a:latin typeface="Varela Round"/>
              <a:ea typeface="Varela Round"/>
              <a:cs typeface="Varela Round"/>
              <a:sym typeface="Varela Round"/>
            </a:endParaRPr>
          </a:p>
        </p:txBody>
      </p:sp>
      <p:sp>
        <p:nvSpPr>
          <p:cNvPr id="790" name="Google Shape;790;p52"/>
          <p:cNvSpPr/>
          <p:nvPr/>
        </p:nvSpPr>
        <p:spPr>
          <a:xfrm>
            <a:off x="17938650" y="4951967"/>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5 - TLS (optionnel)</a:t>
            </a:r>
            <a:endParaRPr sz="3500">
              <a:solidFill>
                <a:srgbClr val="424242"/>
              </a:solidFill>
              <a:latin typeface="Varela Round"/>
              <a:ea typeface="Varela Round"/>
              <a:cs typeface="Varela Round"/>
              <a:sym typeface="Varela Round"/>
            </a:endParaRPr>
          </a:p>
        </p:txBody>
      </p:sp>
      <p:sp>
        <p:nvSpPr>
          <p:cNvPr id="791" name="Google Shape;791;p52"/>
          <p:cNvSpPr/>
          <p:nvPr/>
        </p:nvSpPr>
        <p:spPr>
          <a:xfrm>
            <a:off x="17938650" y="3760350"/>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7 - Application</a:t>
            </a:r>
            <a:endParaRPr sz="3500">
              <a:solidFill>
                <a:srgbClr val="424242"/>
              </a:solidFill>
              <a:latin typeface="Varela Round"/>
              <a:ea typeface="Varela Round"/>
              <a:cs typeface="Varela Round"/>
              <a:sym typeface="Varela Rou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descr="icone_wild_code_school.png" id="796" name="Google Shape;796;p5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97" name="Google Shape;797;p5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98" name="Google Shape;798;p53"/>
          <p:cNvSpPr txBox="1"/>
          <p:nvPr/>
        </p:nvSpPr>
        <p:spPr>
          <a:xfrm>
            <a:off x="946900" y="2610425"/>
            <a:ext cx="841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 moment de réflexion</a:t>
            </a:r>
            <a:endParaRPr sz="5000">
              <a:latin typeface="Montserrat ExtraBold"/>
              <a:ea typeface="Montserrat ExtraBold"/>
              <a:cs typeface="Montserrat ExtraBold"/>
              <a:sym typeface="Montserrat ExtraBold"/>
            </a:endParaRPr>
          </a:p>
        </p:txBody>
      </p:sp>
      <p:sp>
        <p:nvSpPr>
          <p:cNvPr id="799" name="Google Shape;799;p53"/>
          <p:cNvSpPr txBox="1"/>
          <p:nvPr/>
        </p:nvSpPr>
        <p:spPr>
          <a:xfrm>
            <a:off x="3474750" y="4002850"/>
            <a:ext cx="18025500" cy="55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Supposons le cas d'un système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Une des interfaces de ce système reçoit un paquet IP.</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L'adresse de destination du paquet est bien une adresse de cette interface.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Les entêtes IP indique l'identifiant du protocole de couche 4 (TCP ou UDP).</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Et ensuite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 paquet IP, à quel processus du système, à quelle couche applicative faut-il l'envoyer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Est-ce une requête pour un serveur ?</a:t>
            </a:r>
            <a:endParaRPr sz="3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Est-ce une réponse à une requête précédente ?</a:t>
            </a:r>
            <a:endParaRPr sz="3500">
              <a:latin typeface="Proxima Nova"/>
              <a:ea typeface="Proxima Nova"/>
              <a:cs typeface="Proxima Nova"/>
              <a:sym typeface="Proxima Nova"/>
            </a:endParaRPr>
          </a:p>
        </p:txBody>
      </p:sp>
      <p:sp>
        <p:nvSpPr>
          <p:cNvPr id="800" name="Google Shape;800;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01" name="Google Shape;801;p5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802" name="Google Shape;802;p5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03" name="Google Shape;803;p5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04" name="Google Shape;804;p5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05" name="Google Shape;805;p5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06" name="Google Shape;806;p5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07" name="Google Shape;807;p53"/>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8" name="Google Shape;808;p53"/>
          <p:cNvSpPr txBox="1"/>
          <p:nvPr/>
        </p:nvSpPr>
        <p:spPr>
          <a:xfrm>
            <a:off x="3515850" y="10293325"/>
            <a:ext cx="17943300" cy="20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C'est un des problèmes que résout la couche transport.</a:t>
            </a:r>
            <a:endParaRPr sz="3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Basculer d'une communication entre interfaces en une communication entre processus (application).</a:t>
            </a:r>
            <a:endParaRPr sz="35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pic>
        <p:nvPicPr>
          <p:cNvPr descr="icone_wild_code_school.png" id="813" name="Google Shape;813;p5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14" name="Google Shape;814;p5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15" name="Google Shape;815;p54"/>
          <p:cNvSpPr txBox="1"/>
          <p:nvPr/>
        </p:nvSpPr>
        <p:spPr>
          <a:xfrm>
            <a:off x="946900" y="2610425"/>
            <a:ext cx="1736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UDP</a:t>
            </a:r>
            <a:endParaRPr sz="5000">
              <a:latin typeface="Montserrat ExtraBold"/>
              <a:ea typeface="Montserrat ExtraBold"/>
              <a:cs typeface="Montserrat ExtraBold"/>
              <a:sym typeface="Montserrat ExtraBold"/>
            </a:endParaRPr>
          </a:p>
        </p:txBody>
      </p:sp>
      <p:sp>
        <p:nvSpPr>
          <p:cNvPr id="816" name="Google Shape;816;p5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17" name="Google Shape;817;p54"/>
          <p:cNvSpPr txBox="1"/>
          <p:nvPr/>
        </p:nvSpPr>
        <p:spPr>
          <a:xfrm>
            <a:off x="949225" y="4078800"/>
            <a:ext cx="60666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Commençons par le plus simple</a:t>
            </a:r>
            <a:endParaRPr sz="2800">
              <a:latin typeface="Montserrat Medium"/>
              <a:ea typeface="Montserrat Medium"/>
              <a:cs typeface="Montserrat Medium"/>
              <a:sym typeface="Montserrat Medium"/>
            </a:endParaRPr>
          </a:p>
        </p:txBody>
      </p:sp>
      <p:cxnSp>
        <p:nvCxnSpPr>
          <p:cNvPr id="818" name="Google Shape;818;p5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19" name="Google Shape;819;p5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20" name="Google Shape;820;p5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21" name="Google Shape;821;p5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22" name="Google Shape;822;p5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23" name="Google Shape;823;p54"/>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824" name="Google Shape;824;p54"/>
          <p:cNvPicPr preferRelativeResize="0"/>
          <p:nvPr/>
        </p:nvPicPr>
        <p:blipFill>
          <a:blip r:embed="rId4">
            <a:alphaModFix/>
          </a:blip>
          <a:stretch>
            <a:fillRect/>
          </a:stretch>
        </p:blipFill>
        <p:spPr>
          <a:xfrm>
            <a:off x="19123034" y="1720200"/>
            <a:ext cx="3834000" cy="3833999"/>
          </a:xfrm>
          <a:prstGeom prst="rect">
            <a:avLst/>
          </a:prstGeom>
          <a:noFill/>
          <a:ln>
            <a:noFill/>
          </a:ln>
        </p:spPr>
      </p:pic>
      <p:sp>
        <p:nvSpPr>
          <p:cNvPr id="825" name="Google Shape;825;p54"/>
          <p:cNvSpPr txBox="1"/>
          <p:nvPr/>
        </p:nvSpPr>
        <p:spPr>
          <a:xfrm>
            <a:off x="3039750" y="5922650"/>
            <a:ext cx="18291900" cy="4568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UDP - User Datagram Protocol</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Défini dans la RFC 768 (STD 6) en 1980 par David P. Reed</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Conçu comme un protocol minimal (TCP light)</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Permet la communication entre processus (application)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Transporté par IP (v4 ou v6)</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protocole : 17</a:t>
            </a:r>
            <a:endParaRPr sz="450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pic>
        <p:nvPicPr>
          <p:cNvPr descr="icone_wild_code_school.png" id="830" name="Google Shape;830;p5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31" name="Google Shape;831;p5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32" name="Google Shape;832;p55"/>
          <p:cNvSpPr txBox="1"/>
          <p:nvPr/>
        </p:nvSpPr>
        <p:spPr>
          <a:xfrm>
            <a:off x="946900" y="2610425"/>
            <a:ext cx="603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notion de port</a:t>
            </a:r>
            <a:endParaRPr sz="5000">
              <a:latin typeface="Montserrat ExtraBold"/>
              <a:ea typeface="Montserrat ExtraBold"/>
              <a:cs typeface="Montserrat ExtraBold"/>
              <a:sym typeface="Montserrat ExtraBold"/>
            </a:endParaRPr>
          </a:p>
        </p:txBody>
      </p:sp>
      <p:sp>
        <p:nvSpPr>
          <p:cNvPr id="833" name="Google Shape;833;p5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34" name="Google Shape;834;p55"/>
          <p:cNvSpPr txBox="1"/>
          <p:nvPr/>
        </p:nvSpPr>
        <p:spPr>
          <a:xfrm>
            <a:off x="949225" y="4078800"/>
            <a:ext cx="5452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Des identifiants de processus</a:t>
            </a:r>
            <a:endParaRPr sz="2800">
              <a:latin typeface="Montserrat Medium"/>
              <a:ea typeface="Montserrat Medium"/>
              <a:cs typeface="Montserrat Medium"/>
              <a:sym typeface="Montserrat Medium"/>
            </a:endParaRPr>
          </a:p>
        </p:txBody>
      </p:sp>
      <p:cxnSp>
        <p:nvCxnSpPr>
          <p:cNvPr id="835" name="Google Shape;835;p5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36" name="Google Shape;836;p5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37" name="Google Shape;837;p5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38" name="Google Shape;838;p5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39" name="Google Shape;839;p5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40" name="Google Shape;840;p55"/>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41" name="Google Shape;841;p55"/>
          <p:cNvSpPr txBox="1"/>
          <p:nvPr/>
        </p:nvSpPr>
        <p:spPr>
          <a:xfrm>
            <a:off x="3039750" y="5208775"/>
            <a:ext cx="18291900" cy="6995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UDP (et TCP) utilise la notion de 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 port est un identifiant de processus au sein d'une interface</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Une communication est donc caractérisée par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un couple adresse IP/port de destination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 couple adresse IP/port source</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De la même façon qu'il ne peut pas y avoir 2 adresses identiques sur un réseau, il ne peut pas y avoir 2 ports identiques sur une même adresse</a:t>
            </a:r>
            <a:endParaRPr sz="45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cone_wild_code_school.png" id="121" name="Google Shape;121;p2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22" name="Google Shape;122;p2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23" name="Google Shape;123;p2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124" name="Google Shape;124;p2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5" name="Google Shape;125;p2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6" name="Google Shape;126;p2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7" name="Google Shape;127;p2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8" name="Google Shape;128;p2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9" name="Google Shape;129;p2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0" name="Google Shape;130;p2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Le routage</a:t>
            </a:r>
            <a:endParaRPr sz="100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descr="icone_wild_code_school.png" id="846" name="Google Shape;846;p5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47" name="Google Shape;847;p5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48" name="Google Shape;848;p56"/>
          <p:cNvSpPr txBox="1"/>
          <p:nvPr/>
        </p:nvSpPr>
        <p:spPr>
          <a:xfrm>
            <a:off x="946900" y="2610425"/>
            <a:ext cx="613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Serveurs et client</a:t>
            </a:r>
            <a:endParaRPr sz="5000">
              <a:latin typeface="Montserrat ExtraBold"/>
              <a:ea typeface="Montserrat ExtraBold"/>
              <a:cs typeface="Montserrat ExtraBold"/>
              <a:sym typeface="Montserrat ExtraBold"/>
            </a:endParaRPr>
          </a:p>
        </p:txBody>
      </p:sp>
      <p:sp>
        <p:nvSpPr>
          <p:cNvPr id="849" name="Google Shape;849;p5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50" name="Google Shape;850;p56"/>
          <p:cNvSpPr txBox="1"/>
          <p:nvPr/>
        </p:nvSpPr>
        <p:spPr>
          <a:xfrm>
            <a:off x="949225" y="4078800"/>
            <a:ext cx="7627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Retour sur les notions de serveur et client</a:t>
            </a:r>
            <a:endParaRPr sz="2800">
              <a:latin typeface="Montserrat Medium"/>
              <a:ea typeface="Montserrat Medium"/>
              <a:cs typeface="Montserrat Medium"/>
              <a:sym typeface="Montserrat Medium"/>
            </a:endParaRPr>
          </a:p>
        </p:txBody>
      </p:sp>
      <p:cxnSp>
        <p:nvCxnSpPr>
          <p:cNvPr id="851" name="Google Shape;851;p5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52" name="Google Shape;852;p5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53" name="Google Shape;853;p5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54" name="Google Shape;854;p5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55" name="Google Shape;855;p5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56" name="Google Shape;856;p56"/>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57" name="Google Shape;857;p56"/>
          <p:cNvSpPr txBox="1"/>
          <p:nvPr/>
        </p:nvSpPr>
        <p:spPr>
          <a:xfrm>
            <a:off x="3039750" y="4930950"/>
            <a:ext cx="18921300" cy="7611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Un </a:t>
            </a:r>
            <a:r>
              <a:rPr b="1" lang="fr" sz="4500">
                <a:latin typeface="Proxima Nova"/>
                <a:ea typeface="Proxima Nova"/>
                <a:cs typeface="Proxima Nova"/>
                <a:sym typeface="Proxima Nova"/>
              </a:rPr>
              <a:t>serveur</a:t>
            </a:r>
            <a:r>
              <a:rPr lang="fr" sz="4500">
                <a:latin typeface="Proxima Nova"/>
                <a:ea typeface="Proxima Nova"/>
                <a:cs typeface="Proxima Nova"/>
                <a:sym typeface="Proxima Nova"/>
              </a:rPr>
              <a:t> est un processus qui attend des </a:t>
            </a:r>
            <a:r>
              <a:rPr b="1" lang="fr" sz="4500">
                <a:latin typeface="Proxima Nova"/>
                <a:ea typeface="Proxima Nova"/>
                <a:cs typeface="Proxima Nova"/>
                <a:sym typeface="Proxima Nova"/>
              </a:rPr>
              <a:t>requêtes</a:t>
            </a:r>
            <a:r>
              <a:rPr lang="fr" sz="4500">
                <a:latin typeface="Proxima Nova"/>
                <a:ea typeface="Proxima Nova"/>
                <a:cs typeface="Proxima Nova"/>
                <a:sym typeface="Proxima Nova"/>
              </a:rPr>
              <a:t> de la part de </a:t>
            </a:r>
            <a:r>
              <a:rPr b="1" lang="fr" sz="4500">
                <a:latin typeface="Proxima Nova"/>
                <a:ea typeface="Proxima Nova"/>
                <a:cs typeface="Proxima Nova"/>
                <a:sym typeface="Proxima Nova"/>
              </a:rPr>
              <a:t>clients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 </a:t>
            </a:r>
            <a:r>
              <a:rPr b="1" lang="fr" sz="4500">
                <a:latin typeface="Proxima Nova"/>
                <a:ea typeface="Proxima Nova"/>
                <a:cs typeface="Proxima Nova"/>
                <a:sym typeface="Proxima Nova"/>
              </a:rPr>
              <a:t>client</a:t>
            </a:r>
            <a:r>
              <a:rPr lang="fr" sz="4500">
                <a:latin typeface="Proxima Nova"/>
                <a:ea typeface="Proxima Nova"/>
                <a:cs typeface="Proxima Nova"/>
                <a:sym typeface="Proxima Nova"/>
              </a:rPr>
              <a:t> est un processus qui envoie une </a:t>
            </a:r>
            <a:r>
              <a:rPr b="1" lang="fr" sz="4500">
                <a:latin typeface="Proxima Nova"/>
                <a:ea typeface="Proxima Nova"/>
                <a:cs typeface="Proxima Nova"/>
                <a:sym typeface="Proxima Nova"/>
              </a:rPr>
              <a:t>requête</a:t>
            </a:r>
            <a:r>
              <a:rPr lang="fr" sz="4500">
                <a:latin typeface="Proxima Nova"/>
                <a:ea typeface="Proxima Nova"/>
                <a:cs typeface="Proxima Nova"/>
                <a:sym typeface="Proxima Nova"/>
              </a:rPr>
              <a:t> à un </a:t>
            </a:r>
            <a:r>
              <a:rPr b="1" lang="fr" sz="4500">
                <a:latin typeface="Proxima Nova"/>
                <a:ea typeface="Proxima Nova"/>
                <a:cs typeface="Proxima Nova"/>
                <a:sym typeface="Proxima Nova"/>
              </a:rPr>
              <a:t>serveur</a:t>
            </a:r>
            <a:r>
              <a:rPr lang="fr" sz="4500">
                <a:latin typeface="Proxima Nova"/>
                <a:ea typeface="Proxima Nova"/>
                <a:cs typeface="Proxima Nova"/>
                <a:sym typeface="Proxima Nova"/>
              </a:rPr>
              <a:t> (et en général attends une </a:t>
            </a:r>
            <a:r>
              <a:rPr b="1" lang="fr" sz="4500">
                <a:latin typeface="Proxima Nova"/>
                <a:ea typeface="Proxima Nova"/>
                <a:cs typeface="Proxima Nova"/>
                <a:sym typeface="Proxima Nova"/>
              </a:rPr>
              <a:t>réponse</a:t>
            </a:r>
            <a:r>
              <a:rPr lang="fr" sz="4500">
                <a:latin typeface="Proxima Nova"/>
                <a:ea typeface="Proxima Nova"/>
                <a:cs typeface="Proxima Nova"/>
                <a:sym typeface="Proxima Nova"/>
              </a:rPr>
              <a:t>).</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C'est donc toujours le client qui initie une communication.</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doit donc connaître l'adresse IP et le port du serveur.</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Lorsqu'un serveur est lancé, il est lié à (au moins) un port sur une interface (adresse IP) du système sur lequel il est lancé.</a:t>
            </a:r>
            <a:endParaRPr sz="4500">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pic>
        <p:nvPicPr>
          <p:cNvPr descr="icone_wild_code_school.png" id="862" name="Google Shape;862;p5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63" name="Google Shape;863;p5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64" name="Google Shape;864;p57"/>
          <p:cNvSpPr txBox="1"/>
          <p:nvPr/>
        </p:nvSpPr>
        <p:spPr>
          <a:xfrm>
            <a:off x="946900" y="2610425"/>
            <a:ext cx="3227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ports</a:t>
            </a:r>
            <a:endParaRPr sz="5000">
              <a:latin typeface="Montserrat ExtraBold"/>
              <a:ea typeface="Montserrat ExtraBold"/>
              <a:cs typeface="Montserrat ExtraBold"/>
              <a:sym typeface="Montserrat ExtraBold"/>
            </a:endParaRPr>
          </a:p>
        </p:txBody>
      </p:sp>
      <p:sp>
        <p:nvSpPr>
          <p:cNvPr id="865" name="Google Shape;865;p5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66" name="Google Shape;866;p57"/>
          <p:cNvSpPr txBox="1"/>
          <p:nvPr/>
        </p:nvSpPr>
        <p:spPr>
          <a:xfrm>
            <a:off x="949225" y="4078800"/>
            <a:ext cx="8048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On ne fait pas n'importe quoi avec les ports</a:t>
            </a:r>
            <a:endParaRPr sz="2800">
              <a:latin typeface="Montserrat Medium"/>
              <a:ea typeface="Montserrat Medium"/>
              <a:cs typeface="Montserrat Medium"/>
              <a:sym typeface="Montserrat Medium"/>
            </a:endParaRPr>
          </a:p>
        </p:txBody>
      </p:sp>
      <p:cxnSp>
        <p:nvCxnSpPr>
          <p:cNvPr id="867" name="Google Shape;867;p5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68" name="Google Shape;868;p5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69" name="Google Shape;869;p5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70" name="Google Shape;870;p5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71" name="Google Shape;871;p5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72" name="Google Shape;872;p57"/>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73" name="Google Shape;873;p57"/>
          <p:cNvSpPr txBox="1"/>
          <p:nvPr/>
        </p:nvSpPr>
        <p:spPr>
          <a:xfrm>
            <a:off x="2961825" y="5208775"/>
            <a:ext cx="18921300" cy="7413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3500">
                <a:latin typeface="Proxima Nova"/>
                <a:ea typeface="Proxima Nova"/>
                <a:cs typeface="Proxima Nova"/>
                <a:sym typeface="Proxima Nova"/>
              </a:rPr>
              <a:t>Les ports sont codés sur 16 bits (de 0 à 65535)</a:t>
            </a:r>
            <a:endParaRPr sz="3500">
              <a:latin typeface="Proxima Nova"/>
              <a:ea typeface="Proxima Nova"/>
              <a:cs typeface="Proxima Nova"/>
              <a:sym typeface="Proxima Nova"/>
            </a:endParaRPr>
          </a:p>
          <a:p>
            <a:pPr indent="0" lvl="0" marL="0" rtl="0" algn="l">
              <a:spcBef>
                <a:spcPts val="1200"/>
              </a:spcBef>
              <a:spcAft>
                <a:spcPts val="0"/>
              </a:spcAft>
              <a:buNone/>
            </a:pPr>
            <a:r>
              <a:rPr lang="fr" sz="3500">
                <a:latin typeface="Proxima Nova"/>
                <a:ea typeface="Proxima Nova"/>
                <a:cs typeface="Proxima Nova"/>
                <a:sym typeface="Proxima Nova"/>
              </a:rPr>
              <a:t>On distingue 3 plages :</a:t>
            </a:r>
            <a:endParaRPr sz="3500">
              <a:latin typeface="Proxima Nova"/>
              <a:ea typeface="Proxima Nova"/>
              <a:cs typeface="Proxima Nova"/>
              <a:sym typeface="Proxima Nova"/>
            </a:endParaRPr>
          </a:p>
          <a:p>
            <a:pPr indent="-450850" lvl="0" marL="914400" rtl="0" algn="l">
              <a:spcBef>
                <a:spcPts val="1200"/>
              </a:spcBef>
              <a:spcAft>
                <a:spcPts val="0"/>
              </a:spcAft>
              <a:buSzPts val="3500"/>
              <a:buFont typeface="Proxima Nova"/>
              <a:buChar char="-"/>
            </a:pPr>
            <a:r>
              <a:rPr lang="fr" sz="3500">
                <a:latin typeface="Proxima Nova"/>
                <a:ea typeface="Proxima Nova"/>
                <a:cs typeface="Proxima Nova"/>
                <a:sym typeface="Proxima Nova"/>
              </a:rPr>
              <a:t>0 à 1023 			: Les ports systèmes (Well Known Ports) - Serveur</a:t>
            </a:r>
            <a:endParaRPr sz="3500">
              <a:latin typeface="Proxima Nova"/>
              <a:ea typeface="Proxima Nova"/>
              <a:cs typeface="Proxima Nova"/>
              <a:sym typeface="Proxima Nova"/>
            </a:endParaRPr>
          </a:p>
          <a:p>
            <a:pPr indent="-450850" lvl="0" marL="914400" rtl="0" algn="l">
              <a:spcBef>
                <a:spcPts val="0"/>
              </a:spcBef>
              <a:spcAft>
                <a:spcPts val="0"/>
              </a:spcAft>
              <a:buSzPts val="3500"/>
              <a:buFont typeface="Proxima Nova"/>
              <a:buChar char="-"/>
            </a:pPr>
            <a:r>
              <a:rPr lang="fr" sz="3500">
                <a:latin typeface="Proxima Nova"/>
                <a:ea typeface="Proxima Nova"/>
                <a:cs typeface="Proxima Nova"/>
                <a:sym typeface="Proxima Nova"/>
              </a:rPr>
              <a:t>1024 à 49151 		: les ports utilisateurs (Registered Ports) - Serveur</a:t>
            </a:r>
            <a:endParaRPr sz="3500">
              <a:latin typeface="Proxima Nova"/>
              <a:ea typeface="Proxima Nova"/>
              <a:cs typeface="Proxima Nova"/>
              <a:sym typeface="Proxima Nova"/>
            </a:endParaRPr>
          </a:p>
          <a:p>
            <a:pPr indent="-450850" lvl="0" marL="914400" rtl="0" algn="l">
              <a:spcBef>
                <a:spcPts val="0"/>
              </a:spcBef>
              <a:spcAft>
                <a:spcPts val="0"/>
              </a:spcAft>
              <a:buSzPts val="3500"/>
              <a:buFont typeface="Proxima Nova"/>
              <a:buChar char="-"/>
            </a:pPr>
            <a:r>
              <a:rPr lang="fr" sz="3500">
                <a:latin typeface="Proxima Nova"/>
                <a:ea typeface="Proxima Nova"/>
                <a:cs typeface="Proxima Nova"/>
                <a:sym typeface="Proxima Nova"/>
              </a:rPr>
              <a:t>49152 à 65535 		: les ports dynamiques (Ephemeral Ports) - Client</a:t>
            </a:r>
            <a:endParaRPr sz="3500">
              <a:latin typeface="Proxima Nova"/>
              <a:ea typeface="Proxima Nova"/>
              <a:cs typeface="Proxima Nova"/>
              <a:sym typeface="Proxima Nova"/>
            </a:endParaRPr>
          </a:p>
          <a:p>
            <a:pPr indent="0" lvl="0" marL="0" rtl="0" algn="l">
              <a:spcBef>
                <a:spcPts val="1200"/>
              </a:spcBef>
              <a:spcAft>
                <a:spcPts val="0"/>
              </a:spcAft>
              <a:buNone/>
            </a:pPr>
            <a:r>
              <a:rPr lang="fr" sz="3500">
                <a:latin typeface="Proxima Nova"/>
                <a:ea typeface="Proxima Nova"/>
                <a:cs typeface="Proxima Nova"/>
                <a:sym typeface="Proxima Nova"/>
              </a:rPr>
              <a:t>Les numéros de ports serveurs sont enregistrés à l'IANA pour des protocoles applicatifs habituels (voir la </a:t>
            </a:r>
            <a:r>
              <a:rPr lang="fr" sz="3500" u="sng">
                <a:solidFill>
                  <a:schemeClr val="hlink"/>
                </a:solidFill>
                <a:latin typeface="Proxima Nova"/>
                <a:ea typeface="Proxima Nova"/>
                <a:cs typeface="Proxima Nova"/>
                <a:sym typeface="Proxima Nova"/>
                <a:hlinkClick r:id="rId4"/>
              </a:rPr>
              <a:t>liste</a:t>
            </a:r>
            <a:r>
              <a:rPr lang="fr" sz="3500">
                <a:latin typeface="Proxima Nova"/>
                <a:ea typeface="Proxima Nova"/>
                <a:cs typeface="Proxima Nova"/>
                <a:sym typeface="Proxima Nova"/>
              </a:rPr>
              <a:t>). Leur utilisation n'est pas obligatoire, mais lorsqu'un serveur tourne sur son port standard, les clients le connaissent implicitement (et donc n'ont pas besoin de le préciser). Par ex : DNS = port 53 (en TCP ou en UDP)</a:t>
            </a:r>
            <a:endParaRPr sz="3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3500">
                <a:latin typeface="Proxima Nova"/>
                <a:ea typeface="Proxima Nova"/>
                <a:cs typeface="Proxima Nova"/>
                <a:sym typeface="Proxima Nova"/>
              </a:rPr>
              <a:t>Ces 3 plages sont valables pour UDP et pour TCP, même si un port UDP est bien distinct d'un port TCP (et peuvent donc coexister sur la même machine)</a:t>
            </a:r>
            <a:endParaRPr sz="350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pic>
        <p:nvPicPr>
          <p:cNvPr descr="icone_wild_code_school.png" id="878" name="Google Shape;878;p5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79" name="Google Shape;879;p5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80" name="Google Shape;880;p58"/>
          <p:cNvSpPr txBox="1"/>
          <p:nvPr/>
        </p:nvSpPr>
        <p:spPr>
          <a:xfrm>
            <a:off x="946900" y="2610425"/>
            <a:ext cx="729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datagramme UDP</a:t>
            </a:r>
            <a:endParaRPr sz="5000">
              <a:latin typeface="Montserrat ExtraBold"/>
              <a:ea typeface="Montserrat ExtraBold"/>
              <a:cs typeface="Montserrat ExtraBold"/>
              <a:sym typeface="Montserrat ExtraBold"/>
            </a:endParaRPr>
          </a:p>
        </p:txBody>
      </p:sp>
      <p:sp>
        <p:nvSpPr>
          <p:cNvPr id="881" name="Google Shape;881;p5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82" name="Google Shape;882;p58"/>
          <p:cNvSpPr txBox="1"/>
          <p:nvPr/>
        </p:nvSpPr>
        <p:spPr>
          <a:xfrm>
            <a:off x="949225" y="4078800"/>
            <a:ext cx="7083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Vous prendrez bien un peu d'entête ?</a:t>
            </a:r>
            <a:endParaRPr sz="2800">
              <a:latin typeface="Montserrat Medium"/>
              <a:ea typeface="Montserrat Medium"/>
              <a:cs typeface="Montserrat Medium"/>
              <a:sym typeface="Montserrat Medium"/>
            </a:endParaRPr>
          </a:p>
        </p:txBody>
      </p:sp>
      <p:cxnSp>
        <p:nvCxnSpPr>
          <p:cNvPr id="883" name="Google Shape;883;p5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84" name="Google Shape;884;p5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85" name="Google Shape;885;p5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86" name="Google Shape;886;p5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87" name="Google Shape;887;p5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88" name="Google Shape;888;p58"/>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89" name="Google Shape;889;p58"/>
          <p:cNvSpPr txBox="1"/>
          <p:nvPr/>
        </p:nvSpPr>
        <p:spPr>
          <a:xfrm>
            <a:off x="3039750" y="5208775"/>
            <a:ext cx="12897000" cy="6133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L'entête d'un </a:t>
            </a:r>
            <a:r>
              <a:rPr b="1" lang="fr" sz="4500">
                <a:latin typeface="Proxima Nova"/>
                <a:ea typeface="Proxima Nova"/>
                <a:cs typeface="Proxima Nova"/>
                <a:sym typeface="Proxima Nova"/>
              </a:rPr>
              <a:t>datagramme </a:t>
            </a:r>
            <a:r>
              <a:rPr lang="fr" sz="4500">
                <a:latin typeface="Proxima Nova"/>
                <a:ea typeface="Proxima Nova"/>
                <a:cs typeface="Proxima Nova"/>
                <a:sym typeface="Proxima Nova"/>
              </a:rPr>
              <a:t>UDP a 4 champs :</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 port source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 port destination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La taille du datagramme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Entête + PDU</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La somme de contrôle (16 bits)</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calculée sur entête UDP + PDU + pseudo entête IP</a:t>
            </a:r>
            <a:endParaRPr sz="4500">
              <a:latin typeface="Proxima Nova"/>
              <a:ea typeface="Proxima Nova"/>
              <a:cs typeface="Proxima Nova"/>
              <a:sym typeface="Proxima Nova"/>
            </a:endParaRPr>
          </a:p>
        </p:txBody>
      </p:sp>
      <p:grpSp>
        <p:nvGrpSpPr>
          <p:cNvPr id="890" name="Google Shape;890;p58"/>
          <p:cNvGrpSpPr/>
          <p:nvPr/>
        </p:nvGrpSpPr>
        <p:grpSpPr>
          <a:xfrm>
            <a:off x="16865737" y="5208824"/>
            <a:ext cx="6750508" cy="5945304"/>
            <a:chOff x="5647500" y="2636813"/>
            <a:chExt cx="2909200" cy="1984613"/>
          </a:xfrm>
        </p:grpSpPr>
        <p:sp>
          <p:nvSpPr>
            <p:cNvPr id="891" name="Google Shape;891;p58"/>
            <p:cNvSpPr/>
            <p:nvPr/>
          </p:nvSpPr>
          <p:spPr>
            <a:xfrm>
              <a:off x="7102300" y="30607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892" name="Google Shape;892;p58"/>
            <p:cNvCxnSpPr/>
            <p:nvPr/>
          </p:nvCxnSpPr>
          <p:spPr>
            <a:xfrm>
              <a:off x="7111425" y="2982625"/>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893" name="Google Shape;893;p58"/>
            <p:cNvSpPr txBox="1"/>
            <p:nvPr/>
          </p:nvSpPr>
          <p:spPr>
            <a:xfrm>
              <a:off x="7477425" y="2636813"/>
              <a:ext cx="703200" cy="2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894" name="Google Shape;894;p58"/>
            <p:cNvSpPr/>
            <p:nvPr/>
          </p:nvSpPr>
          <p:spPr>
            <a:xfrm>
              <a:off x="5647500" y="3671575"/>
              <a:ext cx="2908800" cy="754800"/>
            </a:xfrm>
            <a:prstGeom prst="rect">
              <a:avLst/>
            </a:prstGeom>
            <a:solidFill>
              <a:srgbClr val="F99797"/>
            </a:solidFill>
            <a:ln cap="flat" cmpd="sng" w="9525">
              <a:solidFill>
                <a:srgbClr val="42424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PDU</a:t>
              </a:r>
              <a:endParaRPr sz="3000">
                <a:solidFill>
                  <a:srgbClr val="424242"/>
                </a:solidFill>
                <a:latin typeface="Varela Round"/>
                <a:ea typeface="Varela Round"/>
                <a:cs typeface="Varela Round"/>
                <a:sym typeface="Varela Round"/>
              </a:endParaRPr>
            </a:p>
          </p:txBody>
        </p:sp>
        <p:sp>
          <p:nvSpPr>
            <p:cNvPr id="895" name="Google Shape;895;p58"/>
            <p:cNvSpPr txBox="1"/>
            <p:nvPr/>
          </p:nvSpPr>
          <p:spPr>
            <a:xfrm>
              <a:off x="6075150" y="4405725"/>
              <a:ext cx="2053500" cy="2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 datagramme UDP</a:t>
              </a:r>
              <a:endParaRPr sz="3000">
                <a:solidFill>
                  <a:srgbClr val="424242"/>
                </a:solidFill>
                <a:latin typeface="Varela Round"/>
                <a:ea typeface="Varela Round"/>
                <a:cs typeface="Varela Round"/>
                <a:sym typeface="Varela Round"/>
              </a:endParaRPr>
            </a:p>
          </p:txBody>
        </p:sp>
        <p:sp>
          <p:nvSpPr>
            <p:cNvPr id="896" name="Google Shape;896;p58"/>
            <p:cNvSpPr/>
            <p:nvPr/>
          </p:nvSpPr>
          <p:spPr>
            <a:xfrm>
              <a:off x="5647975" y="30607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897" name="Google Shape;897;p58"/>
            <p:cNvCxnSpPr/>
            <p:nvPr/>
          </p:nvCxnSpPr>
          <p:spPr>
            <a:xfrm>
              <a:off x="5657100" y="2982625"/>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898" name="Google Shape;898;p58"/>
            <p:cNvSpPr txBox="1"/>
            <p:nvPr/>
          </p:nvSpPr>
          <p:spPr>
            <a:xfrm>
              <a:off x="6023100" y="2636813"/>
              <a:ext cx="703200" cy="2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899" name="Google Shape;899;p58"/>
            <p:cNvSpPr/>
            <p:nvPr/>
          </p:nvSpPr>
          <p:spPr>
            <a:xfrm>
              <a:off x="7102300" y="33661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Checksum</a:t>
              </a:r>
              <a:endParaRPr sz="3000">
                <a:solidFill>
                  <a:srgbClr val="424242"/>
                </a:solidFill>
                <a:latin typeface="Varela Round"/>
                <a:ea typeface="Varela Round"/>
                <a:cs typeface="Varela Round"/>
                <a:sym typeface="Varela Round"/>
              </a:endParaRPr>
            </a:p>
          </p:txBody>
        </p:sp>
        <p:sp>
          <p:nvSpPr>
            <p:cNvPr id="900" name="Google Shape;900;p58"/>
            <p:cNvSpPr/>
            <p:nvPr/>
          </p:nvSpPr>
          <p:spPr>
            <a:xfrm>
              <a:off x="5647500" y="33661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Length</a:t>
              </a:r>
              <a:endParaRPr sz="3000">
                <a:solidFill>
                  <a:srgbClr val="424242"/>
                </a:solidFill>
                <a:latin typeface="Varela Round"/>
                <a:ea typeface="Varela Round"/>
                <a:cs typeface="Varela Round"/>
                <a:sym typeface="Varela Round"/>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descr="icone_wild_code_school.png" id="905" name="Google Shape;905;p5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06" name="Google Shape;906;p5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07" name="Google Shape;907;p59"/>
          <p:cNvSpPr txBox="1"/>
          <p:nvPr/>
        </p:nvSpPr>
        <p:spPr>
          <a:xfrm>
            <a:off x="946900" y="2610425"/>
            <a:ext cx="9401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services rendu par UDP</a:t>
            </a:r>
            <a:endParaRPr sz="5000">
              <a:latin typeface="Montserrat ExtraBold"/>
              <a:ea typeface="Montserrat ExtraBold"/>
              <a:cs typeface="Montserrat ExtraBold"/>
              <a:sym typeface="Montserrat ExtraBold"/>
            </a:endParaRPr>
          </a:p>
        </p:txBody>
      </p:sp>
      <p:sp>
        <p:nvSpPr>
          <p:cNvPr id="908" name="Google Shape;908;p5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09" name="Google Shape;909;p59"/>
          <p:cNvSpPr txBox="1"/>
          <p:nvPr/>
        </p:nvSpPr>
        <p:spPr>
          <a:xfrm>
            <a:off x="949225" y="4078800"/>
            <a:ext cx="266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 conclusion</a:t>
            </a:r>
            <a:endParaRPr sz="2800">
              <a:latin typeface="Montserrat Medium"/>
              <a:ea typeface="Montserrat Medium"/>
              <a:cs typeface="Montserrat Medium"/>
              <a:sym typeface="Montserrat Medium"/>
            </a:endParaRPr>
          </a:p>
        </p:txBody>
      </p:sp>
      <p:cxnSp>
        <p:nvCxnSpPr>
          <p:cNvPr id="910" name="Google Shape;910;p5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11" name="Google Shape;911;p5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12" name="Google Shape;912;p5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13" name="Google Shape;913;p5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14" name="Google Shape;914;p5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15" name="Google Shape;915;p59"/>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6" name="Google Shape;916;p59"/>
          <p:cNvSpPr txBox="1"/>
          <p:nvPr/>
        </p:nvSpPr>
        <p:spPr>
          <a:xfrm>
            <a:off x="3046050" y="4930950"/>
            <a:ext cx="18291900" cy="7545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UDP est un protocole de couche 4 particulièrement léger</a:t>
            </a:r>
            <a:endParaRPr sz="40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Il fourni une communication entre processus (port)</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Permet d'identifier certaines erreurs de transmission</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Contrôle de la taille</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Vérification de la somme de contrôle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Mais n'assure pas de fiabilité</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Si les contrôles échouent (taille invalide ou checksum invalide)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=&gt; Datagramme jeté par le destinataire sans prévenir l'expéditeur</a:t>
            </a:r>
            <a:endParaRPr sz="4000">
              <a:latin typeface="Proxima Nova"/>
              <a:ea typeface="Proxima Nova"/>
              <a:cs typeface="Proxima Nova"/>
              <a:sym typeface="Proxima Nova"/>
            </a:endParaRPr>
          </a:p>
          <a:p>
            <a:pPr indent="0" lvl="0" marL="0" rtl="0" algn="l">
              <a:spcBef>
                <a:spcPts val="1200"/>
              </a:spcBef>
              <a:spcAft>
                <a:spcPts val="1200"/>
              </a:spcAft>
              <a:buNone/>
            </a:pPr>
            <a:r>
              <a:rPr lang="fr" sz="4000">
                <a:latin typeface="Proxima Nova"/>
                <a:ea typeface="Proxima Nova"/>
                <a:cs typeface="Proxima Nova"/>
                <a:sym typeface="Proxima Nova"/>
              </a:rPr>
              <a:t>Adapté pour certaines applications (DNS, Diffusion d'information, Streaming…) </a:t>
            </a:r>
            <a:endParaRPr sz="400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descr="icone_wild_code_school.png" id="921" name="Google Shape;921;p6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22" name="Google Shape;922;p6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23" name="Google Shape;923;p60"/>
          <p:cNvSpPr txBox="1"/>
          <p:nvPr/>
        </p:nvSpPr>
        <p:spPr>
          <a:xfrm>
            <a:off x="946900" y="2610425"/>
            <a:ext cx="1666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TCP</a:t>
            </a:r>
            <a:endParaRPr sz="5000">
              <a:latin typeface="Montserrat ExtraBold"/>
              <a:ea typeface="Montserrat ExtraBold"/>
              <a:cs typeface="Montserrat ExtraBold"/>
              <a:sym typeface="Montserrat ExtraBold"/>
            </a:endParaRPr>
          </a:p>
        </p:txBody>
      </p:sp>
      <p:sp>
        <p:nvSpPr>
          <p:cNvPr id="924" name="Google Shape;924;p6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25" name="Google Shape;925;p60"/>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L'autre moitié d'IP</a:t>
            </a:r>
            <a:endParaRPr sz="2800">
              <a:latin typeface="Montserrat Medium"/>
              <a:ea typeface="Montserrat Medium"/>
              <a:cs typeface="Montserrat Medium"/>
              <a:sym typeface="Montserrat Medium"/>
            </a:endParaRPr>
          </a:p>
        </p:txBody>
      </p:sp>
      <p:cxnSp>
        <p:nvCxnSpPr>
          <p:cNvPr id="926" name="Google Shape;926;p6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27" name="Google Shape;927;p6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28" name="Google Shape;928;p6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29" name="Google Shape;929;p6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30" name="Google Shape;930;p6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31" name="Google Shape;931;p60"/>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32" name="Google Shape;932;p60"/>
          <p:cNvSpPr txBox="1"/>
          <p:nvPr/>
        </p:nvSpPr>
        <p:spPr>
          <a:xfrm>
            <a:off x="4742550" y="5106175"/>
            <a:ext cx="14898900" cy="6558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TCP - Transmission Control Protocol</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Défini dans la </a:t>
            </a:r>
            <a:r>
              <a:rPr lang="fr" sz="4500" u="sng">
                <a:solidFill>
                  <a:schemeClr val="hlink"/>
                </a:solidFill>
                <a:latin typeface="Proxima Nova"/>
                <a:ea typeface="Proxima Nova"/>
                <a:cs typeface="Proxima Nova"/>
                <a:sym typeface="Proxima Nova"/>
                <a:hlinkClick r:id="rId4"/>
              </a:rPr>
              <a:t>RFC 793</a:t>
            </a:r>
            <a:r>
              <a:rPr lang="fr" sz="4500">
                <a:latin typeface="Proxima Nova"/>
                <a:ea typeface="Proxima Nova"/>
                <a:cs typeface="Proxima Nova"/>
                <a:sym typeface="Proxima Nova"/>
              </a:rPr>
              <a:t> (STD 7)</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Protocole fiable en mode connecté</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Établissement d'une connexion bi-directionnelle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Garantie du séquencement (ordre)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Cherche à optimiser l'utilisation du réseau</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Permet la communication entre processus (application)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Transporté par IP (v4 ou v6)</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protocole : 6</a:t>
            </a:r>
            <a:endParaRPr sz="45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descr="icone_wild_code_school.png" id="937" name="Google Shape;937;p6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38" name="Google Shape;938;p6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39" name="Google Shape;939;p61"/>
          <p:cNvSpPr txBox="1"/>
          <p:nvPr/>
        </p:nvSpPr>
        <p:spPr>
          <a:xfrm>
            <a:off x="946900" y="2610425"/>
            <a:ext cx="8138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connexion fiable</a:t>
            </a:r>
            <a:endParaRPr sz="5000">
              <a:latin typeface="Montserrat ExtraBold"/>
              <a:ea typeface="Montserrat ExtraBold"/>
              <a:cs typeface="Montserrat ExtraBold"/>
              <a:sym typeface="Montserrat ExtraBold"/>
            </a:endParaRPr>
          </a:p>
        </p:txBody>
      </p:sp>
      <p:sp>
        <p:nvSpPr>
          <p:cNvPr id="940" name="Google Shape;940;p6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41" name="Google Shape;941;p61"/>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Assurer la réception</a:t>
            </a:r>
            <a:endParaRPr sz="2800">
              <a:latin typeface="Montserrat Medium"/>
              <a:ea typeface="Montserrat Medium"/>
              <a:cs typeface="Montserrat Medium"/>
              <a:sym typeface="Montserrat Medium"/>
            </a:endParaRPr>
          </a:p>
        </p:txBody>
      </p:sp>
      <p:cxnSp>
        <p:nvCxnSpPr>
          <p:cNvPr id="942" name="Google Shape;942;p6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43" name="Google Shape;943;p6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44" name="Google Shape;944;p6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45" name="Google Shape;945;p6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46" name="Google Shape;946;p6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47" name="Google Shape;947;p61"/>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48" name="Google Shape;948;p61"/>
          <p:cNvSpPr txBox="1"/>
          <p:nvPr/>
        </p:nvSpPr>
        <p:spPr>
          <a:xfrm>
            <a:off x="3039750" y="4930950"/>
            <a:ext cx="18921300" cy="7611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Transmission de </a:t>
            </a:r>
            <a:r>
              <a:rPr b="1" lang="fr" sz="4500">
                <a:latin typeface="Proxima Nova"/>
                <a:ea typeface="Proxima Nova"/>
                <a:cs typeface="Proxima Nova"/>
                <a:sym typeface="Proxima Nova"/>
              </a:rPr>
              <a:t>segments</a:t>
            </a:r>
            <a:r>
              <a:rPr lang="fr" sz="4500">
                <a:latin typeface="Proxima Nova"/>
                <a:ea typeface="Proxima Nova"/>
                <a:cs typeface="Proxima Nova"/>
                <a:sym typeface="Proxima Nova"/>
              </a:rPr>
              <a:t> TCP : TCP découpe le PDU en </a:t>
            </a:r>
            <a:r>
              <a:rPr b="1" lang="fr" sz="4500">
                <a:latin typeface="Proxima Nova"/>
                <a:ea typeface="Proxima Nova"/>
                <a:cs typeface="Proxima Nova"/>
                <a:sym typeface="Proxima Nova"/>
              </a:rPr>
              <a:t>segments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Chaque </a:t>
            </a:r>
            <a:r>
              <a:rPr b="1" lang="fr" sz="4500">
                <a:latin typeface="Proxima Nova"/>
                <a:ea typeface="Proxima Nova"/>
                <a:cs typeface="Proxima Nova"/>
                <a:sym typeface="Proxima Nova"/>
              </a:rPr>
              <a:t>segment</a:t>
            </a:r>
            <a:r>
              <a:rPr lang="fr" sz="4500">
                <a:latin typeface="Proxima Nova"/>
                <a:ea typeface="Proxima Nova"/>
                <a:cs typeface="Proxima Nova"/>
                <a:sym typeface="Proxima Nova"/>
              </a:rPr>
              <a:t> est associé à un </a:t>
            </a:r>
            <a:r>
              <a:rPr b="1" lang="fr" sz="4500">
                <a:latin typeface="Proxima Nova"/>
                <a:ea typeface="Proxima Nova"/>
                <a:cs typeface="Proxima Nova"/>
                <a:sym typeface="Proxima Nova"/>
              </a:rPr>
              <a:t>numéro de séquence</a:t>
            </a:r>
            <a:r>
              <a:rPr lang="fr" sz="4500">
                <a:latin typeface="Proxima Nova"/>
                <a:ea typeface="Proxima Nova"/>
                <a:cs typeface="Proxima Nova"/>
                <a:sym typeface="Proxima Nova"/>
              </a:rPr>
              <a:t> par la </a:t>
            </a:r>
            <a:r>
              <a:rPr b="1" lang="fr" sz="4500">
                <a:latin typeface="Proxima Nova"/>
                <a:ea typeface="Proxima Nova"/>
                <a:cs typeface="Proxima Nova"/>
                <a:sym typeface="Proxima Nova"/>
              </a:rPr>
              <a:t>source</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l'</a:t>
            </a:r>
            <a:r>
              <a:rPr b="1" lang="fr" sz="4500">
                <a:latin typeface="Proxima Nova"/>
                <a:ea typeface="Proxima Nova"/>
                <a:cs typeface="Proxima Nova"/>
                <a:sym typeface="Proxima Nova"/>
              </a:rPr>
              <a:t>émission</a:t>
            </a:r>
            <a:r>
              <a:rPr lang="fr" sz="4500">
                <a:latin typeface="Proxima Nova"/>
                <a:ea typeface="Proxima Nova"/>
                <a:cs typeface="Proxima Nova"/>
                <a:sym typeface="Proxima Nova"/>
              </a:rPr>
              <a:t> d'un </a:t>
            </a:r>
            <a:r>
              <a:rPr b="1" lang="fr" sz="4500">
                <a:latin typeface="Proxima Nova"/>
                <a:ea typeface="Proxima Nova"/>
                <a:cs typeface="Proxima Nova"/>
                <a:sym typeface="Proxima Nova"/>
              </a:rPr>
              <a:t>segment</a:t>
            </a:r>
            <a:r>
              <a:rPr lang="fr" sz="4500">
                <a:latin typeface="Proxima Nova"/>
                <a:ea typeface="Proxima Nova"/>
                <a:cs typeface="Proxima Nova"/>
                <a:sym typeface="Proxima Nova"/>
              </a:rPr>
              <a:t> </a:t>
            </a:r>
            <a:endParaRPr sz="4500">
              <a:latin typeface="Proxima Nova"/>
              <a:ea typeface="Proxima Nova"/>
              <a:cs typeface="Proxima Nova"/>
              <a:sym typeface="Proxima Nova"/>
            </a:endParaRPr>
          </a:p>
          <a:p>
            <a:pPr indent="457200" lvl="0" marL="914400" rtl="0" algn="l">
              <a:spcBef>
                <a:spcPts val="1200"/>
              </a:spcBef>
              <a:spcAft>
                <a:spcPts val="0"/>
              </a:spcAft>
              <a:buNone/>
            </a:pPr>
            <a:r>
              <a:rPr lang="fr" sz="4500">
                <a:latin typeface="Proxima Nova"/>
                <a:ea typeface="Proxima Nova"/>
                <a:cs typeface="Proxima Nova"/>
                <a:sym typeface="Proxima Nova"/>
              </a:rPr>
              <a:t>=&gt; démarrage d'un </a:t>
            </a:r>
            <a:r>
              <a:rPr b="1" lang="fr" sz="4500">
                <a:latin typeface="Proxima Nova"/>
                <a:ea typeface="Proxima Nova"/>
                <a:cs typeface="Proxima Nova"/>
                <a:sym typeface="Proxima Nova"/>
              </a:rPr>
              <a:t>compte à rebours</a:t>
            </a:r>
            <a:r>
              <a:rPr lang="fr" sz="4500">
                <a:latin typeface="Proxima Nova"/>
                <a:ea typeface="Proxima Nova"/>
                <a:cs typeface="Proxima Nova"/>
                <a:sym typeface="Proxima Nova"/>
              </a:rPr>
              <a:t> pour ce </a:t>
            </a:r>
            <a:r>
              <a:rPr b="1" lang="fr" sz="4500">
                <a:latin typeface="Proxima Nova"/>
                <a:ea typeface="Proxima Nova"/>
                <a:cs typeface="Proxima Nova"/>
                <a:sym typeface="Proxima Nova"/>
              </a:rPr>
              <a:t>numéro de séquence</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Envoi d'un </a:t>
            </a:r>
            <a:r>
              <a:rPr b="1" lang="fr" sz="4500">
                <a:latin typeface="Proxima Nova"/>
                <a:ea typeface="Proxima Nova"/>
                <a:cs typeface="Proxima Nova"/>
                <a:sym typeface="Proxima Nova"/>
              </a:rPr>
              <a:t>acquittement</a:t>
            </a:r>
            <a:r>
              <a:rPr lang="fr" sz="4500">
                <a:latin typeface="Proxima Nova"/>
                <a:ea typeface="Proxima Nova"/>
                <a:cs typeface="Proxima Nova"/>
                <a:sym typeface="Proxima Nova"/>
              </a:rPr>
              <a:t> par le </a:t>
            </a:r>
            <a:r>
              <a:rPr b="1" lang="fr" sz="4500">
                <a:latin typeface="Proxima Nova"/>
                <a:ea typeface="Proxima Nova"/>
                <a:cs typeface="Proxima Nova"/>
                <a:sym typeface="Proxima Nova"/>
              </a:rPr>
              <a:t>destinataire</a:t>
            </a:r>
            <a:r>
              <a:rPr lang="fr" sz="4500">
                <a:latin typeface="Proxima Nova"/>
                <a:ea typeface="Proxima Nova"/>
                <a:cs typeface="Proxima Nova"/>
                <a:sym typeface="Proxima Nova"/>
              </a:rPr>
              <a:t> à réception</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a:t>
            </a:r>
            <a:r>
              <a:rPr b="1" lang="fr" sz="4500">
                <a:latin typeface="Proxima Nova"/>
                <a:ea typeface="Proxima Nova"/>
                <a:cs typeface="Proxima Nova"/>
                <a:sym typeface="Proxima Nova"/>
              </a:rPr>
              <a:t>réception</a:t>
            </a:r>
            <a:r>
              <a:rPr lang="fr" sz="4500">
                <a:latin typeface="Proxima Nova"/>
                <a:ea typeface="Proxima Nova"/>
                <a:cs typeface="Proxima Nova"/>
                <a:sym typeface="Proxima Nova"/>
              </a:rPr>
              <a:t> de l'</a:t>
            </a:r>
            <a:r>
              <a:rPr b="1" lang="fr" sz="4500">
                <a:latin typeface="Proxima Nova"/>
                <a:ea typeface="Proxima Nova"/>
                <a:cs typeface="Proxima Nova"/>
                <a:sym typeface="Proxima Nova"/>
              </a:rPr>
              <a:t>acquittement</a:t>
            </a:r>
            <a:r>
              <a:rPr lang="fr" sz="4500">
                <a:latin typeface="Proxima Nova"/>
                <a:ea typeface="Proxima Nova"/>
                <a:cs typeface="Proxima Nova"/>
                <a:sym typeface="Proxima Nova"/>
              </a:rPr>
              <a:t> par la source</a:t>
            </a:r>
            <a:endParaRPr sz="4500">
              <a:latin typeface="Proxima Nova"/>
              <a:ea typeface="Proxima Nova"/>
              <a:cs typeface="Proxima Nova"/>
              <a:sym typeface="Proxima Nova"/>
            </a:endParaRPr>
          </a:p>
          <a:p>
            <a:pPr indent="457200" lvl="0" marL="914400" rtl="0" algn="l">
              <a:spcBef>
                <a:spcPts val="1200"/>
              </a:spcBef>
              <a:spcAft>
                <a:spcPts val="0"/>
              </a:spcAft>
              <a:buNone/>
            </a:pPr>
            <a:r>
              <a:rPr lang="fr" sz="4500">
                <a:latin typeface="Proxima Nova"/>
                <a:ea typeface="Proxima Nova"/>
                <a:cs typeface="Proxima Nova"/>
                <a:sym typeface="Proxima Nova"/>
              </a:rPr>
              <a:t>=&gt; </a:t>
            </a:r>
            <a:r>
              <a:rPr b="1" lang="fr" sz="4500">
                <a:latin typeface="Proxima Nova"/>
                <a:ea typeface="Proxima Nova"/>
                <a:cs typeface="Proxima Nova"/>
                <a:sym typeface="Proxima Nova"/>
              </a:rPr>
              <a:t>suppression</a:t>
            </a:r>
            <a:r>
              <a:rPr lang="fr" sz="4500">
                <a:latin typeface="Proxima Nova"/>
                <a:ea typeface="Proxima Nova"/>
                <a:cs typeface="Proxima Nova"/>
                <a:sym typeface="Proxima Nova"/>
              </a:rPr>
              <a:t> du segment et du </a:t>
            </a:r>
            <a:r>
              <a:rPr b="1" lang="fr" sz="4500">
                <a:latin typeface="Proxima Nova"/>
                <a:ea typeface="Proxima Nova"/>
                <a:cs typeface="Proxima Nova"/>
                <a:sym typeface="Proxima Nova"/>
              </a:rPr>
              <a:t>compte à rebours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la fin d'un compte à rebours</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			=&gt; </a:t>
            </a:r>
            <a:r>
              <a:rPr b="1" lang="fr" sz="4500">
                <a:latin typeface="Proxima Nova"/>
                <a:ea typeface="Proxima Nova"/>
                <a:cs typeface="Proxima Nova"/>
                <a:sym typeface="Proxima Nova"/>
              </a:rPr>
              <a:t>ré-émission</a:t>
            </a:r>
            <a:r>
              <a:rPr lang="fr" sz="4500">
                <a:latin typeface="Proxima Nova"/>
                <a:ea typeface="Proxima Nova"/>
                <a:cs typeface="Proxima Nova"/>
                <a:sym typeface="Proxima Nova"/>
              </a:rPr>
              <a:t> du segment</a:t>
            </a:r>
            <a:endParaRPr sz="4500">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descr="icone_wild_code_school.png" id="953" name="Google Shape;953;p6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54" name="Google Shape;954;p6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55" name="Google Shape;955;p62"/>
          <p:cNvSpPr txBox="1"/>
          <p:nvPr/>
        </p:nvSpPr>
        <p:spPr>
          <a:xfrm>
            <a:off x="946900" y="2610425"/>
            <a:ext cx="5754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segment TCP</a:t>
            </a:r>
            <a:endParaRPr sz="5000">
              <a:latin typeface="Montserrat ExtraBold"/>
              <a:ea typeface="Montserrat ExtraBold"/>
              <a:cs typeface="Montserrat ExtraBold"/>
              <a:sym typeface="Montserrat ExtraBold"/>
            </a:endParaRPr>
          </a:p>
        </p:txBody>
      </p:sp>
      <p:sp>
        <p:nvSpPr>
          <p:cNvPr id="956" name="Google Shape;956;p6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57" name="Google Shape;957;p62"/>
          <p:cNvSpPr txBox="1"/>
          <p:nvPr/>
        </p:nvSpPr>
        <p:spPr>
          <a:xfrm>
            <a:off x="949225" y="4078800"/>
            <a:ext cx="2997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Entête saison 2</a:t>
            </a:r>
            <a:endParaRPr sz="2800">
              <a:latin typeface="Montserrat Medium"/>
              <a:ea typeface="Montserrat Medium"/>
              <a:cs typeface="Montserrat Medium"/>
              <a:sym typeface="Montserrat Medium"/>
            </a:endParaRPr>
          </a:p>
        </p:txBody>
      </p:sp>
      <p:cxnSp>
        <p:nvCxnSpPr>
          <p:cNvPr id="958" name="Google Shape;958;p6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59" name="Google Shape;959;p6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60" name="Google Shape;960;p6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61" name="Google Shape;961;p6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62" name="Google Shape;962;p6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63" name="Google Shape;963;p62"/>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64" name="Google Shape;964;p62"/>
          <p:cNvSpPr txBox="1"/>
          <p:nvPr/>
        </p:nvSpPr>
        <p:spPr>
          <a:xfrm>
            <a:off x="3039750" y="5106175"/>
            <a:ext cx="12852900" cy="6558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L'entête d'un segment TCP a 15 champs (+ options)</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Le port source (16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Le port destination (16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séquence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d'acquittement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Prochain numéro de séquence attendu</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Décalage des données (4 bits) :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Taille de l'entête TCP en mots de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Réservé (6 bits) : Tous à 0</a:t>
            </a:r>
            <a:endParaRPr sz="4500">
              <a:latin typeface="Proxima Nova"/>
              <a:ea typeface="Proxima Nova"/>
              <a:cs typeface="Proxima Nova"/>
              <a:sym typeface="Proxima Nova"/>
            </a:endParaRPr>
          </a:p>
        </p:txBody>
      </p:sp>
      <p:sp>
        <p:nvSpPr>
          <p:cNvPr id="965" name="Google Shape;965;p62"/>
          <p:cNvSpPr/>
          <p:nvPr/>
        </p:nvSpPr>
        <p:spPr>
          <a:xfrm>
            <a:off x="16573792" y="9823253"/>
            <a:ext cx="1282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Data offset</a:t>
            </a:r>
            <a:endParaRPr sz="3000">
              <a:solidFill>
                <a:srgbClr val="424242"/>
              </a:solidFill>
              <a:latin typeface="Varela Round"/>
              <a:ea typeface="Varela Round"/>
              <a:cs typeface="Varela Round"/>
              <a:sym typeface="Varela Round"/>
            </a:endParaRPr>
          </a:p>
        </p:txBody>
      </p:sp>
      <p:sp>
        <p:nvSpPr>
          <p:cNvPr id="966" name="Google Shape;966;p62"/>
          <p:cNvSpPr/>
          <p:nvPr/>
        </p:nvSpPr>
        <p:spPr>
          <a:xfrm>
            <a:off x="19973367" y="6713768"/>
            <a:ext cx="33999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967" name="Google Shape;967;p62"/>
          <p:cNvCxnSpPr/>
          <p:nvPr/>
        </p:nvCxnSpPr>
        <p:spPr>
          <a:xfrm>
            <a:off x="19994697" y="6443515"/>
            <a:ext cx="3354900" cy="0"/>
          </a:xfrm>
          <a:prstGeom prst="straightConnector1">
            <a:avLst/>
          </a:prstGeom>
          <a:noFill/>
          <a:ln cap="flat" cmpd="sng" w="9525">
            <a:solidFill>
              <a:srgbClr val="424242"/>
            </a:solidFill>
            <a:prstDash val="solid"/>
            <a:round/>
            <a:headEnd len="med" w="med" type="stealth"/>
            <a:tailEnd len="med" w="med" type="stealth"/>
          </a:ln>
        </p:spPr>
      </p:cxnSp>
      <p:sp>
        <p:nvSpPr>
          <p:cNvPr id="968" name="Google Shape;968;p62"/>
          <p:cNvSpPr txBox="1"/>
          <p:nvPr/>
        </p:nvSpPr>
        <p:spPr>
          <a:xfrm>
            <a:off x="20850252" y="5247650"/>
            <a:ext cx="164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969" name="Google Shape;969;p62"/>
          <p:cNvSpPr/>
          <p:nvPr/>
        </p:nvSpPr>
        <p:spPr>
          <a:xfrm>
            <a:off x="16573763" y="6713768"/>
            <a:ext cx="33999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970" name="Google Shape;970;p62"/>
          <p:cNvCxnSpPr/>
          <p:nvPr/>
        </p:nvCxnSpPr>
        <p:spPr>
          <a:xfrm>
            <a:off x="16595093" y="6443515"/>
            <a:ext cx="3354900" cy="0"/>
          </a:xfrm>
          <a:prstGeom prst="straightConnector1">
            <a:avLst/>
          </a:prstGeom>
          <a:noFill/>
          <a:ln cap="flat" cmpd="sng" w="9525">
            <a:solidFill>
              <a:srgbClr val="424242"/>
            </a:solidFill>
            <a:prstDash val="solid"/>
            <a:round/>
            <a:headEnd len="med" w="med" type="stealth"/>
            <a:tailEnd len="med" w="med" type="stealth"/>
          </a:ln>
        </p:spPr>
      </p:cxnSp>
      <p:sp>
        <p:nvSpPr>
          <p:cNvPr id="971" name="Google Shape;971;p62"/>
          <p:cNvSpPr txBox="1"/>
          <p:nvPr/>
        </p:nvSpPr>
        <p:spPr>
          <a:xfrm>
            <a:off x="17450648" y="5247650"/>
            <a:ext cx="164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972" name="Google Shape;972;p62"/>
          <p:cNvSpPr/>
          <p:nvPr/>
        </p:nvSpPr>
        <p:spPr>
          <a:xfrm>
            <a:off x="16572711" y="7769924"/>
            <a:ext cx="6799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Sequence number</a:t>
            </a:r>
            <a:endParaRPr sz="3000">
              <a:solidFill>
                <a:srgbClr val="424242"/>
              </a:solidFill>
              <a:latin typeface="Varela Round"/>
              <a:ea typeface="Varela Round"/>
              <a:cs typeface="Varela Round"/>
              <a:sym typeface="Varela Round"/>
            </a:endParaRPr>
          </a:p>
        </p:txBody>
      </p:sp>
      <p:sp>
        <p:nvSpPr>
          <p:cNvPr id="973" name="Google Shape;973;p62"/>
          <p:cNvSpPr/>
          <p:nvPr/>
        </p:nvSpPr>
        <p:spPr>
          <a:xfrm>
            <a:off x="16573646" y="8785922"/>
            <a:ext cx="6799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Acknowledgement number</a:t>
            </a:r>
            <a:endParaRPr sz="3000">
              <a:solidFill>
                <a:srgbClr val="424242"/>
              </a:solidFill>
              <a:latin typeface="Varela Round"/>
              <a:ea typeface="Varela Round"/>
              <a:cs typeface="Varela Round"/>
              <a:sym typeface="Varela Round"/>
            </a:endParaRPr>
          </a:p>
        </p:txBody>
      </p:sp>
      <p:sp>
        <p:nvSpPr>
          <p:cNvPr id="974" name="Google Shape;974;p62"/>
          <p:cNvSpPr/>
          <p:nvPr/>
        </p:nvSpPr>
        <p:spPr>
          <a:xfrm>
            <a:off x="17856423" y="9823253"/>
            <a:ext cx="11352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Rsvd</a:t>
            </a:r>
            <a:endParaRPr sz="3000">
              <a:solidFill>
                <a:srgbClr val="424242"/>
              </a:solidFill>
              <a:latin typeface="Varela Round"/>
              <a:ea typeface="Varela Round"/>
              <a:cs typeface="Varela Round"/>
              <a:sym typeface="Varela Round"/>
            </a:endParaRPr>
          </a:p>
        </p:txBody>
      </p:sp>
      <p:cxnSp>
        <p:nvCxnSpPr>
          <p:cNvPr id="975" name="Google Shape;975;p62"/>
          <p:cNvCxnSpPr/>
          <p:nvPr/>
        </p:nvCxnSpPr>
        <p:spPr>
          <a:xfrm flipH="1" rot="10800000">
            <a:off x="16595093" y="11129378"/>
            <a:ext cx="1206900" cy="1200"/>
          </a:xfrm>
          <a:prstGeom prst="straightConnector1">
            <a:avLst/>
          </a:prstGeom>
          <a:noFill/>
          <a:ln cap="flat" cmpd="sng" w="9525">
            <a:solidFill>
              <a:srgbClr val="424242"/>
            </a:solidFill>
            <a:prstDash val="solid"/>
            <a:round/>
            <a:headEnd len="med" w="med" type="stealth"/>
            <a:tailEnd len="med" w="med" type="stealth"/>
          </a:ln>
        </p:spPr>
      </p:cxnSp>
      <p:cxnSp>
        <p:nvCxnSpPr>
          <p:cNvPr id="976" name="Google Shape;976;p62"/>
          <p:cNvCxnSpPr/>
          <p:nvPr/>
        </p:nvCxnSpPr>
        <p:spPr>
          <a:xfrm flipH="1" rot="10800000">
            <a:off x="17856394" y="11129378"/>
            <a:ext cx="1117200" cy="1200"/>
          </a:xfrm>
          <a:prstGeom prst="straightConnector1">
            <a:avLst/>
          </a:prstGeom>
          <a:noFill/>
          <a:ln cap="flat" cmpd="sng" w="9525">
            <a:solidFill>
              <a:srgbClr val="424242"/>
            </a:solidFill>
            <a:prstDash val="solid"/>
            <a:round/>
            <a:headEnd len="med" w="med" type="stealth"/>
            <a:tailEnd len="med" w="med" type="stealth"/>
          </a:ln>
        </p:spPr>
      </p:cxnSp>
      <p:sp>
        <p:nvSpPr>
          <p:cNvPr id="977" name="Google Shape;977;p62"/>
          <p:cNvSpPr txBox="1"/>
          <p:nvPr/>
        </p:nvSpPr>
        <p:spPr>
          <a:xfrm>
            <a:off x="16483675" y="11129584"/>
            <a:ext cx="146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4 bits</a:t>
            </a:r>
            <a:endParaRPr sz="3000">
              <a:latin typeface="Varela Round"/>
              <a:ea typeface="Varela Round"/>
              <a:cs typeface="Varela Round"/>
              <a:sym typeface="Varela Round"/>
            </a:endParaRPr>
          </a:p>
        </p:txBody>
      </p:sp>
      <p:sp>
        <p:nvSpPr>
          <p:cNvPr id="978" name="Google Shape;978;p62"/>
          <p:cNvSpPr txBox="1"/>
          <p:nvPr/>
        </p:nvSpPr>
        <p:spPr>
          <a:xfrm>
            <a:off x="17692672" y="11129584"/>
            <a:ext cx="146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6 bits</a:t>
            </a:r>
            <a:endParaRPr sz="3000">
              <a:latin typeface="Varela Round"/>
              <a:ea typeface="Varela Round"/>
              <a:cs typeface="Varela Round"/>
              <a:sym typeface="Varela Rou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pic>
        <p:nvPicPr>
          <p:cNvPr descr="icone_wild_code_school.png" id="983" name="Google Shape;983;p6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84" name="Google Shape;984;p6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85" name="Google Shape;985;p63"/>
          <p:cNvSpPr txBox="1"/>
          <p:nvPr/>
        </p:nvSpPr>
        <p:spPr>
          <a:xfrm>
            <a:off x="946900" y="2610425"/>
            <a:ext cx="5754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segment TCP</a:t>
            </a:r>
            <a:endParaRPr sz="5000">
              <a:latin typeface="Montserrat ExtraBold"/>
              <a:ea typeface="Montserrat ExtraBold"/>
              <a:cs typeface="Montserrat ExtraBold"/>
              <a:sym typeface="Montserrat ExtraBold"/>
            </a:endParaRPr>
          </a:p>
        </p:txBody>
      </p:sp>
      <p:sp>
        <p:nvSpPr>
          <p:cNvPr id="986" name="Google Shape;986;p6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87" name="Google Shape;987;p63"/>
          <p:cNvSpPr txBox="1"/>
          <p:nvPr/>
        </p:nvSpPr>
        <p:spPr>
          <a:xfrm>
            <a:off x="949225" y="4078800"/>
            <a:ext cx="292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Entête saison 2</a:t>
            </a:r>
            <a:endParaRPr sz="2800">
              <a:latin typeface="Montserrat Medium"/>
              <a:ea typeface="Montserrat Medium"/>
              <a:cs typeface="Montserrat Medium"/>
              <a:sym typeface="Montserrat Medium"/>
            </a:endParaRPr>
          </a:p>
        </p:txBody>
      </p:sp>
      <p:cxnSp>
        <p:nvCxnSpPr>
          <p:cNvPr id="988" name="Google Shape;988;p6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89" name="Google Shape;989;p6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90" name="Google Shape;990;p6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91" name="Google Shape;991;p6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92" name="Google Shape;992;p6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93" name="Google Shape;993;p63"/>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94" name="Google Shape;994;p63"/>
          <p:cNvSpPr txBox="1"/>
          <p:nvPr/>
        </p:nvSpPr>
        <p:spPr>
          <a:xfrm>
            <a:off x="3017700" y="4753100"/>
            <a:ext cx="12852900" cy="774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Les bits de contrôle (6 bits)</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URG : Présence d'un segment urgent</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ACK : Contient un acquittement</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PSH : Outrepasser le tampon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RST : Reset connexion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SYN : Synchronisation N° de séquence </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FIN : Fin de connexion (plus de données)</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Taille de la fenêtre TCP (16 bits) : </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nombre d'octets attendus</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Somme de contrôle (16 bits)</a:t>
            </a:r>
            <a:endParaRPr sz="4000">
              <a:latin typeface="Proxima Nova"/>
              <a:ea typeface="Proxima Nova"/>
              <a:cs typeface="Proxima Nova"/>
              <a:sym typeface="Proxima Nova"/>
            </a:endParaRPr>
          </a:p>
          <a:p>
            <a:pPr indent="0" lvl="0" marL="0" rtl="0" algn="l">
              <a:spcBef>
                <a:spcPts val="1200"/>
              </a:spcBef>
              <a:spcAft>
                <a:spcPts val="1200"/>
              </a:spcAft>
              <a:buNone/>
            </a:pPr>
            <a:r>
              <a:rPr lang="fr" sz="4000">
                <a:latin typeface="Proxima Nova"/>
                <a:ea typeface="Proxima Nova"/>
                <a:cs typeface="Proxima Nova"/>
                <a:sym typeface="Proxima Nova"/>
              </a:rPr>
              <a:t>Pointeur données urgente (16 bits) : si URG = 1</a:t>
            </a:r>
            <a:endParaRPr sz="4000">
              <a:latin typeface="Proxima Nova"/>
              <a:ea typeface="Proxima Nova"/>
              <a:cs typeface="Proxima Nova"/>
              <a:sym typeface="Proxima Nova"/>
            </a:endParaRPr>
          </a:p>
        </p:txBody>
      </p:sp>
      <p:grpSp>
        <p:nvGrpSpPr>
          <p:cNvPr id="995" name="Google Shape;995;p63"/>
          <p:cNvGrpSpPr/>
          <p:nvPr/>
        </p:nvGrpSpPr>
        <p:grpSpPr>
          <a:xfrm>
            <a:off x="15352654" y="4453904"/>
            <a:ext cx="7314924" cy="7984068"/>
            <a:chOff x="5951675" y="1430075"/>
            <a:chExt cx="2909213" cy="3244238"/>
          </a:xfrm>
        </p:grpSpPr>
        <p:sp>
          <p:nvSpPr>
            <p:cNvPr id="996" name="Google Shape;996;p63"/>
            <p:cNvSpPr/>
            <p:nvPr/>
          </p:nvSpPr>
          <p:spPr>
            <a:xfrm>
              <a:off x="7781675" y="3358225"/>
              <a:ext cx="1078800" cy="305400"/>
            </a:xfrm>
            <a:prstGeom prst="rect">
              <a:avLst/>
            </a:prstGeom>
            <a:solidFill>
              <a:srgbClr val="F99797"/>
            </a:solid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Padding</a:t>
              </a:r>
              <a:endParaRPr sz="3000">
                <a:solidFill>
                  <a:srgbClr val="424242"/>
                </a:solidFill>
                <a:latin typeface="Varela Round"/>
                <a:ea typeface="Varela Round"/>
                <a:cs typeface="Varela Round"/>
                <a:sym typeface="Varela Round"/>
              </a:endParaRPr>
            </a:p>
          </p:txBody>
        </p:sp>
        <p:sp>
          <p:nvSpPr>
            <p:cNvPr id="997" name="Google Shape;997;p63"/>
            <p:cNvSpPr/>
            <p:nvPr/>
          </p:nvSpPr>
          <p:spPr>
            <a:xfrm>
              <a:off x="5951675" y="3358225"/>
              <a:ext cx="1830000" cy="305400"/>
            </a:xfrm>
            <a:prstGeom prst="rect">
              <a:avLst/>
            </a:prstGeom>
            <a:solidFill>
              <a:srgbClr val="F99797"/>
            </a:solid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Options</a:t>
              </a:r>
              <a:endParaRPr sz="3000">
                <a:solidFill>
                  <a:srgbClr val="424242"/>
                </a:solidFill>
                <a:latin typeface="Varela Round"/>
                <a:ea typeface="Varela Round"/>
                <a:cs typeface="Varela Round"/>
                <a:sym typeface="Varela Round"/>
              </a:endParaRPr>
            </a:p>
          </p:txBody>
        </p:sp>
        <p:sp>
          <p:nvSpPr>
            <p:cNvPr id="998" name="Google Shape;998;p63"/>
            <p:cNvSpPr/>
            <p:nvPr/>
          </p:nvSpPr>
          <p:spPr>
            <a:xfrm>
              <a:off x="5952150" y="2753219"/>
              <a:ext cx="5487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Data offset</a:t>
              </a:r>
              <a:endParaRPr sz="2500">
                <a:solidFill>
                  <a:srgbClr val="424242"/>
                </a:solidFill>
                <a:latin typeface="Varela Round"/>
                <a:ea typeface="Varela Round"/>
                <a:cs typeface="Varela Round"/>
                <a:sym typeface="Varela Round"/>
              </a:endParaRPr>
            </a:p>
          </p:txBody>
        </p:sp>
        <p:sp>
          <p:nvSpPr>
            <p:cNvPr id="999" name="Google Shape;999;p63"/>
            <p:cNvSpPr/>
            <p:nvPr/>
          </p:nvSpPr>
          <p:spPr>
            <a:xfrm>
              <a:off x="7406463" y="1854038"/>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1000" name="Google Shape;1000;p63"/>
            <p:cNvCxnSpPr/>
            <p:nvPr/>
          </p:nvCxnSpPr>
          <p:spPr>
            <a:xfrm>
              <a:off x="7415588" y="1775888"/>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1001" name="Google Shape;1001;p63"/>
            <p:cNvSpPr txBox="1"/>
            <p:nvPr/>
          </p:nvSpPr>
          <p:spPr>
            <a:xfrm>
              <a:off x="7781588" y="1430075"/>
              <a:ext cx="703200" cy="2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1002" name="Google Shape;1002;p63"/>
            <p:cNvSpPr/>
            <p:nvPr/>
          </p:nvSpPr>
          <p:spPr>
            <a:xfrm>
              <a:off x="5951700" y="3652400"/>
              <a:ext cx="2908800" cy="754800"/>
            </a:xfrm>
            <a:prstGeom prst="rect">
              <a:avLst/>
            </a:prstGeom>
            <a:solidFill>
              <a:srgbClr val="F99797"/>
            </a:solidFill>
            <a:ln cap="flat" cmpd="sng" w="9525">
              <a:solidFill>
                <a:srgbClr val="42424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PDU</a:t>
              </a:r>
              <a:endParaRPr sz="3000">
                <a:solidFill>
                  <a:srgbClr val="424242"/>
                </a:solidFill>
                <a:latin typeface="Varela Round"/>
                <a:ea typeface="Varela Round"/>
                <a:cs typeface="Varela Round"/>
                <a:sym typeface="Varela Round"/>
              </a:endParaRPr>
            </a:p>
          </p:txBody>
        </p:sp>
        <p:sp>
          <p:nvSpPr>
            <p:cNvPr id="1003" name="Google Shape;1003;p63"/>
            <p:cNvSpPr txBox="1"/>
            <p:nvPr/>
          </p:nvSpPr>
          <p:spPr>
            <a:xfrm>
              <a:off x="6379750" y="4411513"/>
              <a:ext cx="2053500" cy="262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 segment TCP</a:t>
              </a:r>
              <a:endParaRPr sz="3000">
                <a:solidFill>
                  <a:srgbClr val="424242"/>
                </a:solidFill>
                <a:latin typeface="Varela Round"/>
                <a:ea typeface="Varela Round"/>
                <a:cs typeface="Varela Round"/>
                <a:sym typeface="Varela Round"/>
              </a:endParaRPr>
            </a:p>
          </p:txBody>
        </p:sp>
        <p:sp>
          <p:nvSpPr>
            <p:cNvPr id="1004" name="Google Shape;1004;p63"/>
            <p:cNvSpPr/>
            <p:nvPr/>
          </p:nvSpPr>
          <p:spPr>
            <a:xfrm>
              <a:off x="5952138" y="1854038"/>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1005" name="Google Shape;1005;p63"/>
            <p:cNvCxnSpPr/>
            <p:nvPr/>
          </p:nvCxnSpPr>
          <p:spPr>
            <a:xfrm>
              <a:off x="5961263" y="1775888"/>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1006" name="Google Shape;1006;p63"/>
            <p:cNvSpPr txBox="1"/>
            <p:nvPr/>
          </p:nvSpPr>
          <p:spPr>
            <a:xfrm>
              <a:off x="6327263" y="1430075"/>
              <a:ext cx="703200" cy="2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1007" name="Google Shape;1007;p63"/>
            <p:cNvSpPr/>
            <p:nvPr/>
          </p:nvSpPr>
          <p:spPr>
            <a:xfrm>
              <a:off x="5951675" y="3052450"/>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Checksum</a:t>
              </a:r>
              <a:endParaRPr sz="3000">
                <a:solidFill>
                  <a:srgbClr val="424242"/>
                </a:solidFill>
                <a:latin typeface="Varela Round"/>
                <a:ea typeface="Varela Round"/>
                <a:cs typeface="Varela Round"/>
                <a:sym typeface="Varela Round"/>
              </a:endParaRPr>
            </a:p>
          </p:txBody>
        </p:sp>
        <p:sp>
          <p:nvSpPr>
            <p:cNvPr id="1008" name="Google Shape;1008;p63"/>
            <p:cNvSpPr/>
            <p:nvPr/>
          </p:nvSpPr>
          <p:spPr>
            <a:xfrm>
              <a:off x="7406475" y="3052813"/>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Urgent pointer</a:t>
              </a:r>
              <a:endParaRPr sz="3000">
                <a:solidFill>
                  <a:srgbClr val="424242"/>
                </a:solidFill>
                <a:latin typeface="Varela Round"/>
                <a:ea typeface="Varela Round"/>
                <a:cs typeface="Varela Round"/>
                <a:sym typeface="Varela Round"/>
              </a:endParaRPr>
            </a:p>
          </p:txBody>
        </p:sp>
        <p:sp>
          <p:nvSpPr>
            <p:cNvPr id="1009" name="Google Shape;1009;p63"/>
            <p:cNvSpPr/>
            <p:nvPr/>
          </p:nvSpPr>
          <p:spPr>
            <a:xfrm>
              <a:off x="5951688" y="2159450"/>
              <a:ext cx="29088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Sequence number</a:t>
              </a:r>
              <a:endParaRPr sz="3000">
                <a:solidFill>
                  <a:srgbClr val="424242"/>
                </a:solidFill>
                <a:latin typeface="Varela Round"/>
                <a:ea typeface="Varela Round"/>
                <a:cs typeface="Varela Round"/>
                <a:sym typeface="Varela Round"/>
              </a:endParaRPr>
            </a:p>
          </p:txBody>
        </p:sp>
        <p:sp>
          <p:nvSpPr>
            <p:cNvPr id="1010" name="Google Shape;1010;p63"/>
            <p:cNvSpPr/>
            <p:nvPr/>
          </p:nvSpPr>
          <p:spPr>
            <a:xfrm>
              <a:off x="5952088" y="2453250"/>
              <a:ext cx="29088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Acknowledgement number</a:t>
              </a:r>
              <a:endParaRPr sz="3000">
                <a:solidFill>
                  <a:srgbClr val="424242"/>
                </a:solidFill>
                <a:latin typeface="Varela Round"/>
                <a:ea typeface="Varela Round"/>
                <a:cs typeface="Varela Round"/>
                <a:sym typeface="Varela Round"/>
              </a:endParaRPr>
            </a:p>
          </p:txBody>
        </p:sp>
        <p:sp>
          <p:nvSpPr>
            <p:cNvPr id="1011" name="Google Shape;1011;p63"/>
            <p:cNvSpPr/>
            <p:nvPr/>
          </p:nvSpPr>
          <p:spPr>
            <a:xfrm>
              <a:off x="6500850" y="2753219"/>
              <a:ext cx="4857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Rsvd</a:t>
              </a:r>
              <a:endParaRPr sz="2500">
                <a:solidFill>
                  <a:srgbClr val="424242"/>
                </a:solidFill>
                <a:latin typeface="Varela Round"/>
                <a:ea typeface="Varela Round"/>
                <a:cs typeface="Varela Round"/>
                <a:sym typeface="Varela Round"/>
              </a:endParaRPr>
            </a:p>
          </p:txBody>
        </p:sp>
        <p:sp>
          <p:nvSpPr>
            <p:cNvPr id="1012" name="Google Shape;1012;p63"/>
            <p:cNvSpPr/>
            <p:nvPr/>
          </p:nvSpPr>
          <p:spPr>
            <a:xfrm>
              <a:off x="6986550" y="2753219"/>
              <a:ext cx="4200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Ctrl</a:t>
              </a:r>
              <a:endParaRPr sz="2500">
                <a:solidFill>
                  <a:srgbClr val="424242"/>
                </a:solidFill>
                <a:latin typeface="Varela Round"/>
                <a:ea typeface="Varela Round"/>
                <a:cs typeface="Varela Round"/>
                <a:sym typeface="Varela Round"/>
              </a:endParaRPr>
            </a:p>
          </p:txBody>
        </p:sp>
        <p:sp>
          <p:nvSpPr>
            <p:cNvPr id="1013" name="Google Shape;1013;p63"/>
            <p:cNvSpPr/>
            <p:nvPr/>
          </p:nvSpPr>
          <p:spPr>
            <a:xfrm>
              <a:off x="7406463" y="2753219"/>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Window</a:t>
              </a:r>
              <a:endParaRPr sz="2500">
                <a:solidFill>
                  <a:srgbClr val="424242"/>
                </a:solidFill>
                <a:latin typeface="Varela Round"/>
                <a:ea typeface="Varela Round"/>
                <a:cs typeface="Varela Round"/>
                <a:sym typeface="Varela Round"/>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descr="icone_wild_code_school.png" id="1018" name="Google Shape;1018;p6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19" name="Google Shape;1019;p6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20" name="Google Shape;1020;p64"/>
          <p:cNvSpPr txBox="1"/>
          <p:nvPr/>
        </p:nvSpPr>
        <p:spPr>
          <a:xfrm>
            <a:off x="946900" y="2610425"/>
            <a:ext cx="7507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Poignée de main TCP</a:t>
            </a:r>
            <a:endParaRPr sz="5000">
              <a:latin typeface="Montserrat ExtraBold"/>
              <a:ea typeface="Montserrat ExtraBold"/>
              <a:cs typeface="Montserrat ExtraBold"/>
              <a:sym typeface="Montserrat ExtraBold"/>
            </a:endParaRPr>
          </a:p>
        </p:txBody>
      </p:sp>
      <p:sp>
        <p:nvSpPr>
          <p:cNvPr id="1021" name="Google Shape;1021;p64"/>
          <p:cNvSpPr txBox="1"/>
          <p:nvPr/>
        </p:nvSpPr>
        <p:spPr>
          <a:xfrm>
            <a:off x="2867750" y="5378500"/>
            <a:ext cx="9980100" cy="74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000">
                <a:latin typeface="Proxima Nova"/>
                <a:ea typeface="Proxima Nova"/>
                <a:cs typeface="Proxima Nova"/>
                <a:sym typeface="Proxima Nova"/>
              </a:rPr>
              <a:t>Lorsque qu'un serveur est en écoute</a:t>
            </a:r>
            <a:endParaRPr sz="4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000">
                <a:latin typeface="Proxima Nova"/>
                <a:ea typeface="Proxima Nova"/>
                <a:cs typeface="Proxima Nova"/>
                <a:sym typeface="Proxima Nova"/>
              </a:rPr>
              <a:t>Un client peut se connecter :</a:t>
            </a:r>
            <a:endParaRPr sz="4000">
              <a:latin typeface="Proxima Nova"/>
              <a:ea typeface="Proxima Nova"/>
              <a:cs typeface="Proxima Nova"/>
              <a:sym typeface="Proxima Nova"/>
            </a:endParaRPr>
          </a:p>
          <a:p>
            <a:pPr indent="457200" lvl="0" marL="0" rtl="0" algn="l">
              <a:lnSpc>
                <a:spcPct val="100000"/>
              </a:lnSpc>
              <a:spcBef>
                <a:spcPts val="1200"/>
              </a:spcBef>
              <a:spcAft>
                <a:spcPts val="0"/>
              </a:spcAft>
              <a:buNone/>
            </a:pPr>
            <a:r>
              <a:rPr b="1" lang="fr" sz="4000">
                <a:latin typeface="Proxima Nova"/>
                <a:ea typeface="Proxima Nova"/>
                <a:cs typeface="Proxima Nova"/>
                <a:sym typeface="Proxima Nova"/>
              </a:rPr>
              <a:t>C-&gt;S</a:t>
            </a:r>
            <a:r>
              <a:rPr lang="fr" sz="4000">
                <a:latin typeface="Proxima Nova"/>
                <a:ea typeface="Proxima Nova"/>
                <a:cs typeface="Proxima Nova"/>
                <a:sym typeface="Proxima Nova"/>
              </a:rPr>
              <a:t> demande de connexion</a:t>
            </a:r>
            <a:endParaRPr sz="4000">
              <a:latin typeface="Proxima Nova"/>
              <a:ea typeface="Proxima Nova"/>
              <a:cs typeface="Proxima Nova"/>
              <a:sym typeface="Proxima Nova"/>
            </a:endParaRPr>
          </a:p>
          <a:p>
            <a:pPr indent="-482600" lvl="0" marL="1371600" rtl="0" algn="l">
              <a:lnSpc>
                <a:spcPct val="100000"/>
              </a:lnSpc>
              <a:spcBef>
                <a:spcPts val="1200"/>
              </a:spcBef>
              <a:spcAft>
                <a:spcPts val="0"/>
              </a:spcAft>
              <a:buSzPts val="4000"/>
              <a:buFont typeface="Proxima Nova"/>
              <a:buChar char="-"/>
            </a:pPr>
            <a:r>
              <a:rPr lang="fr" sz="4000">
                <a:latin typeface="Proxima Nova"/>
                <a:ea typeface="Proxima Nova"/>
                <a:cs typeface="Proxima Nova"/>
                <a:sym typeface="Proxima Nova"/>
              </a:rPr>
              <a:t>Flag SYN à 1</a:t>
            </a:r>
            <a:endParaRPr sz="4000">
              <a:latin typeface="Proxima Nova"/>
              <a:ea typeface="Proxima Nova"/>
              <a:cs typeface="Proxima Nova"/>
              <a:sym typeface="Proxima Nova"/>
            </a:endParaRPr>
          </a:p>
          <a:p>
            <a:pPr indent="457200" lvl="0" marL="457200" rtl="0" algn="l">
              <a:lnSpc>
                <a:spcPct val="100000"/>
              </a:lnSpc>
              <a:spcBef>
                <a:spcPts val="1200"/>
              </a:spcBef>
              <a:spcAft>
                <a:spcPts val="0"/>
              </a:spcAft>
              <a:buNone/>
            </a:pPr>
            <a:r>
              <a:rPr lang="fr" sz="4000">
                <a:latin typeface="Proxima Nova"/>
                <a:ea typeface="Proxima Nova"/>
                <a:cs typeface="Proxima Nova"/>
                <a:sym typeface="Proxima Nova"/>
              </a:rPr>
              <a:t>- </a:t>
            </a:r>
            <a:r>
              <a:rPr b="1" lang="fr" sz="4000">
                <a:latin typeface="Proxima Nova"/>
                <a:ea typeface="Proxima Nova"/>
                <a:cs typeface="Proxima Nova"/>
                <a:sym typeface="Proxima Nova"/>
              </a:rPr>
              <a:t>C</a:t>
            </a:r>
            <a:r>
              <a:rPr lang="fr" sz="4000">
                <a:latin typeface="Proxima Nova"/>
                <a:ea typeface="Proxima Nova"/>
                <a:cs typeface="Proxima Nova"/>
                <a:sym typeface="Proxima Nova"/>
              </a:rPr>
              <a:t> choisi un numéro de séquence</a:t>
            </a:r>
            <a:endParaRPr sz="4000">
              <a:latin typeface="Proxima Nova"/>
              <a:ea typeface="Proxima Nova"/>
              <a:cs typeface="Proxima Nova"/>
              <a:sym typeface="Proxima Nova"/>
            </a:endParaRPr>
          </a:p>
          <a:p>
            <a:pPr indent="457200" lvl="0" marL="457200" rtl="0" algn="l">
              <a:lnSpc>
                <a:spcPct val="100000"/>
              </a:lnSpc>
              <a:spcBef>
                <a:spcPts val="1200"/>
              </a:spcBef>
              <a:spcAft>
                <a:spcPts val="0"/>
              </a:spcAft>
              <a:buNone/>
            </a:pPr>
            <a:r>
              <a:rPr lang="fr" sz="4000">
                <a:latin typeface="Proxima Nova"/>
                <a:ea typeface="Proxima Nova"/>
                <a:cs typeface="Proxima Nova"/>
                <a:sym typeface="Proxima Nova"/>
              </a:rPr>
              <a:t>- Le segment porte ce numéro</a:t>
            </a:r>
            <a:endParaRPr sz="4000">
              <a:latin typeface="Proxima Nova"/>
              <a:ea typeface="Proxima Nova"/>
              <a:cs typeface="Proxima Nova"/>
              <a:sym typeface="Proxima Nova"/>
            </a:endParaRPr>
          </a:p>
          <a:p>
            <a:pPr indent="457200" lvl="0" marL="0" rtl="0" algn="l">
              <a:lnSpc>
                <a:spcPct val="100000"/>
              </a:lnSpc>
              <a:spcBef>
                <a:spcPts val="1200"/>
              </a:spcBef>
              <a:spcAft>
                <a:spcPts val="0"/>
              </a:spcAft>
              <a:buNone/>
            </a:pPr>
            <a:r>
              <a:rPr b="1" lang="fr" sz="4000">
                <a:latin typeface="Proxima Nova"/>
                <a:ea typeface="Proxima Nova"/>
                <a:cs typeface="Proxima Nova"/>
                <a:sym typeface="Proxima Nova"/>
              </a:rPr>
              <a:t>S-&gt;C</a:t>
            </a:r>
            <a:r>
              <a:rPr lang="fr" sz="4000">
                <a:latin typeface="Proxima Nova"/>
                <a:ea typeface="Proxima Nova"/>
                <a:cs typeface="Proxima Nova"/>
                <a:sym typeface="Proxima Nova"/>
              </a:rPr>
              <a:t> accepte la connexion</a:t>
            </a:r>
            <a:endParaRPr sz="4000">
              <a:latin typeface="Proxima Nova"/>
              <a:ea typeface="Proxima Nova"/>
              <a:cs typeface="Proxima Nova"/>
              <a:sym typeface="Proxima Nova"/>
            </a:endParaRPr>
          </a:p>
          <a:p>
            <a:pPr indent="-482600" lvl="0" marL="1371600" rtl="0" algn="l">
              <a:lnSpc>
                <a:spcPct val="100000"/>
              </a:lnSpc>
              <a:spcBef>
                <a:spcPts val="1200"/>
              </a:spcBef>
              <a:spcAft>
                <a:spcPts val="0"/>
              </a:spcAft>
              <a:buSzPts val="4000"/>
              <a:buFont typeface="Proxima Nova"/>
              <a:buChar char="-"/>
            </a:pPr>
            <a:r>
              <a:rPr lang="fr" sz="4000">
                <a:latin typeface="Proxima Nova"/>
                <a:ea typeface="Proxima Nova"/>
                <a:cs typeface="Proxima Nova"/>
                <a:sym typeface="Proxima Nova"/>
              </a:rPr>
              <a:t>Flag SYN à 1</a:t>
            </a:r>
            <a:endParaRPr sz="4000">
              <a:latin typeface="Proxima Nova"/>
              <a:ea typeface="Proxima Nova"/>
              <a:cs typeface="Proxima Nova"/>
              <a:sym typeface="Proxima Nova"/>
            </a:endParaRPr>
          </a:p>
          <a:p>
            <a:pPr indent="-482600" lvl="0" marL="1371600" rtl="0" algn="l">
              <a:lnSpc>
                <a:spcPct val="100000"/>
              </a:lnSpc>
              <a:spcBef>
                <a:spcPts val="0"/>
              </a:spcBef>
              <a:spcAft>
                <a:spcPts val="0"/>
              </a:spcAft>
              <a:buSzPts val="4000"/>
              <a:buFont typeface="Proxima Nova"/>
              <a:buChar char="-"/>
            </a:pPr>
            <a:r>
              <a:rPr b="1" lang="fr" sz="4000">
                <a:latin typeface="Proxima Nova"/>
                <a:ea typeface="Proxima Nova"/>
                <a:cs typeface="Proxima Nova"/>
                <a:sym typeface="Proxima Nova"/>
              </a:rPr>
              <a:t>S</a:t>
            </a:r>
            <a:r>
              <a:rPr lang="fr" sz="4000">
                <a:latin typeface="Proxima Nova"/>
                <a:ea typeface="Proxima Nova"/>
                <a:cs typeface="Proxima Nova"/>
                <a:sym typeface="Proxima Nova"/>
              </a:rPr>
              <a:t> choisi un numéro de séquence</a:t>
            </a:r>
            <a:endParaRPr sz="4000">
              <a:latin typeface="Proxima Nova"/>
              <a:ea typeface="Proxima Nova"/>
              <a:cs typeface="Proxima Nova"/>
              <a:sym typeface="Proxima Nova"/>
            </a:endParaRPr>
          </a:p>
          <a:p>
            <a:pPr indent="-482600" lvl="0" marL="1371600" rtl="0" algn="l">
              <a:lnSpc>
                <a:spcPct val="100000"/>
              </a:lnSpc>
              <a:spcBef>
                <a:spcPts val="0"/>
              </a:spcBef>
              <a:spcAft>
                <a:spcPts val="0"/>
              </a:spcAft>
              <a:buSzPts val="4000"/>
              <a:buFont typeface="Proxima Nova"/>
              <a:buChar char="-"/>
            </a:pPr>
            <a:r>
              <a:rPr lang="fr" sz="4000">
                <a:latin typeface="Proxima Nova"/>
                <a:ea typeface="Proxima Nova"/>
                <a:cs typeface="Proxima Nova"/>
                <a:sym typeface="Proxima Nova"/>
              </a:rPr>
              <a:t>ACK = 1</a:t>
            </a:r>
            <a:endParaRPr sz="4000">
              <a:latin typeface="Proxima Nova"/>
              <a:ea typeface="Proxima Nova"/>
              <a:cs typeface="Proxima Nova"/>
              <a:sym typeface="Proxima Nova"/>
            </a:endParaRPr>
          </a:p>
        </p:txBody>
      </p:sp>
      <p:sp>
        <p:nvSpPr>
          <p:cNvPr id="1022" name="Google Shape;1022;p64"/>
          <p:cNvSpPr txBox="1"/>
          <p:nvPr>
            <p:ph idx="12" type="sldNum"/>
          </p:nvPr>
        </p:nvSpPr>
        <p:spPr>
          <a:xfrm>
            <a:off x="12001500" y="13028311"/>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23" name="Google Shape;1023;p64"/>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The three way handshake</a:t>
            </a:r>
            <a:endParaRPr sz="2800">
              <a:latin typeface="Montserrat Medium"/>
              <a:ea typeface="Montserrat Medium"/>
              <a:cs typeface="Montserrat Medium"/>
              <a:sym typeface="Montserrat Medium"/>
            </a:endParaRPr>
          </a:p>
        </p:txBody>
      </p:sp>
      <p:cxnSp>
        <p:nvCxnSpPr>
          <p:cNvPr id="1024" name="Google Shape;1024;p6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25" name="Google Shape;1025;p6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26" name="Google Shape;1026;p6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27" name="Google Shape;1027;p6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28" name="Google Shape;1028;p6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29" name="Google Shape;1029;p64"/>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30" name="Google Shape;1030;p64"/>
          <p:cNvSpPr/>
          <p:nvPr/>
        </p:nvSpPr>
        <p:spPr>
          <a:xfrm>
            <a:off x="13501833" y="567654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sp>
        <p:nvSpPr>
          <p:cNvPr id="1031" name="Google Shape;1031;p64"/>
          <p:cNvSpPr/>
          <p:nvPr/>
        </p:nvSpPr>
        <p:spPr>
          <a:xfrm>
            <a:off x="13501833" y="7981199"/>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032" name="Google Shape;1032;p64"/>
          <p:cNvSpPr/>
          <p:nvPr/>
        </p:nvSpPr>
        <p:spPr>
          <a:xfrm>
            <a:off x="13501833" y="1028585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033" name="Google Shape;1033;p64"/>
          <p:cNvSpPr/>
          <p:nvPr/>
        </p:nvSpPr>
        <p:spPr>
          <a:xfrm>
            <a:off x="20248697" y="873573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034" name="Google Shape;1034;p64"/>
          <p:cNvSpPr/>
          <p:nvPr/>
        </p:nvSpPr>
        <p:spPr>
          <a:xfrm>
            <a:off x="20248697" y="11094706"/>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cxnSp>
        <p:nvCxnSpPr>
          <p:cNvPr id="1035" name="Google Shape;1035;p64"/>
          <p:cNvCxnSpPr>
            <a:stCxn id="1030" idx="2"/>
            <a:endCxn id="1031" idx="0"/>
          </p:cNvCxnSpPr>
          <p:nvPr/>
        </p:nvCxnSpPr>
        <p:spPr>
          <a:xfrm>
            <a:off x="14856033" y="6959642"/>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036" name="Google Shape;1036;p64"/>
          <p:cNvCxnSpPr>
            <a:stCxn id="1031" idx="2"/>
            <a:endCxn id="1032" idx="0"/>
          </p:cNvCxnSpPr>
          <p:nvPr/>
        </p:nvCxnSpPr>
        <p:spPr>
          <a:xfrm>
            <a:off x="14856033" y="9264299"/>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037" name="Google Shape;1037;p64"/>
          <p:cNvCxnSpPr>
            <a:stCxn id="1038" idx="2"/>
            <a:endCxn id="1039" idx="0"/>
          </p:cNvCxnSpPr>
          <p:nvPr/>
        </p:nvCxnSpPr>
        <p:spPr>
          <a:xfrm>
            <a:off x="21602897" y="5300892"/>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0" name="Google Shape;1040;p64"/>
          <p:cNvCxnSpPr>
            <a:stCxn id="1039" idx="2"/>
            <a:endCxn id="1033" idx="0"/>
          </p:cNvCxnSpPr>
          <p:nvPr/>
        </p:nvCxnSpPr>
        <p:spPr>
          <a:xfrm>
            <a:off x="21602897" y="7659863"/>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1" name="Google Shape;1041;p64"/>
          <p:cNvCxnSpPr>
            <a:stCxn id="1033" idx="2"/>
            <a:endCxn id="1034" idx="0"/>
          </p:cNvCxnSpPr>
          <p:nvPr/>
        </p:nvCxnSpPr>
        <p:spPr>
          <a:xfrm>
            <a:off x="21602897" y="10018834"/>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2" name="Google Shape;1042;p64"/>
          <p:cNvCxnSpPr>
            <a:stCxn id="1039" idx="1"/>
            <a:endCxn id="1031" idx="3"/>
          </p:cNvCxnSpPr>
          <p:nvPr/>
        </p:nvCxnSpPr>
        <p:spPr>
          <a:xfrm flipH="1">
            <a:off x="16210097" y="7018313"/>
            <a:ext cx="4038600" cy="1604400"/>
          </a:xfrm>
          <a:prstGeom prst="straightConnector1">
            <a:avLst/>
          </a:prstGeom>
          <a:noFill/>
          <a:ln cap="flat" cmpd="sng" w="9525">
            <a:solidFill>
              <a:srgbClr val="424242"/>
            </a:solidFill>
            <a:prstDash val="solid"/>
            <a:round/>
            <a:headEnd len="med" w="med" type="none"/>
            <a:tailEnd len="med" w="med" type="stealth"/>
          </a:ln>
        </p:spPr>
      </p:cxnSp>
      <p:cxnSp>
        <p:nvCxnSpPr>
          <p:cNvPr id="1043" name="Google Shape;1043;p64"/>
          <p:cNvCxnSpPr>
            <a:stCxn id="1031" idx="3"/>
            <a:endCxn id="1033" idx="1"/>
          </p:cNvCxnSpPr>
          <p:nvPr/>
        </p:nvCxnSpPr>
        <p:spPr>
          <a:xfrm>
            <a:off x="16210233" y="8622749"/>
            <a:ext cx="4038600" cy="754500"/>
          </a:xfrm>
          <a:prstGeom prst="straightConnector1">
            <a:avLst/>
          </a:prstGeom>
          <a:noFill/>
          <a:ln cap="flat" cmpd="sng" w="9525">
            <a:solidFill>
              <a:srgbClr val="424242"/>
            </a:solidFill>
            <a:prstDash val="solid"/>
            <a:round/>
            <a:headEnd len="med" w="med" type="none"/>
            <a:tailEnd len="med" w="med" type="stealth"/>
          </a:ln>
        </p:spPr>
      </p:cxnSp>
      <p:sp>
        <p:nvSpPr>
          <p:cNvPr id="1044" name="Google Shape;1044;p64"/>
          <p:cNvSpPr txBox="1"/>
          <p:nvPr/>
        </p:nvSpPr>
        <p:spPr>
          <a:xfrm>
            <a:off x="17333438" y="5361650"/>
            <a:ext cx="1791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1 : SYN=1, Seq=x</a:t>
            </a:r>
            <a:endParaRPr sz="2500">
              <a:solidFill>
                <a:srgbClr val="424242"/>
              </a:solidFill>
              <a:latin typeface="Varela Round"/>
              <a:ea typeface="Varela Round"/>
              <a:cs typeface="Varela Round"/>
              <a:sym typeface="Varela Round"/>
            </a:endParaRPr>
          </a:p>
        </p:txBody>
      </p:sp>
      <p:sp>
        <p:nvSpPr>
          <p:cNvPr id="1045" name="Google Shape;1045;p64"/>
          <p:cNvSpPr txBox="1"/>
          <p:nvPr/>
        </p:nvSpPr>
        <p:spPr>
          <a:xfrm>
            <a:off x="16864200" y="7123400"/>
            <a:ext cx="2880300" cy="954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2 : SYN=1, Seq=y</a:t>
            </a:r>
            <a:endParaRPr sz="2500">
              <a:solidFill>
                <a:srgbClr val="424242"/>
              </a:solidFill>
              <a:latin typeface="Varela Round"/>
              <a:ea typeface="Varela Round"/>
              <a:cs typeface="Varela Round"/>
              <a:sym typeface="Varela Round"/>
            </a:endParaRPr>
          </a:p>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ACK=1, ack=x+1</a:t>
            </a:r>
            <a:endParaRPr sz="2500">
              <a:solidFill>
                <a:srgbClr val="424242"/>
              </a:solidFill>
              <a:latin typeface="Varela Round"/>
              <a:ea typeface="Varela Round"/>
              <a:cs typeface="Varela Round"/>
              <a:sym typeface="Varela Round"/>
            </a:endParaRPr>
          </a:p>
        </p:txBody>
      </p:sp>
      <p:sp>
        <p:nvSpPr>
          <p:cNvPr id="1046" name="Google Shape;1046;p64"/>
          <p:cNvSpPr txBox="1"/>
          <p:nvPr/>
        </p:nvSpPr>
        <p:spPr>
          <a:xfrm>
            <a:off x="16551200" y="9325100"/>
            <a:ext cx="3356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3 : ACK=1, Seq=x+1</a:t>
            </a:r>
            <a:endParaRPr sz="2500">
              <a:solidFill>
                <a:srgbClr val="424242"/>
              </a:solidFill>
              <a:latin typeface="Varela Round"/>
              <a:ea typeface="Varela Round"/>
              <a:cs typeface="Varela Round"/>
              <a:sym typeface="Varela Round"/>
            </a:endParaRPr>
          </a:p>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     ack=y+1</a:t>
            </a:r>
            <a:endParaRPr sz="2500">
              <a:solidFill>
                <a:srgbClr val="424242"/>
              </a:solidFill>
              <a:latin typeface="Varela Round"/>
              <a:ea typeface="Varela Round"/>
              <a:cs typeface="Varela Round"/>
              <a:sym typeface="Varela Round"/>
            </a:endParaRPr>
          </a:p>
        </p:txBody>
      </p:sp>
      <p:sp>
        <p:nvSpPr>
          <p:cNvPr id="1047" name="Google Shape;1047;p64"/>
          <p:cNvSpPr txBox="1"/>
          <p:nvPr/>
        </p:nvSpPr>
        <p:spPr>
          <a:xfrm>
            <a:off x="14115507" y="7061419"/>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1 </a:t>
            </a:r>
            <a:endParaRPr sz="4000">
              <a:solidFill>
                <a:srgbClr val="424242"/>
              </a:solidFill>
              <a:latin typeface="Varela Round"/>
              <a:ea typeface="Varela Round"/>
              <a:cs typeface="Varela Round"/>
              <a:sym typeface="Varela Round"/>
            </a:endParaRPr>
          </a:p>
        </p:txBody>
      </p:sp>
      <p:sp>
        <p:nvSpPr>
          <p:cNvPr id="1048" name="Google Shape;1048;p64"/>
          <p:cNvSpPr txBox="1"/>
          <p:nvPr/>
        </p:nvSpPr>
        <p:spPr>
          <a:xfrm>
            <a:off x="21602817" y="10111778"/>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 </a:t>
            </a:r>
            <a:endParaRPr sz="4000">
              <a:solidFill>
                <a:srgbClr val="424242"/>
              </a:solidFill>
              <a:latin typeface="Varela Round"/>
              <a:ea typeface="Varela Round"/>
              <a:cs typeface="Varela Round"/>
              <a:sym typeface="Varela Round"/>
            </a:endParaRPr>
          </a:p>
        </p:txBody>
      </p:sp>
      <p:sp>
        <p:nvSpPr>
          <p:cNvPr id="1049" name="Google Shape;1049;p64"/>
          <p:cNvSpPr txBox="1"/>
          <p:nvPr/>
        </p:nvSpPr>
        <p:spPr>
          <a:xfrm>
            <a:off x="21602817" y="7680915"/>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 </a:t>
            </a:r>
            <a:endParaRPr sz="4000">
              <a:solidFill>
                <a:srgbClr val="424242"/>
              </a:solidFill>
              <a:latin typeface="Varela Round"/>
              <a:ea typeface="Varela Round"/>
              <a:cs typeface="Varela Round"/>
              <a:sym typeface="Varela Round"/>
            </a:endParaRPr>
          </a:p>
        </p:txBody>
      </p:sp>
      <p:sp>
        <p:nvSpPr>
          <p:cNvPr id="1050" name="Google Shape;1050;p64"/>
          <p:cNvSpPr txBox="1"/>
          <p:nvPr/>
        </p:nvSpPr>
        <p:spPr>
          <a:xfrm>
            <a:off x="14147066" y="9366046"/>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 </a:t>
            </a:r>
            <a:endParaRPr sz="4000">
              <a:solidFill>
                <a:srgbClr val="424242"/>
              </a:solidFill>
              <a:latin typeface="Varela Round"/>
              <a:ea typeface="Varela Round"/>
              <a:cs typeface="Varela Round"/>
              <a:sym typeface="Varela Round"/>
            </a:endParaRPr>
          </a:p>
        </p:txBody>
      </p:sp>
      <p:sp>
        <p:nvSpPr>
          <p:cNvPr id="1051" name="Google Shape;1051;p64"/>
          <p:cNvSpPr txBox="1"/>
          <p:nvPr/>
        </p:nvSpPr>
        <p:spPr>
          <a:xfrm>
            <a:off x="13501676" y="4709944"/>
            <a:ext cx="2708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Client</a:t>
            </a:r>
            <a:endParaRPr sz="4000">
              <a:solidFill>
                <a:srgbClr val="424242"/>
              </a:solidFill>
              <a:latin typeface="Varela Round"/>
              <a:ea typeface="Varela Round"/>
              <a:cs typeface="Varela Round"/>
              <a:sym typeface="Varela Round"/>
            </a:endParaRPr>
          </a:p>
        </p:txBody>
      </p:sp>
      <p:sp>
        <p:nvSpPr>
          <p:cNvPr id="1038" name="Google Shape;1038;p64"/>
          <p:cNvSpPr/>
          <p:nvPr/>
        </p:nvSpPr>
        <p:spPr>
          <a:xfrm>
            <a:off x="20248697" y="401779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sp>
        <p:nvSpPr>
          <p:cNvPr id="1039" name="Google Shape;1039;p64"/>
          <p:cNvSpPr/>
          <p:nvPr/>
        </p:nvSpPr>
        <p:spPr>
          <a:xfrm>
            <a:off x="20248697" y="6376763"/>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Écoute</a:t>
            </a:r>
            <a:endParaRPr sz="4000">
              <a:solidFill>
                <a:srgbClr val="424242"/>
              </a:solidFill>
              <a:latin typeface="Varela Round"/>
              <a:ea typeface="Varela Round"/>
              <a:cs typeface="Varela Round"/>
              <a:sym typeface="Varela Round"/>
            </a:endParaRPr>
          </a:p>
        </p:txBody>
      </p:sp>
      <p:sp>
        <p:nvSpPr>
          <p:cNvPr id="1052" name="Google Shape;1052;p64"/>
          <p:cNvSpPr txBox="1"/>
          <p:nvPr/>
        </p:nvSpPr>
        <p:spPr>
          <a:xfrm>
            <a:off x="20248699" y="3051375"/>
            <a:ext cx="2708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Serveur</a:t>
            </a:r>
            <a:endParaRPr sz="4000">
              <a:solidFill>
                <a:srgbClr val="424242"/>
              </a:solidFill>
              <a:latin typeface="Varela Round"/>
              <a:ea typeface="Varela Round"/>
              <a:cs typeface="Varela Round"/>
              <a:sym typeface="Varela Round"/>
            </a:endParaRPr>
          </a:p>
        </p:txBody>
      </p:sp>
      <p:sp>
        <p:nvSpPr>
          <p:cNvPr id="1053" name="Google Shape;1053;p64"/>
          <p:cNvSpPr txBox="1"/>
          <p:nvPr/>
        </p:nvSpPr>
        <p:spPr>
          <a:xfrm>
            <a:off x="21602817" y="5429806"/>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0 </a:t>
            </a:r>
            <a:endParaRPr sz="4000">
              <a:solidFill>
                <a:srgbClr val="424242"/>
              </a:solidFill>
              <a:latin typeface="Varela Round"/>
              <a:ea typeface="Varela Round"/>
              <a:cs typeface="Varela Round"/>
              <a:sym typeface="Varela Round"/>
            </a:endParaRPr>
          </a:p>
        </p:txBody>
      </p:sp>
      <p:cxnSp>
        <p:nvCxnSpPr>
          <p:cNvPr id="1054" name="Google Shape;1054;p64"/>
          <p:cNvCxnSpPr/>
          <p:nvPr/>
        </p:nvCxnSpPr>
        <p:spPr>
          <a:xfrm>
            <a:off x="16241596" y="6390428"/>
            <a:ext cx="4007100" cy="65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pic>
        <p:nvPicPr>
          <p:cNvPr descr="icone_wild_code_school.png" id="1059" name="Google Shape;1059;p6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60" name="Google Shape;1060;p6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61" name="Google Shape;1061;p65"/>
          <p:cNvSpPr txBox="1"/>
          <p:nvPr/>
        </p:nvSpPr>
        <p:spPr>
          <a:xfrm>
            <a:off x="946900" y="2610425"/>
            <a:ext cx="1077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connexion bidirectionnelle</a:t>
            </a:r>
            <a:endParaRPr sz="5000">
              <a:latin typeface="Montserrat ExtraBold"/>
              <a:ea typeface="Montserrat ExtraBold"/>
              <a:cs typeface="Montserrat ExtraBold"/>
              <a:sym typeface="Montserrat ExtraBold"/>
            </a:endParaRPr>
          </a:p>
        </p:txBody>
      </p:sp>
      <p:sp>
        <p:nvSpPr>
          <p:cNvPr id="1062" name="Google Shape;1062;p65"/>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Une fois la connexion établie</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Chaque côté peut envoyer des segments à l'autre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A condition de respecter les numéro de séquence, c'est à dire chaque </a:t>
            </a:r>
            <a:r>
              <a:rPr b="1" lang="fr" sz="4500">
                <a:latin typeface="Proxima Nova"/>
                <a:ea typeface="Proxima Nova"/>
                <a:cs typeface="Proxima Nova"/>
                <a:sym typeface="Proxima Nova"/>
              </a:rPr>
              <a:t>nouveau segment</a:t>
            </a:r>
            <a:r>
              <a:rPr lang="fr" sz="4500">
                <a:latin typeface="Proxima Nova"/>
                <a:ea typeface="Proxima Nova"/>
                <a:cs typeface="Proxima Nova"/>
                <a:sym typeface="Proxima Nova"/>
              </a:rPr>
              <a:t> doit porter le </a:t>
            </a:r>
            <a:r>
              <a:rPr b="1" lang="fr" sz="4500">
                <a:latin typeface="Proxima Nova"/>
                <a:ea typeface="Proxima Nova"/>
                <a:cs typeface="Proxima Nova"/>
                <a:sym typeface="Proxima Nova"/>
              </a:rPr>
              <a:t>numéro suivant</a:t>
            </a:r>
            <a:r>
              <a:rPr lang="fr" sz="4500">
                <a:latin typeface="Proxima Nova"/>
                <a:ea typeface="Proxima Nova"/>
                <a:cs typeface="Proxima Nova"/>
                <a:sym typeface="Proxima Nova"/>
              </a:rPr>
              <a:t> le précédent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Les segments peuvent tous contenir aussi des acquittements (pas de segments spécifiques à l'acquittement)</a:t>
            </a:r>
            <a:endParaRPr sz="4500">
              <a:latin typeface="Proxima Nova"/>
              <a:ea typeface="Proxima Nova"/>
              <a:cs typeface="Proxima Nova"/>
              <a:sym typeface="Proxima Nova"/>
            </a:endParaRPr>
          </a:p>
        </p:txBody>
      </p:sp>
      <p:sp>
        <p:nvSpPr>
          <p:cNvPr id="1063" name="Google Shape;1063;p6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64" name="Google Shape;1064;p65"/>
          <p:cNvSpPr txBox="1"/>
          <p:nvPr/>
        </p:nvSpPr>
        <p:spPr>
          <a:xfrm>
            <a:off x="949225" y="4078800"/>
            <a:ext cx="2839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Du full duplex !</a:t>
            </a:r>
            <a:endParaRPr sz="2800">
              <a:latin typeface="Montserrat Medium"/>
              <a:ea typeface="Montserrat Medium"/>
              <a:cs typeface="Montserrat Medium"/>
              <a:sym typeface="Montserrat Medium"/>
            </a:endParaRPr>
          </a:p>
        </p:txBody>
      </p:sp>
      <p:cxnSp>
        <p:nvCxnSpPr>
          <p:cNvPr id="1065" name="Google Shape;1065;p6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66" name="Google Shape;1066;p6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67" name="Google Shape;1067;p6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68" name="Google Shape;1068;p6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69" name="Google Shape;1069;p6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70" name="Google Shape;1070;p65"/>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icone_wild_code_school.png" id="135" name="Google Shape;135;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6" name="Google Shape;136;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7" name="Google Shape;137;p21"/>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Internet Protocol</a:t>
            </a:r>
            <a:endParaRPr sz="5000">
              <a:latin typeface="Montserrat ExtraBold"/>
              <a:ea typeface="Montserrat ExtraBold"/>
              <a:cs typeface="Montserrat ExtraBold"/>
              <a:sym typeface="Montserrat ExtraBold"/>
            </a:endParaRPr>
          </a:p>
        </p:txBody>
      </p:sp>
      <p:sp>
        <p:nvSpPr>
          <p:cNvPr id="138" name="Google Shape;138;p21"/>
          <p:cNvSpPr txBox="1"/>
          <p:nvPr/>
        </p:nvSpPr>
        <p:spPr>
          <a:xfrm>
            <a:off x="3341700" y="4973900"/>
            <a:ext cx="17700600" cy="7524900"/>
          </a:xfrm>
          <a:prstGeom prst="rect">
            <a:avLst/>
          </a:prstGeom>
          <a:noFill/>
          <a:ln>
            <a:noFill/>
          </a:ln>
        </p:spPr>
        <p:txBody>
          <a:bodyPr anchorCtr="0" anchor="ctr" bIns="91425" lIns="91425" spcFirstLastPara="1" rIns="91425" wrap="square" tIns="91425">
            <a:noAutofit/>
          </a:bodyPr>
          <a:lstStyle/>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Protocole pour faire de l'interconnexion de réseaux (de l'internet)</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Les noeuds d'un même réseau IP (logique) doivent être sur le même lien (réseau physique)</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Comment permettre la communication entre nœuds de réseaux différents ?</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à l'aide :</a:t>
            </a:r>
            <a:endParaRPr sz="4500">
              <a:latin typeface="Proxima Nova"/>
              <a:ea typeface="Proxima Nova"/>
              <a:cs typeface="Proxima Nova"/>
              <a:sym typeface="Proxima Nova"/>
            </a:endParaRPr>
          </a:p>
          <a:p>
            <a:pPr indent="-514350" lvl="2" marL="1371600" rtl="0" algn="l">
              <a:spcBef>
                <a:spcPts val="0"/>
              </a:spcBef>
              <a:spcAft>
                <a:spcPts val="0"/>
              </a:spcAft>
              <a:buSzPts val="4500"/>
              <a:buFont typeface="Proxima Nova"/>
              <a:buChar char="-"/>
            </a:pPr>
            <a:r>
              <a:rPr lang="fr" sz="4500">
                <a:latin typeface="Proxima Nova"/>
                <a:ea typeface="Proxima Nova"/>
                <a:cs typeface="Proxima Nova"/>
                <a:sym typeface="Proxima Nova"/>
              </a:rPr>
              <a:t>d'intermédiaires, des passerelles appelées routeurs</a:t>
            </a:r>
            <a:endParaRPr sz="4500">
              <a:latin typeface="Proxima Nova"/>
              <a:ea typeface="Proxima Nova"/>
              <a:cs typeface="Proxima Nova"/>
              <a:sym typeface="Proxima Nova"/>
            </a:endParaRPr>
          </a:p>
          <a:p>
            <a:pPr indent="-514350" lvl="2" marL="1371600" rtl="0" algn="l">
              <a:spcBef>
                <a:spcPts val="0"/>
              </a:spcBef>
              <a:spcAft>
                <a:spcPts val="0"/>
              </a:spcAft>
              <a:buSzPts val="4500"/>
              <a:buFont typeface="Proxima Nova"/>
              <a:buChar char="-"/>
            </a:pPr>
            <a:r>
              <a:rPr lang="fr" sz="4500">
                <a:latin typeface="Proxima Nova"/>
                <a:ea typeface="Proxima Nova"/>
                <a:cs typeface="Proxima Nova"/>
                <a:sym typeface="Proxima Nova"/>
              </a:rPr>
              <a:t>d'une technique : le routage</a:t>
            </a:r>
            <a:endParaRPr sz="4500">
              <a:latin typeface="Proxima Nova"/>
              <a:ea typeface="Proxima Nova"/>
              <a:cs typeface="Proxima Nova"/>
              <a:sym typeface="Proxima Nova"/>
            </a:endParaRPr>
          </a:p>
        </p:txBody>
      </p:sp>
      <p:sp>
        <p:nvSpPr>
          <p:cNvPr id="139" name="Google Shape;139;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40" name="Google Shape;140;p21"/>
          <p:cNvSpPr txBox="1"/>
          <p:nvPr/>
        </p:nvSpPr>
        <p:spPr>
          <a:xfrm>
            <a:off x="949225" y="4078800"/>
            <a:ext cx="2827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Rappels</a:t>
            </a:r>
            <a:endParaRPr sz="2800">
              <a:latin typeface="Montserrat Medium"/>
              <a:ea typeface="Montserrat Medium"/>
              <a:cs typeface="Montserrat Medium"/>
              <a:sym typeface="Montserrat Medium"/>
            </a:endParaRPr>
          </a:p>
        </p:txBody>
      </p:sp>
      <p:cxnSp>
        <p:nvCxnSpPr>
          <p:cNvPr id="141" name="Google Shape;141;p2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42" name="Google Shape;142;p2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43" name="Google Shape;143;p2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44" name="Google Shape;144;p2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45" name="Google Shape;145;p2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46" name="Google Shape;146;p2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pic>
        <p:nvPicPr>
          <p:cNvPr descr="icone_wild_code_school.png" id="1075" name="Google Shape;1075;p6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76" name="Google Shape;1076;p6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77" name="Google Shape;1077;p66"/>
          <p:cNvSpPr txBox="1"/>
          <p:nvPr/>
        </p:nvSpPr>
        <p:spPr>
          <a:xfrm>
            <a:off x="946900" y="2610425"/>
            <a:ext cx="773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Acquittement et débit</a:t>
            </a:r>
            <a:endParaRPr sz="5000">
              <a:latin typeface="Montserrat ExtraBold"/>
              <a:ea typeface="Montserrat ExtraBold"/>
              <a:cs typeface="Montserrat ExtraBold"/>
              <a:sym typeface="Montserrat ExtraBold"/>
            </a:endParaRPr>
          </a:p>
        </p:txBody>
      </p:sp>
      <p:sp>
        <p:nvSpPr>
          <p:cNvPr id="1078" name="Google Shape;1078;p6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79" name="Google Shape;1079;p66"/>
          <p:cNvSpPr txBox="1"/>
          <p:nvPr/>
        </p:nvSpPr>
        <p:spPr>
          <a:xfrm>
            <a:off x="949225" y="4078800"/>
            <a:ext cx="3655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 gestion du débit</a:t>
            </a:r>
            <a:endParaRPr sz="2800">
              <a:latin typeface="Montserrat Medium"/>
              <a:ea typeface="Montserrat Medium"/>
              <a:cs typeface="Montserrat Medium"/>
              <a:sym typeface="Montserrat Medium"/>
            </a:endParaRPr>
          </a:p>
        </p:txBody>
      </p:sp>
      <p:cxnSp>
        <p:nvCxnSpPr>
          <p:cNvPr id="1080" name="Google Shape;1080;p6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81" name="Google Shape;1081;p6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82" name="Google Shape;1082;p6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83" name="Google Shape;1083;p6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84" name="Google Shape;1084;p6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85" name="Google Shape;1085;p66"/>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86" name="Google Shape;1086;p66"/>
          <p:cNvSpPr txBox="1"/>
          <p:nvPr/>
        </p:nvSpPr>
        <p:spPr>
          <a:xfrm>
            <a:off x="3341700" y="4930950"/>
            <a:ext cx="17700600" cy="723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Attendre un acquittement avant d'émettre la suite nuit gravement au débit</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Débit ≈ 1 segment (Taille max négociée par TCP : </a:t>
            </a:r>
            <a:r>
              <a:rPr lang="fr" sz="3500" u="sng">
                <a:solidFill>
                  <a:schemeClr val="hlink"/>
                </a:solidFill>
                <a:latin typeface="Proxima Nova"/>
                <a:ea typeface="Proxima Nova"/>
                <a:cs typeface="Proxima Nova"/>
                <a:sym typeface="Proxima Nova"/>
                <a:hlinkClick r:id="rId4"/>
              </a:rPr>
              <a:t>MSS</a:t>
            </a:r>
            <a:r>
              <a:rPr lang="fr" sz="3500">
                <a:latin typeface="Proxima Nova"/>
                <a:ea typeface="Proxima Nova"/>
                <a:cs typeface="Proxima Nova"/>
                <a:sym typeface="Proxima Nova"/>
              </a:rPr>
              <a:t>) / (2 * latence)</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Donc TCP n'attends pas pour émettre plusieurs segments</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Mais IP ne garanti par l'ordre des paquets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fenêtre TCP (champs </a:t>
            </a:r>
            <a:r>
              <a:rPr b="1" lang="fr" sz="3500">
                <a:latin typeface="Proxima Nova"/>
                <a:ea typeface="Proxima Nova"/>
                <a:cs typeface="Proxima Nova"/>
                <a:sym typeface="Proxima Nova"/>
              </a:rPr>
              <a:t>Window</a:t>
            </a:r>
            <a:r>
              <a:rPr lang="fr" sz="3500">
                <a:latin typeface="Proxima Nova"/>
                <a:ea typeface="Proxima Nova"/>
                <a:cs typeface="Proxima Nova"/>
                <a:sym typeface="Proxima Nova"/>
              </a:rPr>
              <a:t>) sert au destinataire à indiquer combien d'octets il est prêt à recevoir.</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Réserver de la mémoire pour stocker les segments en attente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Remettre les segments dans l'ordre une fois l'ensemble reçu</a:t>
            </a:r>
            <a:endParaRPr sz="35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La gestion de la taille de la fenêtre est abordée dans la </a:t>
            </a:r>
            <a:r>
              <a:rPr lang="fr" sz="3500" u="sng">
                <a:solidFill>
                  <a:schemeClr val="hlink"/>
                </a:solidFill>
                <a:latin typeface="Proxima Nova"/>
                <a:ea typeface="Proxima Nova"/>
                <a:cs typeface="Proxima Nova"/>
                <a:sym typeface="Proxima Nova"/>
                <a:hlinkClick r:id="rId5"/>
              </a:rPr>
              <a:t>RFC 7323</a:t>
            </a:r>
            <a:endParaRPr sz="350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descr="icone_wild_code_school.png" id="1091" name="Google Shape;1091;p6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92" name="Google Shape;1092;p6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93" name="Google Shape;1093;p67"/>
          <p:cNvSpPr txBox="1"/>
          <p:nvPr/>
        </p:nvSpPr>
        <p:spPr>
          <a:xfrm>
            <a:off x="946900" y="2610425"/>
            <a:ext cx="1050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mécanisme d'acquittement</a:t>
            </a:r>
            <a:endParaRPr sz="5000">
              <a:latin typeface="Montserrat ExtraBold"/>
              <a:ea typeface="Montserrat ExtraBold"/>
              <a:cs typeface="Montserrat ExtraBold"/>
              <a:sym typeface="Montserrat ExtraBold"/>
            </a:endParaRPr>
          </a:p>
        </p:txBody>
      </p:sp>
      <p:sp>
        <p:nvSpPr>
          <p:cNvPr id="1094" name="Google Shape;1094;p6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95" name="Google Shape;1095;p67"/>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L'autre moitié d'IP</a:t>
            </a:r>
            <a:endParaRPr sz="2800">
              <a:latin typeface="Montserrat Medium"/>
              <a:ea typeface="Montserrat Medium"/>
              <a:cs typeface="Montserrat Medium"/>
              <a:sym typeface="Montserrat Medium"/>
            </a:endParaRPr>
          </a:p>
        </p:txBody>
      </p:sp>
      <p:cxnSp>
        <p:nvCxnSpPr>
          <p:cNvPr id="1096" name="Google Shape;1096;p6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97" name="Google Shape;1097;p6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98" name="Google Shape;1098;p6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99" name="Google Shape;1099;p6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00" name="Google Shape;1100;p6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01" name="Google Shape;1101;p67"/>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02" name="Google Shape;1102;p67"/>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Emission d'un segment TCP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Numéro de séquence = Numéro précédent + 1 (sauf pour réémission)</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Si ACK = 1 (le paquet contient un acquittement)</a:t>
            </a:r>
            <a:endParaRPr sz="4500">
              <a:latin typeface="Proxima Nova"/>
              <a:ea typeface="Proxima Nova"/>
              <a:cs typeface="Proxima Nova"/>
              <a:sym typeface="Proxima Nova"/>
            </a:endParaRPr>
          </a:p>
          <a:p>
            <a:pPr indent="-514350" lvl="2" marL="18288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Numéro d'acquittement = le dernier numéro de séquence reçu sans coupure + 1</a:t>
            </a:r>
            <a:endParaRPr sz="4500">
              <a:latin typeface="Proxima Nova"/>
              <a:ea typeface="Proxima Nova"/>
              <a:cs typeface="Proxima Nova"/>
              <a:sym typeface="Proxima Nova"/>
            </a:endParaRPr>
          </a:p>
          <a:p>
            <a:pPr indent="-514350" lvl="2" marL="18288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X+1 indique : J'ai tout bien reçu jusqu'à X</a:t>
            </a:r>
            <a:endParaRPr sz="450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pic>
        <p:nvPicPr>
          <p:cNvPr descr="icone_wild_code_school.png" id="1107" name="Google Shape;1107;p6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08" name="Google Shape;1108;p6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09" name="Google Shape;1109;p68"/>
          <p:cNvSpPr txBox="1"/>
          <p:nvPr/>
        </p:nvSpPr>
        <p:spPr>
          <a:xfrm>
            <a:off x="946900" y="2610425"/>
            <a:ext cx="603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Fin de connexion</a:t>
            </a:r>
            <a:endParaRPr sz="5000">
              <a:latin typeface="Montserrat ExtraBold"/>
              <a:ea typeface="Montserrat ExtraBold"/>
              <a:cs typeface="Montserrat ExtraBold"/>
              <a:sym typeface="Montserrat ExtraBold"/>
            </a:endParaRPr>
          </a:p>
        </p:txBody>
      </p:sp>
      <p:sp>
        <p:nvSpPr>
          <p:cNvPr id="1110" name="Google Shape;1110;p6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11" name="Google Shape;1111;p68"/>
          <p:cNvSpPr txBox="1"/>
          <p:nvPr/>
        </p:nvSpPr>
        <p:spPr>
          <a:xfrm>
            <a:off x="949225" y="4078800"/>
            <a:ext cx="2734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This is the end</a:t>
            </a:r>
            <a:endParaRPr sz="2800">
              <a:latin typeface="Montserrat Medium"/>
              <a:ea typeface="Montserrat Medium"/>
              <a:cs typeface="Montserrat Medium"/>
              <a:sym typeface="Montserrat Medium"/>
            </a:endParaRPr>
          </a:p>
        </p:txBody>
      </p:sp>
      <p:cxnSp>
        <p:nvCxnSpPr>
          <p:cNvPr id="1112" name="Google Shape;1112;p6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13" name="Google Shape;1113;p6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14" name="Google Shape;1114;p6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15" name="Google Shape;1115;p6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16" name="Google Shape;1116;p6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17" name="Google Shape;1117;p68"/>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18" name="Google Shape;1118;p68"/>
          <p:cNvSpPr txBox="1"/>
          <p:nvPr/>
        </p:nvSpPr>
        <p:spPr>
          <a:xfrm>
            <a:off x="1635675" y="5459025"/>
            <a:ext cx="12018300" cy="6910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Quand le client ou le serveur n'a plus rien à envoyer :</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Envoi d'un segment (N° de séquence suivant)</a:t>
            </a:r>
            <a:endParaRPr sz="4000">
              <a:latin typeface="Proxima Nova"/>
              <a:ea typeface="Proxima Nova"/>
              <a:cs typeface="Proxima Nova"/>
              <a:sym typeface="Proxima Nova"/>
            </a:endParaRPr>
          </a:p>
          <a:p>
            <a:pPr indent="-482600" lvl="1" marL="1371600" rtl="0" algn="l">
              <a:spcBef>
                <a:spcPts val="0"/>
              </a:spcBef>
              <a:spcAft>
                <a:spcPts val="0"/>
              </a:spcAft>
              <a:buSzPts val="4000"/>
              <a:buFont typeface="Proxima Nova"/>
              <a:buChar char="-"/>
            </a:pPr>
            <a:r>
              <a:rPr lang="fr" sz="4000">
                <a:latin typeface="Proxima Nova"/>
                <a:ea typeface="Proxima Nova"/>
                <a:cs typeface="Proxima Nova"/>
                <a:sym typeface="Proxima Nova"/>
              </a:rPr>
              <a:t>Flag FIN à 1</a:t>
            </a:r>
            <a:endParaRPr sz="4000">
              <a:latin typeface="Proxima Nova"/>
              <a:ea typeface="Proxima Nova"/>
              <a:cs typeface="Proxima Nova"/>
              <a:sym typeface="Proxima Nova"/>
            </a:endParaRPr>
          </a:p>
          <a:p>
            <a:pPr indent="457200" lvl="0" marL="0" rtl="0" algn="l">
              <a:spcBef>
                <a:spcPts val="1200"/>
              </a:spcBef>
              <a:spcAft>
                <a:spcPts val="0"/>
              </a:spcAft>
              <a:buNone/>
            </a:pPr>
            <a:r>
              <a:rPr lang="fr" sz="4000">
                <a:latin typeface="Proxima Nova"/>
                <a:ea typeface="Proxima Nova"/>
                <a:cs typeface="Proxima Nova"/>
                <a:sym typeface="Proxima Nova"/>
              </a:rPr>
              <a:t>- Acquittement de la demande</a:t>
            </a:r>
            <a:endParaRPr sz="4000">
              <a:latin typeface="Proxima Nova"/>
              <a:ea typeface="Proxima Nova"/>
              <a:cs typeface="Proxima Nova"/>
              <a:sym typeface="Proxima Nova"/>
            </a:endParaRPr>
          </a:p>
          <a:p>
            <a:pPr indent="457200" lvl="0" marL="457200" rtl="0" algn="l">
              <a:spcBef>
                <a:spcPts val="1200"/>
              </a:spcBef>
              <a:spcAft>
                <a:spcPts val="0"/>
              </a:spcAft>
              <a:buNone/>
            </a:pPr>
            <a:r>
              <a:rPr lang="fr" sz="4000">
                <a:latin typeface="Proxima Nova"/>
                <a:ea typeface="Proxima Nova"/>
                <a:cs typeface="Proxima Nova"/>
                <a:sym typeface="Proxima Nova"/>
              </a:rPr>
              <a:t>- Plus besoin de tampon</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Quand l'autre coté à fini aussi</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Procédure identique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Temps d'attente final en cas de perte du ack</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Un nouveau FIN arrivera qui devra être acquitté</a:t>
            </a:r>
            <a:endParaRPr sz="4000">
              <a:latin typeface="Proxima Nova"/>
              <a:ea typeface="Proxima Nova"/>
              <a:cs typeface="Proxima Nova"/>
              <a:sym typeface="Proxima Nova"/>
            </a:endParaRPr>
          </a:p>
        </p:txBody>
      </p:sp>
      <p:sp>
        <p:nvSpPr>
          <p:cNvPr id="1119" name="Google Shape;1119;p68"/>
          <p:cNvSpPr/>
          <p:nvPr/>
        </p:nvSpPr>
        <p:spPr>
          <a:xfrm>
            <a:off x="14143595" y="247146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120" name="Google Shape;1120;p68"/>
          <p:cNvSpPr/>
          <p:nvPr/>
        </p:nvSpPr>
        <p:spPr>
          <a:xfrm>
            <a:off x="14143595" y="477612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Ack</a:t>
            </a:r>
            <a:endParaRPr sz="4000">
              <a:solidFill>
                <a:srgbClr val="424242"/>
              </a:solidFill>
              <a:latin typeface="Varela Round"/>
              <a:ea typeface="Varela Round"/>
              <a:cs typeface="Varela Round"/>
              <a:sym typeface="Varela Round"/>
            </a:endParaRPr>
          </a:p>
        </p:txBody>
      </p:sp>
      <p:sp>
        <p:nvSpPr>
          <p:cNvPr id="1121" name="Google Shape;1121;p68"/>
          <p:cNvSpPr/>
          <p:nvPr/>
        </p:nvSpPr>
        <p:spPr>
          <a:xfrm>
            <a:off x="14143595" y="708078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Fin</a:t>
            </a:r>
            <a:endParaRPr sz="4000">
              <a:solidFill>
                <a:srgbClr val="424242"/>
              </a:solidFill>
              <a:latin typeface="Varela Round"/>
              <a:ea typeface="Varela Round"/>
              <a:cs typeface="Varela Round"/>
              <a:sym typeface="Varela Round"/>
            </a:endParaRPr>
          </a:p>
        </p:txBody>
      </p:sp>
      <p:sp>
        <p:nvSpPr>
          <p:cNvPr id="1122" name="Google Shape;1122;p68"/>
          <p:cNvSpPr/>
          <p:nvPr/>
        </p:nvSpPr>
        <p:spPr>
          <a:xfrm>
            <a:off x="20938597" y="8472509"/>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Ack</a:t>
            </a:r>
            <a:endParaRPr sz="4000">
              <a:solidFill>
                <a:srgbClr val="424242"/>
              </a:solidFill>
              <a:latin typeface="Varela Round"/>
              <a:ea typeface="Varela Round"/>
              <a:cs typeface="Varela Round"/>
              <a:sym typeface="Varela Round"/>
            </a:endParaRPr>
          </a:p>
        </p:txBody>
      </p:sp>
      <p:sp>
        <p:nvSpPr>
          <p:cNvPr id="1123" name="Google Shape;1123;p68"/>
          <p:cNvSpPr/>
          <p:nvPr/>
        </p:nvSpPr>
        <p:spPr>
          <a:xfrm>
            <a:off x="20938597" y="10831481"/>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cxnSp>
        <p:nvCxnSpPr>
          <p:cNvPr id="1124" name="Google Shape;1124;p68"/>
          <p:cNvCxnSpPr>
            <a:stCxn id="1119" idx="2"/>
            <a:endCxn id="1120" idx="0"/>
          </p:cNvCxnSpPr>
          <p:nvPr/>
        </p:nvCxnSpPr>
        <p:spPr>
          <a:xfrm>
            <a:off x="15497795" y="3754567"/>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25" name="Google Shape;1125;p68"/>
          <p:cNvCxnSpPr>
            <a:stCxn id="1120" idx="2"/>
            <a:endCxn id="1121" idx="0"/>
          </p:cNvCxnSpPr>
          <p:nvPr/>
        </p:nvCxnSpPr>
        <p:spPr>
          <a:xfrm>
            <a:off x="15497795" y="6059224"/>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26" name="Google Shape;1126;p68"/>
          <p:cNvCxnSpPr>
            <a:stCxn id="1127" idx="2"/>
            <a:endCxn id="1128" idx="0"/>
          </p:cNvCxnSpPr>
          <p:nvPr/>
        </p:nvCxnSpPr>
        <p:spPr>
          <a:xfrm>
            <a:off x="22292797" y="5037667"/>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129" name="Google Shape;1129;p68"/>
          <p:cNvCxnSpPr>
            <a:stCxn id="1128" idx="2"/>
            <a:endCxn id="1122" idx="0"/>
          </p:cNvCxnSpPr>
          <p:nvPr/>
        </p:nvCxnSpPr>
        <p:spPr>
          <a:xfrm>
            <a:off x="22292797" y="7396638"/>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130" name="Google Shape;1130;p68"/>
          <p:cNvCxnSpPr>
            <a:stCxn id="1122" idx="2"/>
            <a:endCxn id="1123" idx="0"/>
          </p:cNvCxnSpPr>
          <p:nvPr/>
        </p:nvCxnSpPr>
        <p:spPr>
          <a:xfrm>
            <a:off x="22292797" y="9755609"/>
            <a:ext cx="0" cy="1075800"/>
          </a:xfrm>
          <a:prstGeom prst="straightConnector1">
            <a:avLst/>
          </a:prstGeom>
          <a:noFill/>
          <a:ln cap="flat" cmpd="sng" w="9525">
            <a:solidFill>
              <a:srgbClr val="424242"/>
            </a:solidFill>
            <a:prstDash val="solid"/>
            <a:round/>
            <a:headEnd len="med" w="med" type="none"/>
            <a:tailEnd len="med" w="med" type="stealth"/>
          </a:ln>
        </p:spPr>
      </p:cxnSp>
      <p:sp>
        <p:nvSpPr>
          <p:cNvPr id="1131" name="Google Shape;1131;p68"/>
          <p:cNvSpPr txBox="1"/>
          <p:nvPr/>
        </p:nvSpPr>
        <p:spPr>
          <a:xfrm>
            <a:off x="17621350" y="2761775"/>
            <a:ext cx="273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1 : FIN=1, Seq=x</a:t>
            </a:r>
            <a:endParaRPr sz="2500">
              <a:solidFill>
                <a:srgbClr val="424242"/>
              </a:solidFill>
              <a:latin typeface="Varela Round"/>
              <a:ea typeface="Varela Round"/>
              <a:cs typeface="Varela Round"/>
              <a:sym typeface="Varela Round"/>
            </a:endParaRPr>
          </a:p>
        </p:txBody>
      </p:sp>
      <p:sp>
        <p:nvSpPr>
          <p:cNvPr id="1132" name="Google Shape;1132;p68"/>
          <p:cNvSpPr txBox="1"/>
          <p:nvPr/>
        </p:nvSpPr>
        <p:spPr>
          <a:xfrm>
            <a:off x="14757269" y="3856344"/>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1 </a:t>
            </a:r>
            <a:endParaRPr sz="4000">
              <a:solidFill>
                <a:srgbClr val="424242"/>
              </a:solidFill>
              <a:latin typeface="Varela Round"/>
              <a:ea typeface="Varela Round"/>
              <a:cs typeface="Varela Round"/>
              <a:sym typeface="Varela Round"/>
            </a:endParaRPr>
          </a:p>
        </p:txBody>
      </p:sp>
      <p:sp>
        <p:nvSpPr>
          <p:cNvPr id="1133" name="Google Shape;1133;p68"/>
          <p:cNvSpPr txBox="1"/>
          <p:nvPr/>
        </p:nvSpPr>
        <p:spPr>
          <a:xfrm>
            <a:off x="22292717" y="9848553"/>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5</a:t>
            </a:r>
            <a:endParaRPr sz="4000">
              <a:solidFill>
                <a:srgbClr val="424242"/>
              </a:solidFill>
              <a:latin typeface="Varela Round"/>
              <a:ea typeface="Varela Round"/>
              <a:cs typeface="Varela Round"/>
              <a:sym typeface="Varela Round"/>
            </a:endParaRPr>
          </a:p>
        </p:txBody>
      </p:sp>
      <p:sp>
        <p:nvSpPr>
          <p:cNvPr id="1134" name="Google Shape;1134;p68"/>
          <p:cNvSpPr txBox="1"/>
          <p:nvPr/>
        </p:nvSpPr>
        <p:spPr>
          <a:xfrm>
            <a:off x="22292717" y="7417690"/>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a:t>
            </a:r>
            <a:endParaRPr sz="4000">
              <a:solidFill>
                <a:srgbClr val="424242"/>
              </a:solidFill>
              <a:latin typeface="Varela Round"/>
              <a:ea typeface="Varela Round"/>
              <a:cs typeface="Varela Round"/>
              <a:sym typeface="Varela Round"/>
            </a:endParaRPr>
          </a:p>
        </p:txBody>
      </p:sp>
      <p:sp>
        <p:nvSpPr>
          <p:cNvPr id="1135" name="Google Shape;1135;p68"/>
          <p:cNvSpPr txBox="1"/>
          <p:nvPr/>
        </p:nvSpPr>
        <p:spPr>
          <a:xfrm>
            <a:off x="14788829" y="616097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a:t>
            </a:r>
            <a:endParaRPr sz="4000">
              <a:solidFill>
                <a:srgbClr val="424242"/>
              </a:solidFill>
              <a:latin typeface="Varela Round"/>
              <a:ea typeface="Varela Round"/>
              <a:cs typeface="Varela Round"/>
              <a:sym typeface="Varela Round"/>
            </a:endParaRPr>
          </a:p>
        </p:txBody>
      </p:sp>
      <p:sp>
        <p:nvSpPr>
          <p:cNvPr id="1127" name="Google Shape;1127;p68"/>
          <p:cNvSpPr/>
          <p:nvPr/>
        </p:nvSpPr>
        <p:spPr>
          <a:xfrm>
            <a:off x="20938597" y="375456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128" name="Google Shape;1128;p68"/>
          <p:cNvSpPr/>
          <p:nvPr/>
        </p:nvSpPr>
        <p:spPr>
          <a:xfrm>
            <a:off x="20938597" y="6113538"/>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Fini envoi</a:t>
            </a:r>
            <a:endParaRPr sz="4000">
              <a:solidFill>
                <a:srgbClr val="424242"/>
              </a:solidFill>
              <a:latin typeface="Varela Round"/>
              <a:ea typeface="Varela Round"/>
              <a:cs typeface="Varela Round"/>
              <a:sym typeface="Varela Round"/>
            </a:endParaRPr>
          </a:p>
        </p:txBody>
      </p:sp>
      <p:sp>
        <p:nvSpPr>
          <p:cNvPr id="1136" name="Google Shape;1136;p68"/>
          <p:cNvSpPr txBox="1"/>
          <p:nvPr/>
        </p:nvSpPr>
        <p:spPr>
          <a:xfrm>
            <a:off x="22292717" y="516658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a:t>
            </a:r>
            <a:endParaRPr sz="4000">
              <a:solidFill>
                <a:srgbClr val="424242"/>
              </a:solidFill>
              <a:latin typeface="Varela Round"/>
              <a:ea typeface="Varela Round"/>
              <a:cs typeface="Varela Round"/>
              <a:sym typeface="Varela Round"/>
            </a:endParaRPr>
          </a:p>
        </p:txBody>
      </p:sp>
      <p:sp>
        <p:nvSpPr>
          <p:cNvPr id="1137" name="Google Shape;1137;p68"/>
          <p:cNvSpPr/>
          <p:nvPr/>
        </p:nvSpPr>
        <p:spPr>
          <a:xfrm>
            <a:off x="14143445" y="938537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138" name="Google Shape;1138;p68"/>
          <p:cNvSpPr/>
          <p:nvPr/>
        </p:nvSpPr>
        <p:spPr>
          <a:xfrm>
            <a:off x="14143445" y="1169003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Fin</a:t>
            </a:r>
            <a:endParaRPr sz="4000">
              <a:solidFill>
                <a:srgbClr val="424242"/>
              </a:solidFill>
              <a:latin typeface="Varela Round"/>
              <a:ea typeface="Varela Round"/>
              <a:cs typeface="Varela Round"/>
              <a:sym typeface="Varela Round"/>
            </a:endParaRPr>
          </a:p>
        </p:txBody>
      </p:sp>
      <p:cxnSp>
        <p:nvCxnSpPr>
          <p:cNvPr id="1139" name="Google Shape;1139;p68"/>
          <p:cNvCxnSpPr>
            <a:endCxn id="1137" idx="0"/>
          </p:cNvCxnSpPr>
          <p:nvPr/>
        </p:nvCxnSpPr>
        <p:spPr>
          <a:xfrm>
            <a:off x="15497645" y="8363874"/>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40" name="Google Shape;1140;p68"/>
          <p:cNvCxnSpPr>
            <a:stCxn id="1137" idx="2"/>
            <a:endCxn id="1138" idx="0"/>
          </p:cNvCxnSpPr>
          <p:nvPr/>
        </p:nvCxnSpPr>
        <p:spPr>
          <a:xfrm>
            <a:off x="15497645" y="10668474"/>
            <a:ext cx="0" cy="1021500"/>
          </a:xfrm>
          <a:prstGeom prst="straightConnector1">
            <a:avLst/>
          </a:prstGeom>
          <a:noFill/>
          <a:ln cap="flat" cmpd="sng" w="9525">
            <a:solidFill>
              <a:srgbClr val="424242"/>
            </a:solidFill>
            <a:prstDash val="solid"/>
            <a:round/>
            <a:headEnd len="med" w="med" type="none"/>
            <a:tailEnd len="med" w="med" type="stealth"/>
          </a:ln>
        </p:spPr>
      </p:cxnSp>
      <p:sp>
        <p:nvSpPr>
          <p:cNvPr id="1141" name="Google Shape;1141;p68"/>
          <p:cNvSpPr txBox="1"/>
          <p:nvPr/>
        </p:nvSpPr>
        <p:spPr>
          <a:xfrm>
            <a:off x="14757119" y="8465594"/>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4</a:t>
            </a:r>
            <a:endParaRPr sz="4000">
              <a:solidFill>
                <a:srgbClr val="424242"/>
              </a:solidFill>
              <a:latin typeface="Varela Round"/>
              <a:ea typeface="Varela Round"/>
              <a:cs typeface="Varela Round"/>
              <a:sym typeface="Varela Round"/>
            </a:endParaRPr>
          </a:p>
        </p:txBody>
      </p:sp>
      <p:sp>
        <p:nvSpPr>
          <p:cNvPr id="1142" name="Google Shape;1142;p68"/>
          <p:cNvSpPr txBox="1"/>
          <p:nvPr/>
        </p:nvSpPr>
        <p:spPr>
          <a:xfrm>
            <a:off x="14788679" y="1077022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6</a:t>
            </a:r>
            <a:endParaRPr sz="4000">
              <a:solidFill>
                <a:srgbClr val="424242"/>
              </a:solidFill>
              <a:latin typeface="Varela Round"/>
              <a:ea typeface="Varela Round"/>
              <a:cs typeface="Varela Round"/>
              <a:sym typeface="Varela Round"/>
            </a:endParaRPr>
          </a:p>
        </p:txBody>
      </p:sp>
      <p:cxnSp>
        <p:nvCxnSpPr>
          <p:cNvPr id="1143" name="Google Shape;1143;p68"/>
          <p:cNvCxnSpPr>
            <a:endCxn id="1127" idx="1"/>
          </p:cNvCxnSpPr>
          <p:nvPr/>
        </p:nvCxnSpPr>
        <p:spPr>
          <a:xfrm>
            <a:off x="16892497" y="3117517"/>
            <a:ext cx="4046100" cy="1278600"/>
          </a:xfrm>
          <a:prstGeom prst="straightConnector1">
            <a:avLst/>
          </a:prstGeom>
          <a:noFill/>
          <a:ln cap="flat" cmpd="sng" w="9525">
            <a:solidFill>
              <a:schemeClr val="dk2"/>
            </a:solidFill>
            <a:prstDash val="solid"/>
            <a:round/>
            <a:headEnd len="med" w="med" type="none"/>
            <a:tailEnd len="med" w="med" type="triangle"/>
          </a:ln>
        </p:spPr>
      </p:cxnSp>
      <p:cxnSp>
        <p:nvCxnSpPr>
          <p:cNvPr id="1144" name="Google Shape;1144;p68"/>
          <p:cNvCxnSpPr>
            <a:endCxn id="1120" idx="3"/>
          </p:cNvCxnSpPr>
          <p:nvPr/>
        </p:nvCxnSpPr>
        <p:spPr>
          <a:xfrm flipH="1">
            <a:off x="16851995" y="4462474"/>
            <a:ext cx="4119000" cy="955200"/>
          </a:xfrm>
          <a:prstGeom prst="straightConnector1">
            <a:avLst/>
          </a:prstGeom>
          <a:noFill/>
          <a:ln cap="flat" cmpd="sng" w="9525">
            <a:solidFill>
              <a:schemeClr val="dk2"/>
            </a:solidFill>
            <a:prstDash val="solid"/>
            <a:round/>
            <a:headEnd len="med" w="med" type="none"/>
            <a:tailEnd len="med" w="med" type="triangle"/>
          </a:ln>
        </p:spPr>
      </p:cxnSp>
      <p:cxnSp>
        <p:nvCxnSpPr>
          <p:cNvPr id="1145" name="Google Shape;1145;p68"/>
          <p:cNvCxnSpPr>
            <a:endCxn id="1122" idx="1"/>
          </p:cNvCxnSpPr>
          <p:nvPr/>
        </p:nvCxnSpPr>
        <p:spPr>
          <a:xfrm>
            <a:off x="16826197" y="7703159"/>
            <a:ext cx="4112400" cy="1410900"/>
          </a:xfrm>
          <a:prstGeom prst="straightConnector1">
            <a:avLst/>
          </a:prstGeom>
          <a:noFill/>
          <a:ln cap="flat" cmpd="sng" w="9525">
            <a:solidFill>
              <a:schemeClr val="dk2"/>
            </a:solidFill>
            <a:prstDash val="solid"/>
            <a:round/>
            <a:headEnd len="med" w="med" type="none"/>
            <a:tailEnd len="med" w="med" type="triangle"/>
          </a:ln>
        </p:spPr>
      </p:cxnSp>
      <p:sp>
        <p:nvSpPr>
          <p:cNvPr id="1146" name="Google Shape;1146;p68"/>
          <p:cNvSpPr txBox="1"/>
          <p:nvPr/>
        </p:nvSpPr>
        <p:spPr>
          <a:xfrm>
            <a:off x="17250175" y="8902875"/>
            <a:ext cx="329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4 : ACK=1, Ack=y+1</a:t>
            </a:r>
            <a:endParaRPr sz="2500">
              <a:solidFill>
                <a:srgbClr val="424242"/>
              </a:solidFill>
              <a:latin typeface="Varela Round"/>
              <a:ea typeface="Varela Round"/>
              <a:cs typeface="Varela Round"/>
              <a:sym typeface="Varela Round"/>
            </a:endParaRPr>
          </a:p>
        </p:txBody>
      </p:sp>
      <p:sp>
        <p:nvSpPr>
          <p:cNvPr id="1147" name="Google Shape;1147;p68"/>
          <p:cNvSpPr txBox="1"/>
          <p:nvPr/>
        </p:nvSpPr>
        <p:spPr>
          <a:xfrm>
            <a:off x="17250250" y="4522388"/>
            <a:ext cx="3290100" cy="569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2 : ACK=1, Ack=x+1</a:t>
            </a:r>
            <a:endParaRPr sz="2500">
              <a:solidFill>
                <a:srgbClr val="424242"/>
              </a:solidFill>
              <a:latin typeface="Varela Round"/>
              <a:ea typeface="Varela Round"/>
              <a:cs typeface="Varela Round"/>
              <a:sym typeface="Varela Round"/>
            </a:endParaRPr>
          </a:p>
        </p:txBody>
      </p:sp>
      <p:cxnSp>
        <p:nvCxnSpPr>
          <p:cNvPr id="1148" name="Google Shape;1148;p68"/>
          <p:cNvCxnSpPr>
            <a:endCxn id="1121" idx="3"/>
          </p:cNvCxnSpPr>
          <p:nvPr/>
        </p:nvCxnSpPr>
        <p:spPr>
          <a:xfrm flipH="1">
            <a:off x="16851995" y="6821432"/>
            <a:ext cx="4119000" cy="900900"/>
          </a:xfrm>
          <a:prstGeom prst="straightConnector1">
            <a:avLst/>
          </a:prstGeom>
          <a:noFill/>
          <a:ln cap="flat" cmpd="sng" w="9525">
            <a:solidFill>
              <a:schemeClr val="dk2"/>
            </a:solidFill>
            <a:prstDash val="solid"/>
            <a:round/>
            <a:headEnd len="med" w="med" type="none"/>
            <a:tailEnd len="med" w="med" type="triangle"/>
          </a:ln>
        </p:spPr>
      </p:cxnSp>
      <p:sp>
        <p:nvSpPr>
          <p:cNvPr id="1149" name="Google Shape;1149;p68"/>
          <p:cNvSpPr txBox="1"/>
          <p:nvPr/>
        </p:nvSpPr>
        <p:spPr>
          <a:xfrm>
            <a:off x="17528200" y="6875575"/>
            <a:ext cx="273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3 : FIN=1, Seq=y</a:t>
            </a:r>
            <a:endParaRPr sz="2500">
              <a:solidFill>
                <a:srgbClr val="424242"/>
              </a:solidFill>
              <a:latin typeface="Varela Round"/>
              <a:ea typeface="Varela Round"/>
              <a:cs typeface="Varela Round"/>
              <a:sym typeface="Varela Rou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pic>
        <p:nvPicPr>
          <p:cNvPr descr="icone_wild_code_school.png" id="1154" name="Google Shape;1154;p6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55" name="Google Shape;1155;p6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56" name="Google Shape;1156;p69"/>
          <p:cNvSpPr txBox="1"/>
          <p:nvPr/>
        </p:nvSpPr>
        <p:spPr>
          <a:xfrm>
            <a:off x="946900" y="2610425"/>
            <a:ext cx="8121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Aller plus loin avec TCP</a:t>
            </a:r>
            <a:endParaRPr sz="5000">
              <a:latin typeface="Montserrat ExtraBold"/>
              <a:ea typeface="Montserrat ExtraBold"/>
              <a:cs typeface="Montserrat ExtraBold"/>
              <a:sym typeface="Montserrat ExtraBold"/>
            </a:endParaRPr>
          </a:p>
        </p:txBody>
      </p:sp>
      <p:sp>
        <p:nvSpPr>
          <p:cNvPr id="1157" name="Google Shape;1157;p6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58" name="Google Shape;1158;p69"/>
          <p:cNvSpPr txBox="1"/>
          <p:nvPr/>
        </p:nvSpPr>
        <p:spPr>
          <a:xfrm>
            <a:off x="949225" y="4078800"/>
            <a:ext cx="2962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Et plus encore !</a:t>
            </a:r>
            <a:endParaRPr sz="2800">
              <a:latin typeface="Montserrat Medium"/>
              <a:ea typeface="Montserrat Medium"/>
              <a:cs typeface="Montserrat Medium"/>
              <a:sym typeface="Montserrat Medium"/>
            </a:endParaRPr>
          </a:p>
        </p:txBody>
      </p:sp>
      <p:cxnSp>
        <p:nvCxnSpPr>
          <p:cNvPr id="1159" name="Google Shape;1159;p6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60" name="Google Shape;1160;p6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61" name="Google Shape;1161;p6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62" name="Google Shape;1162;p6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63" name="Google Shape;1163;p6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64" name="Google Shape;1164;p69"/>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65" name="Google Shape;1165;p69"/>
          <p:cNvSpPr txBox="1"/>
          <p:nvPr/>
        </p:nvSpPr>
        <p:spPr>
          <a:xfrm>
            <a:off x="3341625" y="5208775"/>
            <a:ext cx="196155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La gestion des congestions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première approche : </a:t>
            </a:r>
            <a:r>
              <a:rPr lang="fr" sz="4500" u="sng">
                <a:solidFill>
                  <a:schemeClr val="hlink"/>
                </a:solidFill>
                <a:latin typeface="Proxima Nova"/>
                <a:ea typeface="Proxima Nova"/>
                <a:cs typeface="Proxima Nova"/>
                <a:sym typeface="Proxima Nova"/>
                <a:hlinkClick r:id="rId4"/>
              </a:rPr>
              <a:t>Algorithme_TCP</a:t>
            </a:r>
            <a:r>
              <a:rPr lang="fr" sz="4500">
                <a:latin typeface="Proxima Nova"/>
                <a:ea typeface="Proxima Nova"/>
                <a:cs typeface="Proxima Nova"/>
                <a:sym typeface="Proxima Nova"/>
              </a:rPr>
              <a:t> sur WikipediA</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Les drapeaux URG et PSH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courte explication (🇬🇧) : </a:t>
            </a:r>
            <a:r>
              <a:rPr lang="fr" sz="4500" u="sng">
                <a:solidFill>
                  <a:schemeClr val="hlink"/>
                </a:solidFill>
                <a:latin typeface="Proxima Nova"/>
                <a:ea typeface="Proxima Nova"/>
                <a:cs typeface="Proxima Nova"/>
                <a:sym typeface="Proxima Nova"/>
                <a:hlinkClick r:id="rId5"/>
              </a:rPr>
              <a:t>TCP Flags : PSH and URG</a:t>
            </a:r>
            <a:r>
              <a:rPr lang="fr" sz="4500">
                <a:latin typeface="Proxima Nova"/>
                <a:ea typeface="Proxima Nova"/>
                <a:cs typeface="Proxima Nova"/>
                <a:sym typeface="Proxima Nova"/>
              </a:rPr>
              <a:t> sur PacketLife.net</a:t>
            </a:r>
            <a:endParaRPr sz="4500">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pic>
        <p:nvPicPr>
          <p:cNvPr descr="icone_wild_code_school.png" id="1170" name="Google Shape;1170;p7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71" name="Google Shape;1171;p7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72" name="Google Shape;1172;p70"/>
          <p:cNvSpPr txBox="1"/>
          <p:nvPr/>
        </p:nvSpPr>
        <p:spPr>
          <a:xfrm>
            <a:off x="946900" y="2610425"/>
            <a:ext cx="9243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services rendu par TCP</a:t>
            </a:r>
            <a:endParaRPr sz="5000">
              <a:latin typeface="Montserrat ExtraBold"/>
              <a:ea typeface="Montserrat ExtraBold"/>
              <a:cs typeface="Montserrat ExtraBold"/>
              <a:sym typeface="Montserrat ExtraBold"/>
            </a:endParaRPr>
          </a:p>
        </p:txBody>
      </p:sp>
      <p:sp>
        <p:nvSpPr>
          <p:cNvPr id="1173" name="Google Shape;1173;p7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74" name="Google Shape;1174;p70"/>
          <p:cNvSpPr txBox="1"/>
          <p:nvPr/>
        </p:nvSpPr>
        <p:spPr>
          <a:xfrm>
            <a:off x="949225" y="4078800"/>
            <a:ext cx="266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 conclusion</a:t>
            </a:r>
            <a:endParaRPr sz="2800">
              <a:latin typeface="Montserrat Medium"/>
              <a:ea typeface="Montserrat Medium"/>
              <a:cs typeface="Montserrat Medium"/>
              <a:sym typeface="Montserrat Medium"/>
            </a:endParaRPr>
          </a:p>
        </p:txBody>
      </p:sp>
      <p:cxnSp>
        <p:nvCxnSpPr>
          <p:cNvPr id="1175" name="Google Shape;1175;p7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76" name="Google Shape;1176;p7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77" name="Google Shape;1177;p7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78" name="Google Shape;1178;p7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79" name="Google Shape;1179;p7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80" name="Google Shape;1180;p70"/>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81" name="Google Shape;1181;p70"/>
          <p:cNvSpPr txBox="1"/>
          <p:nvPr/>
        </p:nvSpPr>
        <p:spPr>
          <a:xfrm>
            <a:off x="3341700" y="5274125"/>
            <a:ext cx="17700600" cy="729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TCP est un protocole de couche 4 offrant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connexion fiable entre processus (port)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Gestion des retransmissions</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Gestion de l'ordre des segments</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Optimisation de la bande passante et gestion de la congestion</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Inconvénients : Protocole assez lourd</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Pas disponible sur les très petits ordinateurs (embarqué, IoT)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Coûteux pour des services pas toujours nécessaires</a:t>
            </a:r>
            <a:endParaRPr sz="4500">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icone_wild_code_school.png" id="1186" name="Google Shape;1186;p71"/>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187" name="Google Shape;1187;p7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188" name="Google Shape;1188;p7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89" name="Google Shape;1189;p71"/>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NAT</a:t>
            </a:r>
            <a:endParaRPr sz="10000">
              <a:latin typeface="Montserrat"/>
              <a:ea typeface="Montserrat"/>
              <a:cs typeface="Montserrat"/>
              <a:sym typeface="Montserrat"/>
            </a:endParaRPr>
          </a:p>
        </p:txBody>
      </p:sp>
      <p:cxnSp>
        <p:nvCxnSpPr>
          <p:cNvPr id="1190" name="Google Shape;1190;p7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91" name="Google Shape;1191;p71"/>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92" name="Google Shape;1192;p7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93" name="Google Shape;1193;p7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94" name="Google Shape;1194;p7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95" name="Google Shape;1195;p7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pic>
        <p:nvPicPr>
          <p:cNvPr descr="icone_wild_code_school.png" id="1200" name="Google Shape;1200;p7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01" name="Google Shape;1201;p7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02" name="Google Shape;1202;p72"/>
          <p:cNvSpPr txBox="1"/>
          <p:nvPr/>
        </p:nvSpPr>
        <p:spPr>
          <a:xfrm>
            <a:off x="946900" y="2610425"/>
            <a:ext cx="10155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Network Address Translation</a:t>
            </a:r>
            <a:endParaRPr sz="5000">
              <a:latin typeface="Montserrat ExtraBold"/>
              <a:ea typeface="Montserrat ExtraBold"/>
              <a:cs typeface="Montserrat ExtraBold"/>
              <a:sym typeface="Montserrat ExtraBold"/>
            </a:endParaRPr>
          </a:p>
        </p:txBody>
      </p:sp>
      <p:sp>
        <p:nvSpPr>
          <p:cNvPr id="1203" name="Google Shape;1203;p7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04" name="Google Shape;1204;p72"/>
          <p:cNvSpPr txBox="1"/>
          <p:nvPr/>
        </p:nvSpPr>
        <p:spPr>
          <a:xfrm>
            <a:off x="949225" y="4078800"/>
            <a:ext cx="319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C'est quoi NAT ?</a:t>
            </a:r>
            <a:endParaRPr sz="2800">
              <a:latin typeface="Montserrat Medium"/>
              <a:ea typeface="Montserrat Medium"/>
              <a:cs typeface="Montserrat Medium"/>
              <a:sym typeface="Montserrat Medium"/>
            </a:endParaRPr>
          </a:p>
        </p:txBody>
      </p:sp>
      <p:cxnSp>
        <p:nvCxnSpPr>
          <p:cNvPr id="1205" name="Google Shape;1205;p7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06" name="Google Shape;1206;p72"/>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07" name="Google Shape;1207;p7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08" name="Google Shape;1208;p7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09" name="Google Shape;1209;p7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10" name="Google Shape;1210;p7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11" name="Google Shape;1211;p72"/>
          <p:cNvSpPr txBox="1"/>
          <p:nvPr/>
        </p:nvSpPr>
        <p:spPr>
          <a:xfrm>
            <a:off x="3341700" y="4731150"/>
            <a:ext cx="17700600" cy="81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700">
                <a:latin typeface="Proxima Nova"/>
                <a:ea typeface="Proxima Nova"/>
                <a:cs typeface="Proxima Nova"/>
                <a:sym typeface="Proxima Nova"/>
              </a:rPr>
              <a:t>Les mécanismes de traduction d'adresses réseaux permettent à un routeur de modifier les paquets IP au moment de leur transmission.</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700">
                <a:latin typeface="Proxima Nova"/>
                <a:ea typeface="Proxima Nova"/>
                <a:cs typeface="Proxima Nova"/>
                <a:sym typeface="Proxima Nova"/>
              </a:rPr>
              <a:t>Ils visent à remplacer une adresse IP (source ou destination) par une autre pour substituer à une adresse valable sur le réseau interne (privée) une autre adresse valable sur un autre réseau (par exemple publique sur Internet)</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700">
                <a:latin typeface="Proxima Nova"/>
                <a:ea typeface="Proxima Nova"/>
                <a:cs typeface="Proxima Nova"/>
                <a:sym typeface="Proxima Nova"/>
              </a:rPr>
              <a:t>On qualifie parfois ce mécanisme de masquage (masquerade) d'adresse car il cache une adresse interne à un réseau externe</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700">
                <a:latin typeface="Proxima Nova"/>
                <a:ea typeface="Proxima Nova"/>
                <a:cs typeface="Proxima Nova"/>
                <a:sym typeface="Proxima Nova"/>
              </a:rPr>
              <a:t>NAT existe en plusieurs variantes et est défini notamment dans la </a:t>
            </a:r>
            <a:r>
              <a:rPr lang="fr" sz="3700" u="sng">
                <a:solidFill>
                  <a:schemeClr val="hlink"/>
                </a:solidFill>
                <a:latin typeface="Proxima Nova"/>
                <a:ea typeface="Proxima Nova"/>
                <a:cs typeface="Proxima Nova"/>
                <a:sym typeface="Proxima Nova"/>
                <a:hlinkClick r:id="rId4"/>
              </a:rPr>
              <a:t>RFC 3022</a:t>
            </a:r>
            <a:endParaRPr sz="3700">
              <a:latin typeface="Proxima Nova"/>
              <a:ea typeface="Proxima Nova"/>
              <a:cs typeface="Proxima Nova"/>
              <a:sym typeface="Proxima Nov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pic>
        <p:nvPicPr>
          <p:cNvPr descr="icone_wild_code_school.png" id="1216" name="Google Shape;1216;p7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17" name="Google Shape;1217;p7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18" name="Google Shape;1218;p73"/>
          <p:cNvSpPr txBox="1"/>
          <p:nvPr/>
        </p:nvSpPr>
        <p:spPr>
          <a:xfrm>
            <a:off x="946900" y="2610425"/>
            <a:ext cx="336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Objectifs</a:t>
            </a:r>
            <a:endParaRPr sz="5000">
              <a:latin typeface="Montserrat ExtraBold"/>
              <a:ea typeface="Montserrat ExtraBold"/>
              <a:cs typeface="Montserrat ExtraBold"/>
              <a:sym typeface="Montserrat ExtraBold"/>
            </a:endParaRPr>
          </a:p>
        </p:txBody>
      </p:sp>
      <p:sp>
        <p:nvSpPr>
          <p:cNvPr id="1219" name="Google Shape;1219;p7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20" name="Google Shape;1220;p73"/>
          <p:cNvSpPr txBox="1"/>
          <p:nvPr/>
        </p:nvSpPr>
        <p:spPr>
          <a:xfrm>
            <a:off x="949225" y="4078800"/>
            <a:ext cx="306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Mais pourquoi ?</a:t>
            </a:r>
            <a:endParaRPr sz="2800">
              <a:latin typeface="Montserrat Medium"/>
              <a:ea typeface="Montserrat Medium"/>
              <a:cs typeface="Montserrat Medium"/>
              <a:sym typeface="Montserrat Medium"/>
            </a:endParaRPr>
          </a:p>
        </p:txBody>
      </p:sp>
      <p:cxnSp>
        <p:nvCxnSpPr>
          <p:cNvPr id="1221" name="Google Shape;1221;p7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22" name="Google Shape;1222;p73"/>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23" name="Google Shape;1223;p7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24" name="Google Shape;1224;p7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25" name="Google Shape;1225;p7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26" name="Google Shape;1226;p7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27" name="Google Shape;1227;p73"/>
          <p:cNvSpPr txBox="1"/>
          <p:nvPr/>
        </p:nvSpPr>
        <p:spPr>
          <a:xfrm>
            <a:off x="3341700" y="5208775"/>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Historiquement, NAT était utilisé pour cacher son plan d'adressage interne.</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Aujourd'hui, il est massivement utilisé pour combler le manque d'adresses IPv4 publiques.</a:t>
            </a:r>
            <a:endParaRPr sz="4500">
              <a:latin typeface="Proxima Nova"/>
              <a:ea typeface="Proxima Nova"/>
              <a:cs typeface="Proxima Nova"/>
              <a:sym typeface="Proxima Nova"/>
            </a:endParaRPr>
          </a:p>
          <a:p>
            <a:pPr indent="457200" lvl="0" marL="457200" rtl="0" algn="l">
              <a:lnSpc>
                <a:spcPct val="115000"/>
              </a:lnSpc>
              <a:spcBef>
                <a:spcPts val="1200"/>
              </a:spcBef>
              <a:spcAft>
                <a:spcPts val="1200"/>
              </a:spcAft>
              <a:buNone/>
            </a:pPr>
            <a:r>
              <a:rPr lang="fr" sz="4500">
                <a:latin typeface="Proxima Nova"/>
                <a:ea typeface="Proxima Nova"/>
                <a:cs typeface="Proxima Nova"/>
                <a:sym typeface="Proxima Nova"/>
              </a:rPr>
              <a:t>=&gt; </a:t>
            </a:r>
            <a:r>
              <a:rPr b="1" lang="fr" sz="4500">
                <a:latin typeface="Proxima Nova"/>
                <a:ea typeface="Proxima Nova"/>
                <a:cs typeface="Proxima Nova"/>
                <a:sym typeface="Proxima Nova"/>
              </a:rPr>
              <a:t>Une seule adresse publique</a:t>
            </a:r>
            <a:r>
              <a:rPr lang="fr" sz="4500">
                <a:latin typeface="Proxima Nova"/>
                <a:ea typeface="Proxima Nova"/>
                <a:cs typeface="Proxima Nova"/>
                <a:sym typeface="Proxima Nova"/>
              </a:rPr>
              <a:t> utilisée par </a:t>
            </a:r>
            <a:r>
              <a:rPr b="1" lang="fr" sz="4500">
                <a:latin typeface="Proxima Nova"/>
                <a:ea typeface="Proxima Nova"/>
                <a:cs typeface="Proxima Nova"/>
                <a:sym typeface="Proxima Nova"/>
              </a:rPr>
              <a:t>des</a:t>
            </a:r>
            <a:r>
              <a:rPr lang="fr" sz="4500">
                <a:latin typeface="Proxima Nova"/>
                <a:ea typeface="Proxima Nova"/>
                <a:cs typeface="Proxima Nova"/>
                <a:sym typeface="Proxima Nova"/>
              </a:rPr>
              <a:t> machines clientes</a:t>
            </a:r>
            <a:endParaRPr sz="4500">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pic>
        <p:nvPicPr>
          <p:cNvPr descr="icone_wild_code_school.png" id="1232" name="Google Shape;1232;p7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33" name="Google Shape;1233;p7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34" name="Google Shape;1234;p74"/>
          <p:cNvSpPr txBox="1"/>
          <p:nvPr/>
        </p:nvSpPr>
        <p:spPr>
          <a:xfrm>
            <a:off x="946900" y="2610425"/>
            <a:ext cx="10594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Masquer son plan d'adressage</a:t>
            </a:r>
            <a:endParaRPr sz="5000">
              <a:latin typeface="Montserrat ExtraBold"/>
              <a:ea typeface="Montserrat ExtraBold"/>
              <a:cs typeface="Montserrat ExtraBold"/>
              <a:sym typeface="Montserrat ExtraBold"/>
            </a:endParaRPr>
          </a:p>
        </p:txBody>
      </p:sp>
      <p:sp>
        <p:nvSpPr>
          <p:cNvPr id="1235" name="Google Shape;1235;p7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36" name="Google Shape;1236;p74"/>
          <p:cNvSpPr txBox="1"/>
          <p:nvPr/>
        </p:nvSpPr>
        <p:spPr>
          <a:xfrm>
            <a:off x="949225" y="4078800"/>
            <a:ext cx="2330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a:t>
            </a:r>
            <a:endParaRPr sz="2800">
              <a:latin typeface="Montserrat Medium"/>
              <a:ea typeface="Montserrat Medium"/>
              <a:cs typeface="Montserrat Medium"/>
              <a:sym typeface="Montserrat Medium"/>
            </a:endParaRPr>
          </a:p>
        </p:txBody>
      </p:sp>
      <p:cxnSp>
        <p:nvCxnSpPr>
          <p:cNvPr id="1237" name="Google Shape;1237;p7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38" name="Google Shape;1238;p74"/>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39" name="Google Shape;1239;p7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40" name="Google Shape;1240;p7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41" name="Google Shape;1241;p7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42" name="Google Shape;1242;p7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43" name="Google Shape;1243;p74"/>
          <p:cNvSpPr txBox="1"/>
          <p:nvPr/>
        </p:nvSpPr>
        <p:spPr>
          <a:xfrm>
            <a:off x="3341700" y="5415225"/>
            <a:ext cx="17700600" cy="659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2 organisations ont chacune leur réseau</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Avec chacune leur plan d'adressage IPv4 (probablement en RFC 1918)</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Elle décide d'interconnecter leurs réseaux</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Il est très probable que leurs plans d'adressage soient incompatibles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utilisation des mêmes plages d'adresses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Il n'est donc pas possible de concevoir un routage connectant les 2 réseaux puisque certaines plages se trouvent à plusieurs endroits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voir des adresses sont identiques des 2 côtés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L'utilisation de NAT sur le routeur d'interconnexion permet donc de rendre les réseaux compatibles en masquant les adresses incompatibles</a:t>
            </a:r>
            <a:endParaRPr sz="3500">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pic>
        <p:nvPicPr>
          <p:cNvPr descr="icone_wild_code_school.png" id="1248" name="Google Shape;1248;p7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49" name="Google Shape;1249;p7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50" name="Google Shape;1250;p75"/>
          <p:cNvSpPr txBox="1"/>
          <p:nvPr/>
        </p:nvSpPr>
        <p:spPr>
          <a:xfrm>
            <a:off x="946900" y="2610425"/>
            <a:ext cx="3834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Basic NAT</a:t>
            </a:r>
            <a:endParaRPr sz="5000">
              <a:latin typeface="Montserrat ExtraBold"/>
              <a:ea typeface="Montserrat ExtraBold"/>
              <a:cs typeface="Montserrat ExtraBold"/>
              <a:sym typeface="Montserrat ExtraBold"/>
            </a:endParaRPr>
          </a:p>
        </p:txBody>
      </p:sp>
      <p:sp>
        <p:nvSpPr>
          <p:cNvPr id="1251" name="Google Shape;1251;p7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52" name="Google Shape;1252;p75"/>
          <p:cNvSpPr txBox="1"/>
          <p:nvPr/>
        </p:nvSpPr>
        <p:spPr>
          <a:xfrm>
            <a:off x="949225" y="4078800"/>
            <a:ext cx="2909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Version simple</a:t>
            </a:r>
            <a:endParaRPr sz="2800">
              <a:latin typeface="Montserrat Medium"/>
              <a:ea typeface="Montserrat Medium"/>
              <a:cs typeface="Montserrat Medium"/>
              <a:sym typeface="Montserrat Medium"/>
            </a:endParaRPr>
          </a:p>
        </p:txBody>
      </p:sp>
      <p:cxnSp>
        <p:nvCxnSpPr>
          <p:cNvPr id="1253" name="Google Shape;1253;p7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54" name="Google Shape;1254;p75"/>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55" name="Google Shape;1255;p7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56" name="Google Shape;1256;p7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57" name="Google Shape;1257;p7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58" name="Google Shape;1258;p7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59" name="Google Shape;1259;p75"/>
          <p:cNvSpPr txBox="1"/>
          <p:nvPr/>
        </p:nvSpPr>
        <p:spPr>
          <a:xfrm>
            <a:off x="3341700" y="5060026"/>
            <a:ext cx="17700600" cy="678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Dans sa version la plus simple, dite Basic NAT, on configure le routeur qui fait la passerelle entre un réseau interne et un réseau externe (Internet, réseau d'une autre structure, etc…)</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On choisi un ensemble d'adresses IP valables sur le réseau externe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Sur le routeur, on associe à chacune d'elles, l'adresse d'une machine interne devant communiquer avec l'extérieur</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Dans chaque paquet qui passe le routeur</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Interieur -&gt; exterieur</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L'adresse </a:t>
            </a:r>
            <a:r>
              <a:rPr b="1" lang="fr" sz="3500">
                <a:latin typeface="Proxima Nova"/>
                <a:ea typeface="Proxima Nova"/>
                <a:cs typeface="Proxima Nova"/>
                <a:sym typeface="Proxima Nova"/>
              </a:rPr>
              <a:t>source</a:t>
            </a:r>
            <a:r>
              <a:rPr lang="fr" sz="3500">
                <a:latin typeface="Proxima Nova"/>
                <a:ea typeface="Proxima Nova"/>
                <a:cs typeface="Proxima Nova"/>
                <a:sym typeface="Proxima Nova"/>
              </a:rPr>
              <a:t> est remplacée par l'adresse </a:t>
            </a:r>
            <a:r>
              <a:rPr b="1" lang="fr" sz="3500">
                <a:latin typeface="Proxima Nova"/>
                <a:ea typeface="Proxima Nova"/>
                <a:cs typeface="Proxima Nova"/>
                <a:sym typeface="Proxima Nova"/>
              </a:rPr>
              <a:t>externe</a:t>
            </a:r>
            <a:r>
              <a:rPr lang="fr" sz="3500">
                <a:latin typeface="Proxima Nova"/>
                <a:ea typeface="Proxima Nova"/>
                <a:cs typeface="Proxima Nova"/>
                <a:sym typeface="Proxima Nova"/>
              </a:rPr>
              <a:t> correspondante</a:t>
            </a:r>
            <a:endParaRPr sz="3500">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fr" sz="3500">
                <a:latin typeface="Proxima Nova"/>
                <a:ea typeface="Proxima Nova"/>
                <a:cs typeface="Proxima Nova"/>
                <a:sym typeface="Proxima Nova"/>
              </a:rPr>
              <a:t>- Exterieur -&gt; interieur</a:t>
            </a:r>
            <a:endParaRPr sz="3500">
              <a:latin typeface="Proxima Nova"/>
              <a:ea typeface="Proxima Nova"/>
              <a:cs typeface="Proxima Nova"/>
              <a:sym typeface="Proxima Nova"/>
            </a:endParaRPr>
          </a:p>
          <a:p>
            <a:pPr indent="457200" lvl="0" marL="914400" rtl="0" algn="l">
              <a:lnSpc>
                <a:spcPct val="115000"/>
              </a:lnSpc>
              <a:spcBef>
                <a:spcPts val="1200"/>
              </a:spcBef>
              <a:spcAft>
                <a:spcPts val="1200"/>
              </a:spcAft>
              <a:buNone/>
            </a:pPr>
            <a:r>
              <a:rPr lang="fr" sz="3500">
                <a:latin typeface="Proxima Nova"/>
                <a:ea typeface="Proxima Nova"/>
                <a:cs typeface="Proxima Nova"/>
                <a:sym typeface="Proxima Nova"/>
              </a:rPr>
              <a:t>- L'adresse </a:t>
            </a:r>
            <a:r>
              <a:rPr b="1" lang="fr" sz="3500">
                <a:latin typeface="Proxima Nova"/>
                <a:ea typeface="Proxima Nova"/>
                <a:cs typeface="Proxima Nova"/>
                <a:sym typeface="Proxima Nova"/>
              </a:rPr>
              <a:t>destination</a:t>
            </a:r>
            <a:r>
              <a:rPr lang="fr" sz="3500">
                <a:latin typeface="Proxima Nova"/>
                <a:ea typeface="Proxima Nova"/>
                <a:cs typeface="Proxima Nova"/>
                <a:sym typeface="Proxima Nova"/>
              </a:rPr>
              <a:t> est remplacée par l'adresse </a:t>
            </a:r>
            <a:r>
              <a:rPr b="1" lang="fr" sz="3500">
                <a:latin typeface="Proxima Nova"/>
                <a:ea typeface="Proxima Nova"/>
                <a:cs typeface="Proxima Nova"/>
                <a:sym typeface="Proxima Nova"/>
              </a:rPr>
              <a:t>interne</a:t>
            </a:r>
            <a:r>
              <a:rPr lang="fr" sz="3500">
                <a:latin typeface="Proxima Nova"/>
                <a:ea typeface="Proxima Nova"/>
                <a:cs typeface="Proxima Nova"/>
                <a:sym typeface="Proxima Nova"/>
              </a:rPr>
              <a:t> correspondante</a:t>
            </a:r>
            <a:endParaRPr sz="35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icone_wild_code_school.png" id="151" name="Google Shape;151;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52" name="Google Shape;152;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53" name="Google Shape;153;p22"/>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Schéma exemple 1</a:t>
            </a:r>
            <a:endParaRPr sz="5000">
              <a:latin typeface="Montserrat ExtraBold"/>
              <a:ea typeface="Montserrat ExtraBold"/>
              <a:cs typeface="Montserrat ExtraBold"/>
              <a:sym typeface="Montserrat ExtraBold"/>
            </a:endParaRPr>
          </a:p>
        </p:txBody>
      </p:sp>
      <p:sp>
        <p:nvSpPr>
          <p:cNvPr id="154" name="Google Shape;154;p22"/>
          <p:cNvSpPr txBox="1"/>
          <p:nvPr/>
        </p:nvSpPr>
        <p:spPr>
          <a:xfrm>
            <a:off x="2091975" y="5393175"/>
            <a:ext cx="10515300" cy="551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Un réseau physique avec :</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 réseau IPv4 : 192.168.0.0/24</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 réseau IPv6 : fd73:cafe:e9ab::/64</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Configuration des noeuds homogène (même configuration réseau)</a:t>
            </a:r>
            <a:endParaRPr sz="4500">
              <a:latin typeface="Proxima Nova"/>
              <a:ea typeface="Proxima Nova"/>
              <a:cs typeface="Proxima Nova"/>
              <a:sym typeface="Proxima Nova"/>
            </a:endParaRPr>
          </a:p>
        </p:txBody>
      </p:sp>
      <p:sp>
        <p:nvSpPr>
          <p:cNvPr id="155" name="Google Shape;155;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56" name="Google Shape;156;p22"/>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grpSp>
        <p:nvGrpSpPr>
          <p:cNvPr id="157" name="Google Shape;157;p22"/>
          <p:cNvGrpSpPr/>
          <p:nvPr/>
        </p:nvGrpSpPr>
        <p:grpSpPr>
          <a:xfrm>
            <a:off x="13709324" y="5166090"/>
            <a:ext cx="9693788" cy="6336967"/>
            <a:chOff x="5104950" y="1870388"/>
            <a:chExt cx="3547200" cy="2169674"/>
          </a:xfrm>
        </p:grpSpPr>
        <p:pic>
          <p:nvPicPr>
            <p:cNvPr id="158" name="Google Shape;158;p22"/>
            <p:cNvPicPr preferRelativeResize="0"/>
            <p:nvPr/>
          </p:nvPicPr>
          <p:blipFill>
            <a:blip r:embed="rId4">
              <a:alphaModFix/>
            </a:blip>
            <a:stretch>
              <a:fillRect/>
            </a:stretch>
          </p:blipFill>
          <p:spPr>
            <a:xfrm>
              <a:off x="5157150" y="1870388"/>
              <a:ext cx="605011" cy="640599"/>
            </a:xfrm>
            <a:prstGeom prst="rect">
              <a:avLst/>
            </a:prstGeom>
            <a:noFill/>
            <a:ln>
              <a:noFill/>
            </a:ln>
          </p:spPr>
        </p:pic>
        <p:pic>
          <p:nvPicPr>
            <p:cNvPr id="159" name="Google Shape;159;p22"/>
            <p:cNvPicPr preferRelativeResize="0"/>
            <p:nvPr/>
          </p:nvPicPr>
          <p:blipFill>
            <a:blip r:embed="rId4">
              <a:alphaModFix/>
            </a:blip>
            <a:stretch>
              <a:fillRect/>
            </a:stretch>
          </p:blipFill>
          <p:spPr>
            <a:xfrm>
              <a:off x="6481700" y="1870388"/>
              <a:ext cx="605011" cy="640599"/>
            </a:xfrm>
            <a:prstGeom prst="rect">
              <a:avLst/>
            </a:prstGeom>
            <a:noFill/>
            <a:ln>
              <a:noFill/>
            </a:ln>
          </p:spPr>
        </p:pic>
        <p:pic>
          <p:nvPicPr>
            <p:cNvPr id="160" name="Google Shape;160;p22"/>
            <p:cNvPicPr preferRelativeResize="0"/>
            <p:nvPr/>
          </p:nvPicPr>
          <p:blipFill>
            <a:blip r:embed="rId4">
              <a:alphaModFix/>
            </a:blip>
            <a:stretch>
              <a:fillRect/>
            </a:stretch>
          </p:blipFill>
          <p:spPr>
            <a:xfrm>
              <a:off x="7806250" y="1870388"/>
              <a:ext cx="605011" cy="640599"/>
            </a:xfrm>
            <a:prstGeom prst="rect">
              <a:avLst/>
            </a:prstGeom>
            <a:noFill/>
            <a:ln>
              <a:noFill/>
            </a:ln>
          </p:spPr>
        </p:pic>
        <p:pic>
          <p:nvPicPr>
            <p:cNvPr id="161" name="Google Shape;161;p22"/>
            <p:cNvPicPr preferRelativeResize="0"/>
            <p:nvPr/>
          </p:nvPicPr>
          <p:blipFill>
            <a:blip r:embed="rId4">
              <a:alphaModFix/>
            </a:blip>
            <a:stretch>
              <a:fillRect/>
            </a:stretch>
          </p:blipFill>
          <p:spPr>
            <a:xfrm>
              <a:off x="5876700" y="3399463"/>
              <a:ext cx="605011" cy="640599"/>
            </a:xfrm>
            <a:prstGeom prst="rect">
              <a:avLst/>
            </a:prstGeom>
            <a:noFill/>
            <a:ln>
              <a:noFill/>
            </a:ln>
          </p:spPr>
        </p:pic>
        <p:pic>
          <p:nvPicPr>
            <p:cNvPr id="162" name="Google Shape;162;p22"/>
            <p:cNvPicPr preferRelativeResize="0"/>
            <p:nvPr/>
          </p:nvPicPr>
          <p:blipFill>
            <a:blip r:embed="rId4">
              <a:alphaModFix/>
            </a:blip>
            <a:stretch>
              <a:fillRect/>
            </a:stretch>
          </p:blipFill>
          <p:spPr>
            <a:xfrm>
              <a:off x="7201250" y="3399463"/>
              <a:ext cx="605011" cy="640599"/>
            </a:xfrm>
            <a:prstGeom prst="rect">
              <a:avLst/>
            </a:prstGeom>
            <a:noFill/>
            <a:ln>
              <a:noFill/>
            </a:ln>
          </p:spPr>
        </p:pic>
        <p:cxnSp>
          <p:nvCxnSpPr>
            <p:cNvPr id="163" name="Google Shape;163;p22"/>
            <p:cNvCxnSpPr/>
            <p:nvPr/>
          </p:nvCxnSpPr>
          <p:spPr>
            <a:xfrm>
              <a:off x="5104950" y="3022875"/>
              <a:ext cx="3547200" cy="7800"/>
            </a:xfrm>
            <a:prstGeom prst="straightConnector1">
              <a:avLst/>
            </a:prstGeom>
            <a:noFill/>
            <a:ln cap="flat" cmpd="sng" w="19050">
              <a:solidFill>
                <a:srgbClr val="737373"/>
              </a:solidFill>
              <a:prstDash val="solid"/>
              <a:round/>
              <a:headEnd len="med" w="med" type="none"/>
              <a:tailEnd len="med" w="med" type="none"/>
            </a:ln>
          </p:spPr>
        </p:cxnSp>
        <p:cxnSp>
          <p:nvCxnSpPr>
            <p:cNvPr id="164" name="Google Shape;164;p22"/>
            <p:cNvCxnSpPr>
              <a:stCxn id="158" idx="2"/>
            </p:cNvCxnSpPr>
            <p:nvPr/>
          </p:nvCxnSpPr>
          <p:spPr>
            <a:xfrm flipH="1">
              <a:off x="54518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5" name="Google Shape;165;p22"/>
            <p:cNvCxnSpPr/>
            <p:nvPr/>
          </p:nvCxnSpPr>
          <p:spPr>
            <a:xfrm flipH="1">
              <a:off x="678030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6" name="Google Shape;166;p22"/>
            <p:cNvCxnSpPr/>
            <p:nvPr/>
          </p:nvCxnSpPr>
          <p:spPr>
            <a:xfrm flipH="1">
              <a:off x="81087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7" name="Google Shape;167;p22"/>
            <p:cNvCxnSpPr>
              <a:endCxn id="161" idx="0"/>
            </p:cNvCxnSpPr>
            <p:nvPr/>
          </p:nvCxnSpPr>
          <p:spPr>
            <a:xfrm flipH="1">
              <a:off x="6179205" y="3022963"/>
              <a:ext cx="3900" cy="376500"/>
            </a:xfrm>
            <a:prstGeom prst="straightConnector1">
              <a:avLst/>
            </a:prstGeom>
            <a:noFill/>
            <a:ln cap="flat" cmpd="sng" w="19050">
              <a:solidFill>
                <a:srgbClr val="737373"/>
              </a:solidFill>
              <a:prstDash val="solid"/>
              <a:round/>
              <a:headEnd len="med" w="med" type="none"/>
              <a:tailEnd len="med" w="med" type="none"/>
            </a:ln>
          </p:spPr>
        </p:cxnSp>
        <p:cxnSp>
          <p:nvCxnSpPr>
            <p:cNvPr id="168" name="Google Shape;168;p22"/>
            <p:cNvCxnSpPr/>
            <p:nvPr/>
          </p:nvCxnSpPr>
          <p:spPr>
            <a:xfrm flipH="1">
              <a:off x="7501805" y="3022963"/>
              <a:ext cx="3900" cy="376500"/>
            </a:xfrm>
            <a:prstGeom prst="straightConnector1">
              <a:avLst/>
            </a:prstGeom>
            <a:noFill/>
            <a:ln cap="flat" cmpd="sng" w="19050">
              <a:solidFill>
                <a:srgbClr val="737373"/>
              </a:solidFill>
              <a:prstDash val="solid"/>
              <a:round/>
              <a:headEnd len="med" w="med" type="none"/>
              <a:tailEnd len="med" w="med" type="none"/>
            </a:ln>
          </p:spPr>
        </p:cxnSp>
      </p:grpSp>
      <p:sp>
        <p:nvSpPr>
          <p:cNvPr id="169" name="Google Shape;169;p22"/>
          <p:cNvSpPr txBox="1"/>
          <p:nvPr/>
        </p:nvSpPr>
        <p:spPr>
          <a:xfrm>
            <a:off x="127447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latin typeface="Helvetica Neue"/>
              <a:ea typeface="Helvetica Neue"/>
              <a:cs typeface="Helvetica Neue"/>
              <a:sym typeface="Helvetica Neue"/>
            </a:endParaRPr>
          </a:p>
        </p:txBody>
      </p:sp>
      <p:sp>
        <p:nvSpPr>
          <p:cNvPr id="170" name="Google Shape;170;p22"/>
          <p:cNvSpPr txBox="1"/>
          <p:nvPr/>
        </p:nvSpPr>
        <p:spPr>
          <a:xfrm>
            <a:off x="164412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1" name="Google Shape;171;p22"/>
          <p:cNvSpPr txBox="1"/>
          <p:nvPr/>
        </p:nvSpPr>
        <p:spPr>
          <a:xfrm>
            <a:off x="20137500"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2" name="Google Shape;172;p22"/>
          <p:cNvSpPr txBox="1"/>
          <p:nvPr/>
        </p:nvSpPr>
        <p:spPr>
          <a:xfrm>
            <a:off x="14615950" y="118393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192.168.0.20/24</a:t>
            </a:r>
            <a:endParaRPr sz="2700"/>
          </a:p>
          <a:p>
            <a:pPr indent="0" lvl="0" marL="0" rtl="0" algn="ctr">
              <a:spcBef>
                <a:spcPts val="0"/>
              </a:spcBef>
              <a:spcAft>
                <a:spcPts val="0"/>
              </a:spcAft>
              <a:buNone/>
            </a:pPr>
            <a:r>
              <a:rPr lang="fr" sz="2700"/>
              <a:t>fd73:cafe:e9ab::20/64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3" name="Google Shape;173;p22"/>
          <p:cNvSpPr txBox="1"/>
          <p:nvPr/>
        </p:nvSpPr>
        <p:spPr>
          <a:xfrm>
            <a:off x="18564550" y="11839325"/>
            <a:ext cx="38340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192.168.0.42/24</a:t>
            </a:r>
            <a:endParaRPr sz="2700"/>
          </a:p>
          <a:p>
            <a:pPr indent="0" lvl="0" marL="0" rtl="0" algn="ctr">
              <a:spcBef>
                <a:spcPts val="0"/>
              </a:spcBef>
              <a:spcAft>
                <a:spcPts val="0"/>
              </a:spcAft>
              <a:buNone/>
            </a:pPr>
            <a:r>
              <a:rPr lang="fr" sz="2700"/>
              <a:t>fd73:cafe:e9ab::42/64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174" name="Google Shape;174;p2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75" name="Google Shape;175;p2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76" name="Google Shape;176;p2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77" name="Google Shape;177;p2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78" name="Google Shape;178;p2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79" name="Google Shape;179;p2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pic>
        <p:nvPicPr>
          <p:cNvPr descr="icone_wild_code_school.png" id="1264" name="Google Shape;1264;p7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65" name="Google Shape;1265;p7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66" name="Google Shape;1266;p76"/>
          <p:cNvSpPr txBox="1"/>
          <p:nvPr/>
        </p:nvSpPr>
        <p:spPr>
          <a:xfrm>
            <a:off x="946900" y="2610425"/>
            <a:ext cx="1245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Network Address &amp; Port Translation</a:t>
            </a:r>
            <a:endParaRPr sz="5000">
              <a:latin typeface="Montserrat ExtraBold"/>
              <a:ea typeface="Montserrat ExtraBold"/>
              <a:cs typeface="Montserrat ExtraBold"/>
              <a:sym typeface="Montserrat ExtraBold"/>
            </a:endParaRPr>
          </a:p>
        </p:txBody>
      </p:sp>
      <p:sp>
        <p:nvSpPr>
          <p:cNvPr id="1267" name="Google Shape;1267;p7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68" name="Google Shape;1268;p76"/>
          <p:cNvSpPr txBox="1"/>
          <p:nvPr/>
        </p:nvSpPr>
        <p:spPr>
          <a:xfrm>
            <a:off x="949225" y="4078800"/>
            <a:ext cx="5575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NAPT : Jouer avec les couches</a:t>
            </a:r>
            <a:endParaRPr sz="2800">
              <a:latin typeface="Montserrat Medium"/>
              <a:ea typeface="Montserrat Medium"/>
              <a:cs typeface="Montserrat Medium"/>
              <a:sym typeface="Montserrat Medium"/>
            </a:endParaRPr>
          </a:p>
        </p:txBody>
      </p:sp>
      <p:cxnSp>
        <p:nvCxnSpPr>
          <p:cNvPr id="1269" name="Google Shape;1269;p7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70" name="Google Shape;1270;p76"/>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71" name="Google Shape;1271;p7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72" name="Google Shape;1272;p7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73" name="Google Shape;1273;p7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74" name="Google Shape;1274;p7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75" name="Google Shape;1275;p76"/>
          <p:cNvSpPr txBox="1"/>
          <p:nvPr/>
        </p:nvSpPr>
        <p:spPr>
          <a:xfrm>
            <a:off x="3341700" y="4930950"/>
            <a:ext cx="17700600" cy="728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Quand il y a moins d'adresses externes que d'adresses internes pouvant sortir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Par exemple quand il n'y a qu'une seule adresse externe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		=&gt; Cas du réseau d'un particulier via une "box" opérateur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Astuce : </a:t>
            </a:r>
            <a:endParaRPr sz="3500">
              <a:latin typeface="Proxima Nova"/>
              <a:ea typeface="Proxima Nova"/>
              <a:cs typeface="Proxima Nova"/>
              <a:sym typeface="Proxima Nova"/>
            </a:endParaRPr>
          </a:p>
          <a:p>
            <a:pPr indent="-450850" lvl="0" marL="914400" rtl="0" algn="l">
              <a:lnSpc>
                <a:spcPct val="100000"/>
              </a:lnSpc>
              <a:spcBef>
                <a:spcPts val="1200"/>
              </a:spcBef>
              <a:spcAft>
                <a:spcPts val="0"/>
              </a:spcAft>
              <a:buSzPts val="3500"/>
              <a:buFont typeface="Proxima Nova"/>
              <a:buChar char="-"/>
            </a:pPr>
            <a:r>
              <a:rPr lang="fr" sz="3500">
                <a:latin typeface="Proxima Nova"/>
                <a:ea typeface="Proxima Nova"/>
                <a:cs typeface="Proxima Nova"/>
                <a:sym typeface="Proxima Nova"/>
              </a:rPr>
              <a:t>ne pas considérer juste l'adresse comme identifiant mais le couple adresse IP/port (couche 4)</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La table de correspondance passe de 2 à 4 colonnes</a:t>
            </a:r>
            <a:endParaRPr sz="3500">
              <a:latin typeface="Proxima Nova"/>
              <a:ea typeface="Proxima Nova"/>
              <a:cs typeface="Proxima Nova"/>
              <a:sym typeface="Proxima Nova"/>
            </a:endParaRPr>
          </a:p>
          <a:p>
            <a:pPr indent="-450850" lvl="0" marL="914400" rtl="0" algn="l">
              <a:lnSpc>
                <a:spcPct val="100000"/>
              </a:lnSpc>
              <a:spcBef>
                <a:spcPts val="1200"/>
              </a:spcBef>
              <a:spcAft>
                <a:spcPts val="0"/>
              </a:spcAft>
              <a:buSzPts val="3500"/>
              <a:buFont typeface="Proxima Nova"/>
              <a:buChar char="-"/>
            </a:pPr>
            <a:r>
              <a:rPr lang="fr" sz="3500">
                <a:latin typeface="Proxima Nova"/>
                <a:ea typeface="Proxima Nova"/>
                <a:cs typeface="Proxima Nova"/>
                <a:sym typeface="Proxima Nova"/>
              </a:rPr>
              <a:t>Adresse Interne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Port Interne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Adresse externe (pas nécessaire si une seule adresse externe)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Port externe</a:t>
            </a:r>
            <a:endParaRPr sz="3500">
              <a:latin typeface="Proxima Nova"/>
              <a:ea typeface="Proxima Nova"/>
              <a:cs typeface="Proxima Nova"/>
              <a:sym typeface="Proxima Nov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pic>
        <p:nvPicPr>
          <p:cNvPr descr="icone_wild_code_school.png" id="1280" name="Google Shape;1280;p7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81" name="Google Shape;1281;p7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82" name="Google Shape;1282;p77"/>
          <p:cNvSpPr txBox="1"/>
          <p:nvPr/>
        </p:nvSpPr>
        <p:spPr>
          <a:xfrm>
            <a:off x="946900" y="2610425"/>
            <a:ext cx="9191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Associations dynamiques</a:t>
            </a:r>
            <a:endParaRPr sz="5000">
              <a:latin typeface="Montserrat ExtraBold"/>
              <a:ea typeface="Montserrat ExtraBold"/>
              <a:cs typeface="Montserrat ExtraBold"/>
              <a:sym typeface="Montserrat ExtraBold"/>
            </a:endParaRPr>
          </a:p>
        </p:txBody>
      </p:sp>
      <p:sp>
        <p:nvSpPr>
          <p:cNvPr id="1283" name="Google Shape;1283;p7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84" name="Google Shape;1284;p77"/>
          <p:cNvSpPr txBox="1"/>
          <p:nvPr/>
        </p:nvSpPr>
        <p:spPr>
          <a:xfrm>
            <a:off x="949225" y="4078800"/>
            <a:ext cx="306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Remplir la table</a:t>
            </a:r>
            <a:endParaRPr sz="2800">
              <a:latin typeface="Montserrat Medium"/>
              <a:ea typeface="Montserrat Medium"/>
              <a:cs typeface="Montserrat Medium"/>
              <a:sym typeface="Montserrat Medium"/>
            </a:endParaRPr>
          </a:p>
        </p:txBody>
      </p:sp>
      <p:cxnSp>
        <p:nvCxnSpPr>
          <p:cNvPr id="1285" name="Google Shape;1285;p7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86" name="Google Shape;1286;p77"/>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87" name="Google Shape;1287;p7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88" name="Google Shape;1288;p7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89" name="Google Shape;1289;p7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90" name="Google Shape;1290;p7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91" name="Google Shape;1291;p77"/>
          <p:cNvSpPr txBox="1"/>
          <p:nvPr/>
        </p:nvSpPr>
        <p:spPr>
          <a:xfrm>
            <a:off x="3341700" y="5104150"/>
            <a:ext cx="18707700" cy="682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table de correspondance peut-être configurée à la main (NAT statique) ou remplie dynamiquement (cas général)</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Exemple avec un routeur adresse publique 203.1.113.123</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machine interne (10.0.0.1) accède à Odyssey (216.58.214.83)</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Communication HTTPS, donc port Serveur = 443 et port client dynamique (ex : 52369)</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Requête de 10.0.0.1:52369 (port) vers 216.58.214.83:443</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note dans sa table int &lt;- ext : 10.0.0.1:52369 &lt;- 216.58.214.83:443</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Requête transmise par le routeur de 203.1.113.123:52369 -&gt; 216.58.214.83:443</a:t>
            </a:r>
            <a:endParaRPr sz="3500">
              <a:latin typeface="Proxima Nova"/>
              <a:ea typeface="Proxima Nova"/>
              <a:cs typeface="Proxima Nova"/>
              <a:sym typeface="Proxima Nov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pic>
        <p:nvPicPr>
          <p:cNvPr descr="icone_wild_code_school.png" id="1296" name="Google Shape;1296;p7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97" name="Google Shape;1297;p7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98" name="Google Shape;1298;p78"/>
          <p:cNvSpPr txBox="1"/>
          <p:nvPr/>
        </p:nvSpPr>
        <p:spPr>
          <a:xfrm>
            <a:off x="946900" y="2610425"/>
            <a:ext cx="8945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Associations dynamiques</a:t>
            </a:r>
            <a:endParaRPr sz="5000">
              <a:latin typeface="Montserrat ExtraBold"/>
              <a:ea typeface="Montserrat ExtraBold"/>
              <a:cs typeface="Montserrat ExtraBold"/>
              <a:sym typeface="Montserrat ExtraBold"/>
            </a:endParaRPr>
          </a:p>
        </p:txBody>
      </p:sp>
      <p:sp>
        <p:nvSpPr>
          <p:cNvPr id="1299" name="Google Shape;1299;p7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00" name="Google Shape;1300;p78"/>
          <p:cNvSpPr txBox="1"/>
          <p:nvPr/>
        </p:nvSpPr>
        <p:spPr>
          <a:xfrm>
            <a:off x="949225" y="4078800"/>
            <a:ext cx="2313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 réponse</a:t>
            </a:r>
            <a:endParaRPr sz="2800">
              <a:latin typeface="Montserrat Medium"/>
              <a:ea typeface="Montserrat Medium"/>
              <a:cs typeface="Montserrat Medium"/>
              <a:sym typeface="Montserrat Medium"/>
            </a:endParaRPr>
          </a:p>
        </p:txBody>
      </p:sp>
      <p:cxnSp>
        <p:nvCxnSpPr>
          <p:cNvPr id="1301" name="Google Shape;1301;p7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02" name="Google Shape;1302;p78"/>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3" name="Google Shape;1303;p7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04" name="Google Shape;1304;p7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05" name="Google Shape;1305;p7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06" name="Google Shape;1306;p7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07" name="Google Shape;1307;p78"/>
          <p:cNvSpPr txBox="1"/>
          <p:nvPr/>
        </p:nvSpPr>
        <p:spPr>
          <a:xfrm>
            <a:off x="3341700" y="4797350"/>
            <a:ext cx="17700600" cy="78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Suite de l'exemple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Odyssey (216.58.214.83) reçoit une requête de 203.1.113.123 et réponds</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Réponse de 216.58.214.83:443 -&gt; 203.1.113.123:52369</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reçoit cette réponse pour lui MAIS, il fait du NAT donc</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cherche dans sa table une correspondance pour le port 52369 : 10.0.0.1</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Il transmet donc sur le réseau interne le paquet en remplaçant l'adresse de destination (la sienne) par 10.0.0.1</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Remarque : et si le port source était déjà utilisé dans la table de correspondance (par une autre machine interne) ?</a:t>
            </a:r>
            <a:endParaRPr sz="35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	=&gt; modification aussi du port source (et donc traduction aussi du port)</a:t>
            </a:r>
            <a:endParaRPr sz="3500">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pic>
        <p:nvPicPr>
          <p:cNvPr descr="icone_wild_code_school.png" id="1312" name="Google Shape;1312;p7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13" name="Google Shape;1313;p7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14" name="Google Shape;1314;p79"/>
          <p:cNvSpPr txBox="1"/>
          <p:nvPr/>
        </p:nvSpPr>
        <p:spPr>
          <a:xfrm>
            <a:off x="946900" y="2610425"/>
            <a:ext cx="6244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NAPT dynamique</a:t>
            </a:r>
            <a:endParaRPr sz="5000">
              <a:latin typeface="Montserrat ExtraBold"/>
              <a:ea typeface="Montserrat ExtraBold"/>
              <a:cs typeface="Montserrat ExtraBold"/>
              <a:sym typeface="Montserrat ExtraBold"/>
            </a:endParaRPr>
          </a:p>
        </p:txBody>
      </p:sp>
      <p:sp>
        <p:nvSpPr>
          <p:cNvPr id="1315" name="Google Shape;1315;p7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16" name="Google Shape;1316;p79"/>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Quelques défauts</a:t>
            </a:r>
            <a:endParaRPr sz="2800">
              <a:latin typeface="Montserrat Medium"/>
              <a:ea typeface="Montserrat Medium"/>
              <a:cs typeface="Montserrat Medium"/>
              <a:sym typeface="Montserrat Medium"/>
            </a:endParaRPr>
          </a:p>
        </p:txBody>
      </p:sp>
      <p:cxnSp>
        <p:nvCxnSpPr>
          <p:cNvPr id="1317" name="Google Shape;1317;p7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18" name="Google Shape;1318;p79"/>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9" name="Google Shape;1319;p7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20" name="Google Shape;1320;p7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21" name="Google Shape;1321;p7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22" name="Google Shape;1322;p7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23" name="Google Shape;1323;p79"/>
          <p:cNvSpPr txBox="1"/>
          <p:nvPr/>
        </p:nvSpPr>
        <p:spPr>
          <a:xfrm>
            <a:off x="3341700" y="5183588"/>
            <a:ext cx="17700600" cy="732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Le NAPT dynamique a de nombreux inconvénients :</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La table étant remplie lors de la requête de l'intérieur vers l'extérieur</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client doit être derrière le NAT</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Impossible d'avoir un serveur interne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paquet IP ET le protocole de niveau 4 sont modifiés</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Lourd: nécessite un recalcul des checksum</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Pas possible avec tous les protocoles de couche 4</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Incompatible avec certains protocoles (Ex : FTP actif, voir site </a:t>
            </a:r>
            <a:r>
              <a:rPr lang="fr" sz="3500" u="sng">
                <a:solidFill>
                  <a:schemeClr val="hlink"/>
                </a:solidFill>
                <a:latin typeface="Proxima Nova"/>
                <a:ea typeface="Proxima Nova"/>
                <a:cs typeface="Proxima Nova"/>
                <a:sym typeface="Proxima Nova"/>
                <a:hlinkClick r:id="rId4"/>
              </a:rPr>
              <a:t>malekal</a:t>
            </a:r>
            <a:r>
              <a:rPr lang="fr" sz="3500">
                <a:latin typeface="Proxima Nova"/>
                <a:ea typeface="Proxima Nova"/>
                <a:cs typeface="Proxima Nova"/>
                <a:sym typeface="Proxima Nova"/>
              </a:rPr>
              <a:t>)</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Incompatible avec certains contrôle d'intégrité</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Tord le </a:t>
            </a:r>
            <a:r>
              <a:rPr lang="fr" sz="3500" u="sng">
                <a:solidFill>
                  <a:schemeClr val="hlink"/>
                </a:solidFill>
                <a:latin typeface="Proxima Nova"/>
                <a:ea typeface="Proxima Nova"/>
                <a:cs typeface="Proxima Nova"/>
                <a:sym typeface="Proxima Nova"/>
                <a:hlinkClick r:id="rId5"/>
              </a:rPr>
              <a:t>Principe de bout en bout</a:t>
            </a:r>
            <a:endParaRPr sz="3500">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pic>
        <p:nvPicPr>
          <p:cNvPr descr="icone_wild_code_school.png" id="1328" name="Google Shape;1328;p8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29" name="Google Shape;1329;p8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30" name="Google Shape;1330;p80"/>
          <p:cNvSpPr txBox="1"/>
          <p:nvPr/>
        </p:nvSpPr>
        <p:spPr>
          <a:xfrm>
            <a:off x="946900" y="2610425"/>
            <a:ext cx="729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Serveur derrière NAT</a:t>
            </a:r>
            <a:endParaRPr sz="5000">
              <a:latin typeface="Montserrat ExtraBold"/>
              <a:ea typeface="Montserrat ExtraBold"/>
              <a:cs typeface="Montserrat ExtraBold"/>
              <a:sym typeface="Montserrat ExtraBold"/>
            </a:endParaRPr>
          </a:p>
        </p:txBody>
      </p:sp>
      <p:sp>
        <p:nvSpPr>
          <p:cNvPr id="1331" name="Google Shape;1331;p8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32" name="Google Shape;1332;p80"/>
          <p:cNvSpPr txBox="1"/>
          <p:nvPr/>
        </p:nvSpPr>
        <p:spPr>
          <a:xfrm>
            <a:off x="949225" y="4078800"/>
            <a:ext cx="2400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Static NAPT</a:t>
            </a:r>
            <a:endParaRPr sz="2800">
              <a:latin typeface="Montserrat Medium"/>
              <a:ea typeface="Montserrat Medium"/>
              <a:cs typeface="Montserrat Medium"/>
              <a:sym typeface="Montserrat Medium"/>
            </a:endParaRPr>
          </a:p>
        </p:txBody>
      </p:sp>
      <p:cxnSp>
        <p:nvCxnSpPr>
          <p:cNvPr id="1333" name="Google Shape;1333;p8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34" name="Google Shape;1334;p80"/>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35" name="Google Shape;1335;p8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36" name="Google Shape;1336;p8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37" name="Google Shape;1337;p8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38" name="Google Shape;1338;p8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39" name="Google Shape;1339;p80"/>
          <p:cNvSpPr txBox="1"/>
          <p:nvPr/>
        </p:nvSpPr>
        <p:spPr>
          <a:xfrm>
            <a:off x="3341700" y="4930950"/>
            <a:ext cx="17700600" cy="74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Pour héberger un serveur derrière un NAT, il faut mettre en place une correspondance statique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 genre de correspondance est souvent appelée port forwarding.</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Elle consiste à déclarer un port sur le routeur NAT et à lui associer une adresse interne (et éventuellement un port)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Ex : Un serveur web - les ports 80 (TCP) et 443 (TCP) doivent être rediriger vers l'adresse interne du serveur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Limite : dans le cas de plusieurs serveurs pour le même service, seul un d'entre eux pourra utiliser le port standard</a:t>
            </a:r>
            <a:endParaRPr sz="3500">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pic>
        <p:nvPicPr>
          <p:cNvPr descr="icone_wild_code_school.png" id="1344" name="Google Shape;1344;p8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45" name="Google Shape;1345;p8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46" name="Google Shape;1346;p81"/>
          <p:cNvSpPr txBox="1"/>
          <p:nvPr/>
        </p:nvSpPr>
        <p:spPr>
          <a:xfrm>
            <a:off x="946900" y="2610425"/>
            <a:ext cx="6402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Depuis l'extérieur</a:t>
            </a:r>
            <a:endParaRPr sz="5000">
              <a:latin typeface="Montserrat ExtraBold"/>
              <a:ea typeface="Montserrat ExtraBold"/>
              <a:cs typeface="Montserrat ExtraBold"/>
              <a:sym typeface="Montserrat ExtraBold"/>
            </a:endParaRPr>
          </a:p>
        </p:txBody>
      </p:sp>
      <p:sp>
        <p:nvSpPr>
          <p:cNvPr id="1347" name="Google Shape;1347;p8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48" name="Google Shape;1348;p81"/>
          <p:cNvSpPr txBox="1"/>
          <p:nvPr/>
        </p:nvSpPr>
        <p:spPr>
          <a:xfrm>
            <a:off x="949225" y="4078800"/>
            <a:ext cx="398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Vu depuis l'extérieur</a:t>
            </a:r>
            <a:endParaRPr sz="2800">
              <a:latin typeface="Montserrat Medium"/>
              <a:ea typeface="Montserrat Medium"/>
              <a:cs typeface="Montserrat Medium"/>
              <a:sym typeface="Montserrat Medium"/>
            </a:endParaRPr>
          </a:p>
        </p:txBody>
      </p:sp>
      <p:cxnSp>
        <p:nvCxnSpPr>
          <p:cNvPr id="1349" name="Google Shape;1349;p8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50" name="Google Shape;1350;p81"/>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1" name="Google Shape;1351;p8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52" name="Google Shape;1352;p8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53" name="Google Shape;1353;p8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54" name="Google Shape;1354;p8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55" name="Google Shape;1355;p81"/>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L'utilisation de NAT implique qu'une adresse IP est utilisée par plusieurs interfaces de manière transparente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Dans le cas ou un serveur (ou un équipement réseau) considère qu'un trafic réseau est abusif (Surconsommation, spam, comportement suspect)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Il est fréquent qu'il réagisse en bloquant l'adresse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Problème : plusieurs utilisateurs viennent d'être bloqué d'un coup, y compris ceux qui était légitime</a:t>
            </a:r>
            <a:endParaRPr sz="3500">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pic>
        <p:nvPicPr>
          <p:cNvPr descr="icone_wild_code_school.png" id="1360" name="Google Shape;1360;p8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61" name="Google Shape;1361;p8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62" name="Google Shape;1362;p82"/>
          <p:cNvSpPr txBox="1"/>
          <p:nvPr/>
        </p:nvSpPr>
        <p:spPr>
          <a:xfrm>
            <a:off x="946900" y="2610425"/>
            <a:ext cx="6402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Traverser des NAT</a:t>
            </a:r>
            <a:endParaRPr sz="5000">
              <a:latin typeface="Montserrat ExtraBold"/>
              <a:ea typeface="Montserrat ExtraBold"/>
              <a:cs typeface="Montserrat ExtraBold"/>
              <a:sym typeface="Montserrat ExtraBold"/>
            </a:endParaRPr>
          </a:p>
        </p:txBody>
      </p:sp>
      <p:sp>
        <p:nvSpPr>
          <p:cNvPr id="1363" name="Google Shape;1363;p8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64" name="Google Shape;1364;p82"/>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Contourner les difficultés</a:t>
            </a:r>
            <a:endParaRPr sz="2800">
              <a:latin typeface="Montserrat Medium"/>
              <a:ea typeface="Montserrat Medium"/>
              <a:cs typeface="Montserrat Medium"/>
              <a:sym typeface="Montserrat Medium"/>
            </a:endParaRPr>
          </a:p>
        </p:txBody>
      </p:sp>
      <p:cxnSp>
        <p:nvCxnSpPr>
          <p:cNvPr id="1365" name="Google Shape;1365;p8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66" name="Google Shape;1366;p82"/>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67" name="Google Shape;1367;p8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68" name="Google Shape;1368;p8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69" name="Google Shape;1369;p8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70" name="Google Shape;1370;p8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71" name="Google Shape;1371;p82"/>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Pour permettre la traversée de NAT à certains protocoles incompatibles ou éviter d'exiger des configurations réseaux aux particuliers, plusieurs techniques ont été mise au point pour pouvoir traverser des NAT</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4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4500">
                <a:latin typeface="Proxima Nova"/>
                <a:ea typeface="Proxima Nova"/>
                <a:cs typeface="Proxima Nova"/>
                <a:sym typeface="Proxima Nova"/>
              </a:rPr>
              <a:t>Une première approche de ces techniques peut être consulter sur la page </a:t>
            </a:r>
            <a:r>
              <a:rPr lang="fr" sz="4500" u="sng">
                <a:solidFill>
                  <a:schemeClr val="hlink"/>
                </a:solidFill>
                <a:latin typeface="Proxima Nova"/>
                <a:ea typeface="Proxima Nova"/>
                <a:cs typeface="Proxima Nova"/>
                <a:sym typeface="Proxima Nova"/>
                <a:hlinkClick r:id="rId4"/>
              </a:rPr>
              <a:t>NAT traversal</a:t>
            </a:r>
            <a:r>
              <a:rPr lang="fr" sz="4500">
                <a:latin typeface="Proxima Nova"/>
                <a:ea typeface="Proxima Nova"/>
                <a:cs typeface="Proxima Nova"/>
                <a:sym typeface="Proxima Nova"/>
              </a:rPr>
              <a:t> sur Wikipedia (🇬🇧)</a:t>
            </a:r>
            <a:endParaRPr sz="4500">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descr="icone_wild_code_school.png" id="1376" name="Google Shape;1376;p8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77" name="Google Shape;1377;p8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78" name="Google Shape;1378;p83"/>
          <p:cNvSpPr txBox="1"/>
          <p:nvPr/>
        </p:nvSpPr>
        <p:spPr>
          <a:xfrm>
            <a:off x="946900" y="2610425"/>
            <a:ext cx="4157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Conclusion</a:t>
            </a:r>
            <a:endParaRPr sz="5000">
              <a:latin typeface="Montserrat ExtraBold"/>
              <a:ea typeface="Montserrat ExtraBold"/>
              <a:cs typeface="Montserrat ExtraBold"/>
              <a:sym typeface="Montserrat ExtraBold"/>
            </a:endParaRPr>
          </a:p>
        </p:txBody>
      </p:sp>
      <p:sp>
        <p:nvSpPr>
          <p:cNvPr id="1379" name="Google Shape;1379;p8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80" name="Google Shape;1380;p83"/>
          <p:cNvSpPr txBox="1"/>
          <p:nvPr/>
        </p:nvSpPr>
        <p:spPr>
          <a:xfrm>
            <a:off x="949225" y="4078800"/>
            <a:ext cx="319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Le bilan du NAT</a:t>
            </a:r>
            <a:endParaRPr sz="2800">
              <a:latin typeface="Montserrat Medium"/>
              <a:ea typeface="Montserrat Medium"/>
              <a:cs typeface="Montserrat Medium"/>
              <a:sym typeface="Montserrat Medium"/>
            </a:endParaRPr>
          </a:p>
        </p:txBody>
      </p:sp>
      <p:cxnSp>
        <p:nvCxnSpPr>
          <p:cNvPr id="1381" name="Google Shape;1381;p8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82" name="Google Shape;1382;p83"/>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3" name="Google Shape;1383;p8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84" name="Google Shape;1384;p8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85" name="Google Shape;1385;p8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86" name="Google Shape;1386;p8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87" name="Google Shape;1387;p83"/>
          <p:cNvSpPr txBox="1"/>
          <p:nvPr/>
        </p:nvSpPr>
        <p:spPr>
          <a:xfrm>
            <a:off x="3341700" y="5082101"/>
            <a:ext cx="17700600" cy="6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NAT est indispensable pour permettre de continuer à utiliser IPv4.</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Il est notamment utiliser sur les box des particuliers</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Mais il est souvent déployé à plus large échelle, par exemple directement sur le réseau d'un opérateur (voir </a:t>
            </a:r>
            <a:r>
              <a:rPr lang="fr" sz="3500" u="sng">
                <a:solidFill>
                  <a:schemeClr val="hlink"/>
                </a:solidFill>
                <a:latin typeface="Proxima Nova"/>
                <a:ea typeface="Proxima Nova"/>
                <a:cs typeface="Proxima Nova"/>
                <a:sym typeface="Proxima Nova"/>
                <a:hlinkClick r:id="rId4"/>
              </a:rPr>
              <a:t>Carrier-grade NAT</a:t>
            </a:r>
            <a:r>
              <a:rPr lang="fr" sz="3500">
                <a:latin typeface="Proxima Nova"/>
                <a:ea typeface="Proxima Nova"/>
                <a:cs typeface="Proxima Nova"/>
                <a:sym typeface="Proxima Nova"/>
              </a:rPr>
              <a: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Mais NAT introduit beaucoup de problème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Avec IPv6, NAT existe encore, mais n'est plus indispensable.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Une autre raison pour accélérer son déploiement ?</a:t>
            </a:r>
            <a:endParaRPr sz="3500">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pic>
        <p:nvPicPr>
          <p:cNvPr descr="icone_wild_code_school.png" id="1392" name="Google Shape;1392;p8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93" name="Google Shape;1393;p84"/>
          <p:cNvCxnSpPr/>
          <p:nvPr/>
        </p:nvCxnSpPr>
        <p:spPr>
          <a:xfrm>
            <a:off x="3728230" y="5315401"/>
            <a:ext cx="24231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1394" name="Google Shape;1394;p84"/>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fr"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1395" name="Google Shape;1395;p84"/>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fr"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fr"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1396" name="Google Shape;1396;p8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1397" name="Google Shape;1397;p84"/>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1398" name="Google Shape;1398;p8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icone_wild_code_school.png" id="184" name="Google Shape;184;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85" name="Google Shape;185;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86" name="Google Shape;186;p23"/>
          <p:cNvSpPr txBox="1"/>
          <p:nvPr/>
        </p:nvSpPr>
        <p:spPr>
          <a:xfrm>
            <a:off x="949225" y="1999750"/>
            <a:ext cx="7160400" cy="16419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Exemple d'une communication</a:t>
            </a:r>
            <a:endParaRPr sz="5000">
              <a:latin typeface="Montserrat ExtraBold"/>
              <a:ea typeface="Montserrat ExtraBold"/>
              <a:cs typeface="Montserrat ExtraBold"/>
              <a:sym typeface="Montserrat ExtraBold"/>
            </a:endParaRPr>
          </a:p>
        </p:txBody>
      </p:sp>
      <p:sp>
        <p:nvSpPr>
          <p:cNvPr id="187" name="Google Shape;187;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88" name="Google Shape;188;p23"/>
          <p:cNvSpPr txBox="1"/>
          <p:nvPr/>
        </p:nvSpPr>
        <p:spPr>
          <a:xfrm>
            <a:off x="949225" y="4078800"/>
            <a:ext cx="4532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189" name="Google Shape;189;p23"/>
          <p:cNvSpPr txBox="1"/>
          <p:nvPr/>
        </p:nvSpPr>
        <p:spPr>
          <a:xfrm>
            <a:off x="2091975" y="5731900"/>
            <a:ext cx="10614000" cy="6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Envoi de noeud 11 -&gt; noeud 42</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Par exemple :</a:t>
            </a:r>
            <a:endParaRPr sz="4500">
              <a:latin typeface="Proxima Nova"/>
              <a:ea typeface="Proxima Nova"/>
              <a:cs typeface="Proxima Nova"/>
              <a:sym typeface="Proxima Nova"/>
            </a:endParaRPr>
          </a:p>
          <a:p>
            <a:pPr indent="457200" lvl="0" marL="914400" rtl="0" algn="l">
              <a:spcBef>
                <a:spcPts val="0"/>
              </a:spcBef>
              <a:spcAft>
                <a:spcPts val="0"/>
              </a:spcAft>
              <a:buNone/>
            </a:pPr>
            <a:r>
              <a:rPr lang="fr" sz="4500">
                <a:latin typeface="Proxima Nova"/>
                <a:ea typeface="Proxima Nova"/>
                <a:cs typeface="Proxima Nova"/>
                <a:sym typeface="Proxima Nova"/>
              </a:rPr>
              <a:t>ping 192.168.0.42 depuis 192.168.0.11</a:t>
            </a:r>
            <a:endParaRPr sz="4500">
              <a:latin typeface="Proxima Nova"/>
              <a:ea typeface="Proxima Nova"/>
              <a:cs typeface="Proxima Nova"/>
              <a:sym typeface="Proxima Nova"/>
            </a:endParaRPr>
          </a:p>
          <a:p>
            <a:pPr indent="0" lvl="0" marL="1371600" rtl="0" algn="l">
              <a:spcBef>
                <a:spcPts val="0"/>
              </a:spcBef>
              <a:spcAft>
                <a:spcPts val="0"/>
              </a:spcAft>
              <a:buNone/>
            </a:pPr>
            <a:r>
              <a:rPr lang="fr" sz="4500">
                <a:latin typeface="Proxima Nova"/>
                <a:ea typeface="Proxima Nova"/>
                <a:cs typeface="Proxima Nova"/>
                <a:sym typeface="Proxima Nova"/>
              </a:rPr>
              <a:t>ou</a:t>
            </a:r>
            <a:endParaRPr sz="4500">
              <a:latin typeface="Proxima Nova"/>
              <a:ea typeface="Proxima Nova"/>
              <a:cs typeface="Proxima Nova"/>
              <a:sym typeface="Proxima Nova"/>
            </a:endParaRPr>
          </a:p>
          <a:p>
            <a:pPr indent="457200" lvl="0" marL="914400" rtl="0" algn="l">
              <a:spcBef>
                <a:spcPts val="0"/>
              </a:spcBef>
              <a:spcAft>
                <a:spcPts val="0"/>
              </a:spcAft>
              <a:buNone/>
            </a:pPr>
            <a:r>
              <a:rPr lang="fr" sz="4500">
                <a:latin typeface="Proxima Nova"/>
                <a:ea typeface="Proxima Nova"/>
                <a:cs typeface="Proxima Nova"/>
                <a:sym typeface="Proxima Nova"/>
              </a:rPr>
              <a:t>ping fd73:cafe:e9ab::42 pour v6</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Que se passe-t-il sur la machine 11 ?</a:t>
            </a:r>
            <a:endParaRPr sz="4500">
              <a:latin typeface="Proxima Nova"/>
              <a:ea typeface="Proxima Nova"/>
              <a:cs typeface="Proxima Nova"/>
              <a:sym typeface="Proxima Nova"/>
            </a:endParaRPr>
          </a:p>
        </p:txBody>
      </p:sp>
      <p:grpSp>
        <p:nvGrpSpPr>
          <p:cNvPr id="190" name="Google Shape;190;p23"/>
          <p:cNvGrpSpPr/>
          <p:nvPr/>
        </p:nvGrpSpPr>
        <p:grpSpPr>
          <a:xfrm>
            <a:off x="13709324" y="5166090"/>
            <a:ext cx="9693788" cy="6336967"/>
            <a:chOff x="5104950" y="1870388"/>
            <a:chExt cx="3547200" cy="2169674"/>
          </a:xfrm>
        </p:grpSpPr>
        <p:pic>
          <p:nvPicPr>
            <p:cNvPr id="191" name="Google Shape;191;p23"/>
            <p:cNvPicPr preferRelativeResize="0"/>
            <p:nvPr/>
          </p:nvPicPr>
          <p:blipFill>
            <a:blip r:embed="rId4">
              <a:alphaModFix/>
            </a:blip>
            <a:stretch>
              <a:fillRect/>
            </a:stretch>
          </p:blipFill>
          <p:spPr>
            <a:xfrm>
              <a:off x="5157150" y="1870388"/>
              <a:ext cx="605011" cy="640599"/>
            </a:xfrm>
            <a:prstGeom prst="rect">
              <a:avLst/>
            </a:prstGeom>
            <a:noFill/>
            <a:ln>
              <a:noFill/>
            </a:ln>
          </p:spPr>
        </p:pic>
        <p:pic>
          <p:nvPicPr>
            <p:cNvPr id="192" name="Google Shape;192;p23"/>
            <p:cNvPicPr preferRelativeResize="0"/>
            <p:nvPr/>
          </p:nvPicPr>
          <p:blipFill>
            <a:blip r:embed="rId4">
              <a:alphaModFix/>
            </a:blip>
            <a:stretch>
              <a:fillRect/>
            </a:stretch>
          </p:blipFill>
          <p:spPr>
            <a:xfrm>
              <a:off x="6481700" y="1870388"/>
              <a:ext cx="605011" cy="640599"/>
            </a:xfrm>
            <a:prstGeom prst="rect">
              <a:avLst/>
            </a:prstGeom>
            <a:noFill/>
            <a:ln>
              <a:noFill/>
            </a:ln>
          </p:spPr>
        </p:pic>
        <p:pic>
          <p:nvPicPr>
            <p:cNvPr id="193" name="Google Shape;193;p23"/>
            <p:cNvPicPr preferRelativeResize="0"/>
            <p:nvPr/>
          </p:nvPicPr>
          <p:blipFill>
            <a:blip r:embed="rId4">
              <a:alphaModFix/>
            </a:blip>
            <a:stretch>
              <a:fillRect/>
            </a:stretch>
          </p:blipFill>
          <p:spPr>
            <a:xfrm>
              <a:off x="7806250" y="1870388"/>
              <a:ext cx="605011" cy="640599"/>
            </a:xfrm>
            <a:prstGeom prst="rect">
              <a:avLst/>
            </a:prstGeom>
            <a:noFill/>
            <a:ln>
              <a:noFill/>
            </a:ln>
          </p:spPr>
        </p:pic>
        <p:pic>
          <p:nvPicPr>
            <p:cNvPr id="194" name="Google Shape;194;p23"/>
            <p:cNvPicPr preferRelativeResize="0"/>
            <p:nvPr/>
          </p:nvPicPr>
          <p:blipFill>
            <a:blip r:embed="rId4">
              <a:alphaModFix/>
            </a:blip>
            <a:stretch>
              <a:fillRect/>
            </a:stretch>
          </p:blipFill>
          <p:spPr>
            <a:xfrm>
              <a:off x="5876700" y="3399463"/>
              <a:ext cx="605011" cy="640599"/>
            </a:xfrm>
            <a:prstGeom prst="rect">
              <a:avLst/>
            </a:prstGeom>
            <a:noFill/>
            <a:ln>
              <a:noFill/>
            </a:ln>
          </p:spPr>
        </p:pic>
        <p:pic>
          <p:nvPicPr>
            <p:cNvPr id="195" name="Google Shape;195;p23"/>
            <p:cNvPicPr preferRelativeResize="0"/>
            <p:nvPr/>
          </p:nvPicPr>
          <p:blipFill>
            <a:blip r:embed="rId4">
              <a:alphaModFix/>
            </a:blip>
            <a:stretch>
              <a:fillRect/>
            </a:stretch>
          </p:blipFill>
          <p:spPr>
            <a:xfrm>
              <a:off x="7201250" y="3399463"/>
              <a:ext cx="605011" cy="640599"/>
            </a:xfrm>
            <a:prstGeom prst="rect">
              <a:avLst/>
            </a:prstGeom>
            <a:noFill/>
            <a:ln>
              <a:noFill/>
            </a:ln>
          </p:spPr>
        </p:pic>
        <p:cxnSp>
          <p:nvCxnSpPr>
            <p:cNvPr id="196" name="Google Shape;196;p23"/>
            <p:cNvCxnSpPr/>
            <p:nvPr/>
          </p:nvCxnSpPr>
          <p:spPr>
            <a:xfrm>
              <a:off x="5104950" y="3022875"/>
              <a:ext cx="3547200" cy="7800"/>
            </a:xfrm>
            <a:prstGeom prst="straightConnector1">
              <a:avLst/>
            </a:prstGeom>
            <a:noFill/>
            <a:ln cap="flat" cmpd="sng" w="19050">
              <a:solidFill>
                <a:srgbClr val="737373"/>
              </a:solidFill>
              <a:prstDash val="solid"/>
              <a:round/>
              <a:headEnd len="med" w="med" type="none"/>
              <a:tailEnd len="med" w="med" type="none"/>
            </a:ln>
          </p:spPr>
        </p:cxnSp>
        <p:cxnSp>
          <p:nvCxnSpPr>
            <p:cNvPr id="197" name="Google Shape;197;p23"/>
            <p:cNvCxnSpPr>
              <a:stCxn id="191" idx="2"/>
            </p:cNvCxnSpPr>
            <p:nvPr/>
          </p:nvCxnSpPr>
          <p:spPr>
            <a:xfrm flipH="1">
              <a:off x="54518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98" name="Google Shape;198;p23"/>
            <p:cNvCxnSpPr/>
            <p:nvPr/>
          </p:nvCxnSpPr>
          <p:spPr>
            <a:xfrm flipH="1">
              <a:off x="678030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99" name="Google Shape;199;p23"/>
            <p:cNvCxnSpPr/>
            <p:nvPr/>
          </p:nvCxnSpPr>
          <p:spPr>
            <a:xfrm flipH="1">
              <a:off x="81087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200" name="Google Shape;200;p23"/>
            <p:cNvCxnSpPr>
              <a:endCxn id="194" idx="0"/>
            </p:cNvCxnSpPr>
            <p:nvPr/>
          </p:nvCxnSpPr>
          <p:spPr>
            <a:xfrm flipH="1">
              <a:off x="6179205" y="3022963"/>
              <a:ext cx="3900" cy="376500"/>
            </a:xfrm>
            <a:prstGeom prst="straightConnector1">
              <a:avLst/>
            </a:prstGeom>
            <a:noFill/>
            <a:ln cap="flat" cmpd="sng" w="19050">
              <a:solidFill>
                <a:srgbClr val="737373"/>
              </a:solidFill>
              <a:prstDash val="solid"/>
              <a:round/>
              <a:headEnd len="med" w="med" type="none"/>
              <a:tailEnd len="med" w="med" type="none"/>
            </a:ln>
          </p:spPr>
        </p:cxnSp>
        <p:cxnSp>
          <p:nvCxnSpPr>
            <p:cNvPr id="201" name="Google Shape;201;p23"/>
            <p:cNvCxnSpPr/>
            <p:nvPr/>
          </p:nvCxnSpPr>
          <p:spPr>
            <a:xfrm flipH="1">
              <a:off x="7501805" y="3022963"/>
              <a:ext cx="3900" cy="376500"/>
            </a:xfrm>
            <a:prstGeom prst="straightConnector1">
              <a:avLst/>
            </a:prstGeom>
            <a:noFill/>
            <a:ln cap="flat" cmpd="sng" w="19050">
              <a:solidFill>
                <a:srgbClr val="737373"/>
              </a:solidFill>
              <a:prstDash val="solid"/>
              <a:round/>
              <a:headEnd len="med" w="med" type="none"/>
              <a:tailEnd len="med" w="med" type="none"/>
            </a:ln>
          </p:spPr>
        </p:cxnSp>
      </p:grpSp>
      <p:sp>
        <p:nvSpPr>
          <p:cNvPr id="202" name="Google Shape;202;p23"/>
          <p:cNvSpPr txBox="1"/>
          <p:nvPr/>
        </p:nvSpPr>
        <p:spPr>
          <a:xfrm>
            <a:off x="127447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3" name="Google Shape;203;p23"/>
          <p:cNvSpPr txBox="1"/>
          <p:nvPr/>
        </p:nvSpPr>
        <p:spPr>
          <a:xfrm>
            <a:off x="164412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192.168.0.11/24</a:t>
            </a:r>
            <a:endParaRPr b="1" sz="2700"/>
          </a:p>
          <a:p>
            <a:pPr indent="0" lvl="0" marL="0" rtl="0" algn="ctr">
              <a:spcBef>
                <a:spcPts val="0"/>
              </a:spcBef>
              <a:spcAft>
                <a:spcPts val="0"/>
              </a:spcAft>
              <a:buNone/>
            </a:pPr>
            <a:r>
              <a:rPr b="1" lang="fr" sz="2700"/>
              <a:t>fd73:cafe:e9ab::11/64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4" name="Google Shape;204;p23"/>
          <p:cNvSpPr txBox="1"/>
          <p:nvPr/>
        </p:nvSpPr>
        <p:spPr>
          <a:xfrm>
            <a:off x="20137500"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5" name="Google Shape;205;p23"/>
          <p:cNvSpPr txBox="1"/>
          <p:nvPr/>
        </p:nvSpPr>
        <p:spPr>
          <a:xfrm>
            <a:off x="14615950" y="118393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192.168.0.20/24</a:t>
            </a:r>
            <a:endParaRPr sz="2700"/>
          </a:p>
          <a:p>
            <a:pPr indent="0" lvl="0" marL="0" rtl="0" algn="ctr">
              <a:spcBef>
                <a:spcPts val="0"/>
              </a:spcBef>
              <a:spcAft>
                <a:spcPts val="0"/>
              </a:spcAft>
              <a:buNone/>
            </a:pPr>
            <a:r>
              <a:rPr lang="fr" sz="2700"/>
              <a:t>fd73:cafe:e9ab::20/64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6" name="Google Shape;206;p23"/>
          <p:cNvSpPr txBox="1"/>
          <p:nvPr/>
        </p:nvSpPr>
        <p:spPr>
          <a:xfrm>
            <a:off x="18564550" y="11839325"/>
            <a:ext cx="38340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192.168.0.42/24</a:t>
            </a:r>
            <a:endParaRPr b="1" sz="2700"/>
          </a:p>
          <a:p>
            <a:pPr indent="0" lvl="0" marL="0" rtl="0" algn="ctr">
              <a:spcBef>
                <a:spcPts val="0"/>
              </a:spcBef>
              <a:spcAft>
                <a:spcPts val="0"/>
              </a:spcAft>
              <a:buNone/>
            </a:pPr>
            <a:r>
              <a:rPr b="1" lang="fr" sz="2700"/>
              <a:t>fd73:cafe:e9ab::42/64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207" name="Google Shape;207;p2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08" name="Google Shape;208;p2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09" name="Google Shape;209;p2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10" name="Google Shape;210;p2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11" name="Google Shape;211;p2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12" name="Google Shape;212;p2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icone_wild_code_school.png" id="217" name="Google Shape;217;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18" name="Google Shape;218;p2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19" name="Google Shape;219;p24"/>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Principe général</a:t>
            </a:r>
            <a:endParaRPr sz="5000">
              <a:latin typeface="Montserrat ExtraBold"/>
              <a:ea typeface="Montserrat ExtraBold"/>
              <a:cs typeface="Montserrat ExtraBold"/>
              <a:sym typeface="Montserrat ExtraBold"/>
            </a:endParaRPr>
          </a:p>
        </p:txBody>
      </p:sp>
      <p:sp>
        <p:nvSpPr>
          <p:cNvPr id="220" name="Google Shape;220;p24"/>
          <p:cNvSpPr txBox="1"/>
          <p:nvPr/>
        </p:nvSpPr>
        <p:spPr>
          <a:xfrm>
            <a:off x="3341700" y="5115675"/>
            <a:ext cx="20097900" cy="69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IP sait que :</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S’il veut envoyer un paquet à une interface sur le même réseau</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il envoi directement via le lien (la couche du dessous, ex : Ethernet)</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Pour savoir si le destinataire est sur le même réseau :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La machine prends toutes les configuration IP de toutes ses interfaces et calcule les réseaux correspondants</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 la destination fait partie du réseau d'une de ces adresses =&gt; envoi sur l'interface physique correspondante !</a:t>
            </a:r>
            <a:endParaRPr sz="4500">
              <a:latin typeface="Proxima Nova"/>
              <a:ea typeface="Proxima Nova"/>
              <a:cs typeface="Proxima Nova"/>
              <a:sym typeface="Proxima Nova"/>
            </a:endParaRPr>
          </a:p>
        </p:txBody>
      </p:sp>
      <p:sp>
        <p:nvSpPr>
          <p:cNvPr id="221" name="Google Shape;221;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22" name="Google Shape;222;p24"/>
          <p:cNvSpPr txBox="1"/>
          <p:nvPr/>
        </p:nvSpPr>
        <p:spPr>
          <a:xfrm>
            <a:off x="949225" y="4078800"/>
            <a:ext cx="4165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223" name="Google Shape;223;p2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24" name="Google Shape;224;p2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25" name="Google Shape;225;p2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26" name="Google Shape;226;p2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27" name="Google Shape;227;p2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28" name="Google Shape;228;p24"/>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icone_wild_code_school.png" id="233" name="Google Shape;233;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34" name="Google Shape;234;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35" name="Google Shape;235;p25"/>
          <p:cNvSpPr txBox="1"/>
          <p:nvPr/>
        </p:nvSpPr>
        <p:spPr>
          <a:xfrm>
            <a:off x="946900" y="2610425"/>
            <a:ext cx="6459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236" name="Google Shape;236;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37" name="Google Shape;237;p25"/>
          <p:cNvSpPr txBox="1"/>
          <p:nvPr/>
        </p:nvSpPr>
        <p:spPr>
          <a:xfrm>
            <a:off x="949225" y="4078800"/>
            <a:ext cx="3982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238" name="Google Shape;238;p25"/>
          <p:cNvSpPr txBox="1"/>
          <p:nvPr/>
        </p:nvSpPr>
        <p:spPr>
          <a:xfrm>
            <a:off x="2943900" y="5208775"/>
            <a:ext cx="18496200" cy="73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Pour IPv4, la machine 11 dispose (au moins) des adresses :</a:t>
            </a:r>
            <a:endParaRPr sz="30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192.168.0.11/24 sur l'interface (par exemple) enp0s3</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Toutes les adresses de 127.0.0.0/8 sur l'interface lo</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Calculons les réseaux correspondants :</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192.168.0.11/24 =&gt; Réseau 192.168.0.0/24</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En IPv6, même chose :</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fd73:cafe:e9ab::42/64 =&gt; Réseau fd73:cafe:e9ab::/64 sur </a:t>
            </a:r>
            <a:r>
              <a:rPr b="1" lang="fr" sz="4500">
                <a:latin typeface="Proxima Nova"/>
                <a:ea typeface="Proxima Nova"/>
                <a:cs typeface="Proxima Nova"/>
                <a:sym typeface="Proxima Nova"/>
              </a:rPr>
              <a:t>enp0s3</a:t>
            </a:r>
            <a:endParaRPr b="1"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::1/128 =&gt; Une seule adresse</a:t>
            </a:r>
            <a:endParaRPr sz="4500">
              <a:latin typeface="Proxima Nova"/>
              <a:ea typeface="Proxima Nova"/>
              <a:cs typeface="Proxima Nova"/>
              <a:sym typeface="Proxima Nova"/>
            </a:endParaRPr>
          </a:p>
        </p:txBody>
      </p:sp>
      <p:cxnSp>
        <p:nvCxnSpPr>
          <p:cNvPr id="239" name="Google Shape;239;p2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40" name="Google Shape;240;p2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41" name="Google Shape;241;p2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42" name="Google Shape;242;p2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43" name="Google Shape;243;p2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44" name="Google Shape;244;p25"/>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