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Varela Round"/>
      <p:regular r:id="rId37"/>
    </p:embeddedFont>
    <p:embeddedFont>
      <p:font typeface="Raleway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Light-italic.fntdata"/><Relationship Id="rId20" Type="http://schemas.openxmlformats.org/officeDocument/2006/relationships/slide" Target="slides/slide16.xml"/><Relationship Id="rId41" Type="http://schemas.openxmlformats.org/officeDocument/2006/relationships/font" Target="fonts/RalewayLight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VarelaRound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schemas.openxmlformats.org/officeDocument/2006/relationships/font" Target="fonts/RalewayLight-bold.fntdata"/><Relationship Id="rId16" Type="http://schemas.openxmlformats.org/officeDocument/2006/relationships/slide" Target="slides/slide12.xml"/><Relationship Id="rId38" Type="http://schemas.openxmlformats.org/officeDocument/2006/relationships/font" Target="fonts/Raleway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e35bf49f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e35bf49f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e35bf49f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8e35bf49f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8e35bf49f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8e35bf49f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e35bf49f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e35bf49f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e35bf49f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8e35bf49f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e35bf49f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8e35bf49f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e35bf49f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8e35bf49f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e35bf49f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e35bf49f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6b7db4ab0e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6b7db4ab0e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e35bf49f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8e35bf49f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b4ed8de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b4ed8de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8e35bf49f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8e35bf49f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6b7db4ab0e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6b7db4ab0e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8e35bf49f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8e35bf49f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6b7db4ab0e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6b7db4ab0e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b7db4ab0e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b7db4ab0e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e35bf49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e35bf49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b7db4ab0e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6b7db4ab0e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e35bf49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e35bf49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e35bf49f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e35bf49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e35bf49f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e35bf49f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idx="4" type="body"/>
          </p:nvPr>
        </p:nvSpPr>
        <p:spPr>
          <a:xfrm>
            <a:off x="380600" y="1741200"/>
            <a:ext cx="47637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contenu de la GPO se trouve sur le serveur AD dans le partage SYSVOL.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contient dans un répertoire, dont le nom est le GUID, plusieurs fichiers d’instructions.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-&gt; Les actions de la GPO.</a:t>
            </a:r>
            <a:endParaRPr sz="1800"/>
          </a:p>
        </p:txBody>
      </p:sp>
      <p:sp>
        <p:nvSpPr>
          <p:cNvPr id="211" name="Google Shape;211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212" name="Google Shape;212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213" name="Google Shape;213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Contenu</a:t>
            </a:r>
            <a:r>
              <a:rPr lang="fr" sz="3700"/>
              <a:t> d’une GPO</a:t>
            </a:r>
            <a:endParaRPr i="1" sz="3700"/>
          </a:p>
        </p:txBody>
      </p:sp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300" y="2481825"/>
            <a:ext cx="3626625" cy="1345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Cet attribut est affecté à une OU ou à un site AD.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rassemble plusieurs informations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L’identifiant de la GPO, le GUID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chemin LDAP de la GPO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L’ordre de traitement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L’application ou non</a:t>
            </a:r>
            <a:endParaRPr sz="1800"/>
          </a:p>
        </p:txBody>
      </p:sp>
      <p:sp>
        <p:nvSpPr>
          <p:cNvPr id="221" name="Google Shape;221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222" name="Google Shape;222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223" name="Google Shape;223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Attribut gPlink</a:t>
            </a:r>
            <a:endParaRPr i="1" sz="3700"/>
          </a:p>
        </p:txBody>
      </p:sp>
      <p:sp>
        <p:nvSpPr>
          <p:cNvPr id="224" name="Google Shape;22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plus des caractéristiques d’une GPO vus </a:t>
            </a:r>
            <a:r>
              <a:rPr lang="fr" sz="1800"/>
              <a:t>précédemment</a:t>
            </a:r>
            <a:r>
              <a:rPr lang="fr" sz="1800"/>
              <a:t>, 2 types d’états existent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Forcée (</a:t>
            </a:r>
            <a:r>
              <a:rPr i="1" lang="fr" sz="1800"/>
              <a:t>Enforced</a:t>
            </a:r>
            <a:r>
              <a:rPr lang="fr" sz="1800"/>
              <a:t>) avec 2 possibilitées: oui ou non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Active (</a:t>
            </a:r>
            <a:r>
              <a:rPr i="1" lang="fr" sz="1800"/>
              <a:t>Enable</a:t>
            </a:r>
            <a:r>
              <a:rPr lang="fr" sz="1800"/>
              <a:t>), qui peut avoir également l’état désactivée (</a:t>
            </a:r>
            <a:r>
              <a:rPr i="1" lang="fr" sz="1800"/>
              <a:t>Disable</a:t>
            </a:r>
            <a:r>
              <a:rPr lang="fr" sz="1800"/>
              <a:t>)</a:t>
            </a:r>
            <a:endParaRPr sz="1800"/>
          </a:p>
        </p:txBody>
      </p:sp>
      <p:sp>
        <p:nvSpPr>
          <p:cNvPr id="230" name="Google Shape;230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231" name="Google Shape;231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232" name="Google Shape;232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Etat</a:t>
            </a:r>
            <a:endParaRPr i="1" sz="3700"/>
          </a:p>
        </p:txBody>
      </p:sp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Lorsqu'une GPO est "enforced", elle a la priorité sur les GPO appliquées à des niveaux inférieurs dans la hiérarchie AD.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ex.: une GPO appliquée à un domaine aura la priorité sur une GPO appliquée à une OU au sein de ce domaine</a:t>
            </a:r>
            <a:endParaRPr sz="1800"/>
          </a:p>
        </p:txBody>
      </p:sp>
      <p:sp>
        <p:nvSpPr>
          <p:cNvPr id="239" name="Google Shape;239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240" name="Google Shape;240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241" name="Google Shape;241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Etat forcé</a:t>
            </a:r>
            <a:endParaRPr i="1" sz="3700"/>
          </a:p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L'état "enabled" ou "disabled" d'une GPO détermine si elle est active ou non.</a:t>
            </a:r>
            <a:endParaRPr sz="1800"/>
          </a:p>
        </p:txBody>
      </p:sp>
      <p:sp>
        <p:nvSpPr>
          <p:cNvPr id="248" name="Google Shape;248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249" name="Google Shape;249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250" name="Google Shape;250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État</a:t>
            </a:r>
            <a:r>
              <a:rPr lang="fr" sz="3700"/>
              <a:t> active</a:t>
            </a:r>
            <a:endParaRPr i="1" sz="3700"/>
          </a:p>
        </p:txBody>
      </p:sp>
      <p:sp>
        <p:nvSpPr>
          <p:cNvPr id="251" name="Google Shape;25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Link Enabled 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Cette option détermine si le lien entre une GPO et une OU est actif.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Si "Link Enabled" est désactivé -&gt; la GPO ne s'appliquera pas aux objets dans cette OU, </a:t>
            </a:r>
            <a:r>
              <a:rPr lang="fr" sz="1800" u="sng"/>
              <a:t>même si la GPO elle-même est activée</a:t>
            </a:r>
            <a:r>
              <a:rPr lang="fr" sz="1800"/>
              <a:t> (Enabled).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"Link Enabled" contrôle si le lien entre la GPO et l’OU est actif ou non.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GPO Status Enabled 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Etat de la GPO elle-même. Si elle est désactivée (Disabled), elle ne s'appliquera à aucun objet, indépendamment de l'état de ses liens.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GPO doit être activée (Enabled) pour qu'elle puisse s'appliquer.</a:t>
            </a:r>
            <a:endParaRPr sz="1800"/>
          </a:p>
        </p:txBody>
      </p:sp>
      <p:sp>
        <p:nvSpPr>
          <p:cNvPr id="257" name="Google Shape;257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258" name="Google Shape;258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259" name="Google Shape;259;p4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Link enabled vs GPO status enable ?</a:t>
            </a:r>
            <a:endParaRPr i="1" sz="3700"/>
          </a:p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Règles de priorité</a:t>
            </a:r>
            <a:endParaRPr/>
          </a:p>
        </p:txBody>
      </p:sp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stratégies locales, sont un ensemble de configurations de sécurité et de gestion appliquées directement à un ordinateur individuel, sur les OS Microsoft.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Elles sont définies localement sur chaque machine et ne dépendent pas d'une gestion centralisée par AD.</a:t>
            </a:r>
            <a:endParaRPr sz="1800"/>
          </a:p>
        </p:txBody>
      </p:sp>
      <p:sp>
        <p:nvSpPr>
          <p:cNvPr id="272" name="Google Shape;272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273" name="Google Shape;273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274" name="Google Shape;274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Stratégies locales</a:t>
            </a:r>
            <a:endParaRPr i="1" sz="3700"/>
          </a:p>
        </p:txBody>
      </p:sp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idx="4" type="body"/>
          </p:nvPr>
        </p:nvSpPr>
        <p:spPr>
          <a:xfrm>
            <a:off x="380600" y="1741200"/>
            <a:ext cx="44109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Stratégies locales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Spécifique à chaque ordinateur individuel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workgroup (sans domaine) et en domaine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Console locale </a:t>
            </a:r>
            <a:r>
              <a:rPr b="1" lang="fr" sz="1800"/>
              <a:t>gpedit.msc</a:t>
            </a:r>
            <a:endParaRPr b="1" sz="1800"/>
          </a:p>
        </p:txBody>
      </p:sp>
      <p:sp>
        <p:nvSpPr>
          <p:cNvPr id="281" name="Google Shape;281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Sécurité locale et domaine</a:t>
            </a:r>
            <a:endParaRPr/>
          </a:p>
        </p:txBody>
      </p:sp>
      <p:sp>
        <p:nvSpPr>
          <p:cNvPr id="282" name="Google Shape;282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283" name="Google Shape;283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Stratégies locales vs GPO</a:t>
            </a:r>
            <a:endParaRPr sz="3700"/>
          </a:p>
        </p:txBody>
      </p:sp>
      <p:sp>
        <p:nvSpPr>
          <p:cNvPr id="284" name="Google Shape;28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5" name="Google Shape;285;p43"/>
          <p:cNvSpPr txBox="1"/>
          <p:nvPr>
            <p:ph idx="4" type="body"/>
          </p:nvPr>
        </p:nvSpPr>
        <p:spPr>
          <a:xfrm>
            <a:off x="5302700" y="1741200"/>
            <a:ext cx="3254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GPO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Centralisées via l’AD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Uniquement en domaine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Console serveur </a:t>
            </a:r>
            <a:r>
              <a:rPr b="1" lang="fr" sz="1800"/>
              <a:t>gpmc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Priorité sur les stratégies locales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Lorsqu'un ordinateur dans un domaine AD démarre ou lorsqu'un utilisateur se connecte, les politiques sont appliquées dans l'ordre suivant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Local : D'abord, les stratégies locales sont appliquées.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Site : Ensuite, les GPO associées au site AD sont appliquées.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Domaine : Les GPO de niveau domaine sont appliquées après celles du site.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OU: Les GPO des OU sont appliquées, en commençant par l'OU parent la plus élevée et en descendant jusqu'à l'OU la plus spécifique.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concept </a:t>
            </a:r>
            <a:r>
              <a:rPr b="1" lang="fr" sz="1800"/>
              <a:t>d'héritage</a:t>
            </a:r>
            <a:endParaRPr b="1" sz="1800"/>
          </a:p>
        </p:txBody>
      </p:sp>
      <p:sp>
        <p:nvSpPr>
          <p:cNvPr id="291" name="Google Shape;291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292" name="Google Shape;292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293" name="Google Shape;293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Priorité des GPO sur l’AD</a:t>
            </a:r>
            <a:endParaRPr i="1" sz="3700"/>
          </a:p>
        </p:txBody>
      </p:sp>
      <p:sp>
        <p:nvSpPr>
          <p:cNvPr id="294" name="Google Shape;294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416175" y="2263950"/>
            <a:ext cx="837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Quel moyen pour gérer les configurations et la sécurité ?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Blocage</a:t>
            </a:r>
            <a:r>
              <a:rPr lang="fr" sz="1800"/>
              <a:t> d’héritage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OU peuvent être configurées pour bloquer l'héritage des GPO des niveaux supérieurs.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Configuration </a:t>
            </a:r>
            <a:r>
              <a:rPr b="1" lang="fr" sz="1800"/>
              <a:t>GPO Enforced</a:t>
            </a:r>
            <a:r>
              <a:rPr lang="fr" sz="1800"/>
              <a:t>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GPO marquée comme "Enforced" écrasera les politiques des niveaux inférieurs, même si l'héritage est bloqué.</a:t>
            </a:r>
            <a:endParaRPr sz="1800"/>
          </a:p>
        </p:txBody>
      </p:sp>
      <p:sp>
        <p:nvSpPr>
          <p:cNvPr id="300" name="Google Shape;300;p4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301" name="Google Shape;301;p4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302" name="Google Shape;302;p4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Détail sur </a:t>
            </a:r>
            <a:r>
              <a:rPr lang="fr" sz="3700"/>
              <a:t>l'héritage</a:t>
            </a:r>
            <a:endParaRPr i="1" sz="3700"/>
          </a:p>
        </p:txBody>
      </p:sp>
      <p:sp>
        <p:nvSpPr>
          <p:cNvPr id="303" name="Google Shape;30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aide-mémoire</a:t>
            </a:r>
            <a:endParaRPr/>
          </a:p>
        </p:txBody>
      </p:sp>
      <p:sp>
        <p:nvSpPr>
          <p:cNvPr id="309" name="Google Shape;309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310" name="Google Shape;310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Priorité des GPO sur l’AD</a:t>
            </a:r>
            <a:endParaRPr sz="3700"/>
          </a:p>
        </p:txBody>
      </p:sp>
      <p:sp>
        <p:nvSpPr>
          <p:cNvPr id="311" name="Google Shape;31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2" name="Google Shape;312;p46"/>
          <p:cNvSpPr txBox="1"/>
          <p:nvPr/>
        </p:nvSpPr>
        <p:spPr>
          <a:xfrm>
            <a:off x="1069200" y="2368075"/>
            <a:ext cx="70056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12">
                <a:solidFill>
                  <a:srgbClr val="FFC000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fr" sz="9012">
                <a:solidFill>
                  <a:srgbClr val="0F9D58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fr" sz="9012">
                <a:solidFill>
                  <a:srgbClr val="DB4437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fr" sz="9012">
                <a:solidFill>
                  <a:srgbClr val="0000FF"/>
                </a:solidFill>
                <a:latin typeface="Raleway"/>
                <a:ea typeface="Raleway"/>
                <a:cs typeface="Raleway"/>
                <a:sym typeface="Raleway"/>
              </a:rPr>
              <a:t>OU</a:t>
            </a:r>
            <a:endParaRPr sz="9012">
              <a:solidFill>
                <a:srgbClr val="00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3" name="Google Shape;313;p46"/>
          <p:cNvSpPr txBox="1"/>
          <p:nvPr/>
        </p:nvSpPr>
        <p:spPr>
          <a:xfrm>
            <a:off x="229475" y="3831150"/>
            <a:ext cx="87822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>
                <a:solidFill>
                  <a:srgbClr val="FFC000"/>
                </a:solidFill>
                <a:latin typeface="Raleway"/>
                <a:ea typeface="Raleway"/>
                <a:cs typeface="Raleway"/>
                <a:sym typeface="Raleway"/>
              </a:rPr>
              <a:t>Local</a:t>
            </a:r>
            <a:r>
              <a:rPr lang="fr" sz="2900"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rPr>
              <a:t>	  </a:t>
            </a:r>
            <a:r>
              <a:rPr lang="fr" sz="2900">
                <a:solidFill>
                  <a:srgbClr val="0F9D58"/>
                </a:solidFill>
                <a:latin typeface="Raleway"/>
                <a:ea typeface="Raleway"/>
                <a:cs typeface="Raleway"/>
                <a:sym typeface="Raleway"/>
              </a:rPr>
              <a:t>Site</a:t>
            </a:r>
            <a:r>
              <a:rPr lang="fr" sz="2900"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rPr>
              <a:t>	    </a:t>
            </a:r>
            <a:r>
              <a:rPr lang="fr" sz="2900">
                <a:solidFill>
                  <a:srgbClr val="DB4437"/>
                </a:solidFill>
                <a:latin typeface="Raleway"/>
                <a:ea typeface="Raleway"/>
                <a:cs typeface="Raleway"/>
                <a:sym typeface="Raleway"/>
              </a:rPr>
              <a:t>Domaine</a:t>
            </a:r>
            <a:r>
              <a:rPr lang="fr" sz="2900"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rPr>
              <a:t>	  </a:t>
            </a:r>
            <a:r>
              <a:rPr lang="fr" sz="2900">
                <a:solidFill>
                  <a:srgbClr val="4285F4"/>
                </a:solidFill>
                <a:latin typeface="Raleway"/>
                <a:ea typeface="Raleway"/>
                <a:cs typeface="Raleway"/>
                <a:sym typeface="Raleway"/>
              </a:rPr>
              <a:t>Unité d’Organisation</a:t>
            </a:r>
            <a:endParaRPr sz="2900">
              <a:solidFill>
                <a:srgbClr val="4285F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14" name="Google Shape;314;p46"/>
          <p:cNvCxnSpPr/>
          <p:nvPr/>
        </p:nvCxnSpPr>
        <p:spPr>
          <a:xfrm flipH="1" rot="10800000">
            <a:off x="1520150" y="3357825"/>
            <a:ext cx="1156500" cy="73470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46"/>
          <p:cNvCxnSpPr/>
          <p:nvPr/>
        </p:nvCxnSpPr>
        <p:spPr>
          <a:xfrm flipH="1" rot="10800000">
            <a:off x="2734150" y="3316950"/>
            <a:ext cx="837000" cy="87780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46"/>
          <p:cNvCxnSpPr/>
          <p:nvPr/>
        </p:nvCxnSpPr>
        <p:spPr>
          <a:xfrm flipH="1" rot="10800000">
            <a:off x="4088700" y="3306350"/>
            <a:ext cx="274800" cy="77340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46"/>
          <p:cNvCxnSpPr/>
          <p:nvPr/>
        </p:nvCxnSpPr>
        <p:spPr>
          <a:xfrm rot="10800000">
            <a:off x="5750150" y="3316875"/>
            <a:ext cx="1341600" cy="87150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Ordre déterminé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 peut spécifier manuellement un ordre de priorité.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LIFO (Last In, First Out)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dernière GPO liée est traitée en premier.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Si 2 GPO ont des paramètres qui se chevauchent, le paramètre de la dernière GPO traitée prévaudra.</a:t>
            </a:r>
            <a:endParaRPr sz="1800"/>
          </a:p>
        </p:txBody>
      </p:sp>
      <p:sp>
        <p:nvSpPr>
          <p:cNvPr id="323" name="Google Shape;323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324" name="Google Shape;324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325" name="Google Shape;325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Fonctionnement </a:t>
            </a:r>
            <a:r>
              <a:rPr lang="fr" sz="3700"/>
              <a:t>sur une OU</a:t>
            </a:r>
            <a:endParaRPr i="1" sz="3700"/>
          </a:p>
        </p:txBody>
      </p:sp>
      <p:sp>
        <p:nvSpPr>
          <p:cNvPr id="326" name="Google Shape;326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Ne pas modifier les GPO de domaine par défaut (default domain policy)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 baser sur une hiérarchie d’OU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Avoir une nomenclature descriptive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Ne pas utiliser les dossiers de base « users » et « computers »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Supprimer un lien de GPO au lieu de le désactiver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Ne pas bloquer l’héritage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Utiliser de petite GPO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Utiliser les gestion avancées de mot de passe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Désactiver les configurations « ordinateurs » ou « utilisateurs » inutilisées</a:t>
            </a:r>
            <a:endParaRPr sz="1800"/>
          </a:p>
        </p:txBody>
      </p:sp>
      <p:sp>
        <p:nvSpPr>
          <p:cNvPr id="332" name="Google Shape;332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333" name="Google Shape;333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334" name="Google Shape;334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Bonnes pratiques</a:t>
            </a:r>
            <a:endParaRPr sz="3700"/>
          </a:p>
        </p:txBody>
      </p:sp>
      <p:sp>
        <p:nvSpPr>
          <p:cNvPr id="335" name="Google Shape;335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1" name="Google Shape;341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2" name="Google Shape;342;p49"/>
          <p:cNvSpPr txBox="1"/>
          <p:nvPr/>
        </p:nvSpPr>
        <p:spPr>
          <a:xfrm>
            <a:off x="610800" y="926350"/>
            <a:ext cx="7983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Définir ce qu’est un annuaire LDAP et une base de données hiérarchique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Connaître les différences entre un domaine et un workgroup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Connaître les éléments qui constituent un domaine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Comprendre comment les objets sont organisé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Avoir des notions sur la sécurité par les GPO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590200" y="983850"/>
            <a:ext cx="43482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1 - Définition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2 - Règles de priorité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</a:t>
            </a:r>
            <a:endParaRPr/>
          </a:p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</a:t>
            </a:r>
            <a:r>
              <a:rPr b="1" lang="fr" sz="1800"/>
              <a:t>objets de stratégies de groupes</a:t>
            </a:r>
            <a:r>
              <a:rPr lang="fr" sz="1800"/>
              <a:t>, ou </a:t>
            </a:r>
            <a:r>
              <a:rPr b="1" lang="fr" sz="1800"/>
              <a:t>GPO</a:t>
            </a:r>
            <a:r>
              <a:rPr lang="fr" sz="1800"/>
              <a:t> (</a:t>
            </a:r>
            <a:r>
              <a:rPr i="1" lang="fr" sz="1800"/>
              <a:t>Group Policy Object</a:t>
            </a:r>
            <a:r>
              <a:rPr lang="fr" sz="1800"/>
              <a:t>) sont des c</a:t>
            </a:r>
            <a:r>
              <a:rPr lang="fr" sz="1800"/>
              <a:t>ollections virtuelles de politiques de sécurité.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Possède un nom unique (comme un GUID).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Permettent de gérer avec une méthode centralisée un parc informatique :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des ordinateurs et des utilisateurs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des politiques de sécurité (restriction d’utilisation)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de l’interface graphique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Déploiement de logiciels, de script, de service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des scripts de connection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Redirection de dossiers…</a:t>
            </a:r>
            <a:endParaRPr sz="1800"/>
          </a:p>
        </p:txBody>
      </p:sp>
      <p:sp>
        <p:nvSpPr>
          <p:cNvPr id="165" name="Google Shape;165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166" name="Google Shape;166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167" name="Google Shape;167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Une définition</a:t>
            </a:r>
            <a:endParaRPr i="1" sz="3700"/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Méthode de gestion de configuration de parc informatique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Permettent de définir une configuration cible de sécurité et d’installation</a:t>
            </a:r>
            <a:endParaRPr sz="1800"/>
          </a:p>
        </p:txBody>
      </p:sp>
      <p:sp>
        <p:nvSpPr>
          <p:cNvPr id="174" name="Google Shape;174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175" name="Google Shape;175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176" name="Google Shape;176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Objectifs</a:t>
            </a:r>
            <a:endParaRPr i="1" sz="3700"/>
          </a:p>
        </p:txBody>
      </p:sp>
      <p:sp>
        <p:nvSpPr>
          <p:cNvPr id="177" name="Google Shape;17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GPO sont fonctionnelles sur les ordinateurs ayant un OS Microsoft (client ou serveur).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existe des implémentations très partielles de clients GPO pour les environnements Linux. Mais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plupart des modèles de GPO qui sont proposés dans la console de Gestion des Stratégies de Groupe ne seront pas pris en compte par les client GPO Linux.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 l’on affecte une GPO à un client qui ne peut pas l’interpréter, </a:t>
            </a:r>
            <a:r>
              <a:rPr lang="fr" sz="1800" u="sng"/>
              <a:t>la GPO sera alors ignorée</a:t>
            </a:r>
            <a:r>
              <a:rPr lang="fr" sz="1800"/>
              <a:t>.</a:t>
            </a:r>
            <a:endParaRPr sz="1800"/>
          </a:p>
        </p:txBody>
      </p:sp>
      <p:sp>
        <p:nvSpPr>
          <p:cNvPr id="183" name="Google Shape;183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184" name="Google Shape;184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185" name="Google Shape;185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OS pris en compte</a:t>
            </a:r>
            <a:endParaRPr i="1" sz="3700"/>
          </a:p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GPO est constituée de trois composantes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Une entrée LDAP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Le contenu de la GPO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Un attribut gPLink</a:t>
            </a:r>
            <a:endParaRPr sz="1800"/>
          </a:p>
        </p:txBody>
      </p:sp>
      <p:sp>
        <p:nvSpPr>
          <p:cNvPr id="192" name="Google Shape;192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193" name="Google Shape;193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194" name="Google Shape;194;p3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Constitution d’une GPO</a:t>
            </a:r>
            <a:endParaRPr i="1" sz="3700"/>
          </a:p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idx="4" type="body"/>
          </p:nvPr>
        </p:nvSpPr>
        <p:spPr>
          <a:xfrm>
            <a:off x="380600" y="1741200"/>
            <a:ext cx="51210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L’entrée LDAP GPO est situé sous CN=Policies,CN=System,DC=xx,DC=xx dans la partition principale de l’AD.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Elle contient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nom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GUID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droits d’édition de la GPO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-&gt; Ce sont les informations administratives</a:t>
            </a:r>
            <a:endParaRPr sz="1800"/>
          </a:p>
        </p:txBody>
      </p:sp>
      <p:sp>
        <p:nvSpPr>
          <p:cNvPr id="201" name="Google Shape;201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202" name="Google Shape;202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203" name="Google Shape;203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L’entrée LDAP</a:t>
            </a:r>
            <a:endParaRPr i="1" sz="3700"/>
          </a:p>
        </p:txBody>
      </p:sp>
      <p:sp>
        <p:nvSpPr>
          <p:cNvPr id="204" name="Google Shape;20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550" y="1785925"/>
            <a:ext cx="2788225" cy="2690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