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13716000" cx="24384000"/>
  <p:notesSz cx="6858000" cy="9144000"/>
  <p:embeddedFontLst>
    <p:embeddedFont>
      <p:font typeface="Montserrat SemiBold"/>
      <p:regular r:id="rId48"/>
      <p:bold r:id="rId49"/>
      <p:italic r:id="rId50"/>
      <p:boldItalic r:id="rId51"/>
    </p:embeddedFont>
    <p:embeddedFont>
      <p:font typeface="Proxima Nova"/>
      <p:regular r:id="rId52"/>
      <p:bold r:id="rId53"/>
      <p:italic r:id="rId54"/>
      <p:boldItalic r:id="rId55"/>
    </p:embeddedFont>
    <p:embeddedFont>
      <p:font typeface="Montserrat"/>
      <p:regular r:id="rId56"/>
      <p:bold r:id="rId57"/>
      <p:italic r:id="rId58"/>
      <p:boldItalic r:id="rId59"/>
    </p:embeddedFont>
    <p:embeddedFont>
      <p:font typeface="Montserrat Medium"/>
      <p:regular r:id="rId60"/>
      <p:bold r:id="rId61"/>
      <p:italic r:id="rId62"/>
      <p:boldItalic r:id="rId63"/>
    </p:embeddedFont>
    <p:embeddedFont>
      <p:font typeface="Helvetica Neue"/>
      <p:regular r:id="rId64"/>
      <p:bold r:id="rId65"/>
      <p:italic r:id="rId66"/>
      <p:boldItalic r:id="rId67"/>
    </p:embeddedFont>
    <p:embeddedFont>
      <p:font typeface="Montserrat ExtraBold"/>
      <p:bold r:id="rId68"/>
      <p:boldItalic r:id="rId6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C7172B4-B706-41CB-9AB2-5A50DFAE96E6}">
  <a:tblStyle styleId="{EC7172B4-B706-41CB-9AB2-5A50DFAE96E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MontserratSemiBold-regular.fntdata"/><Relationship Id="rId47" Type="http://schemas.openxmlformats.org/officeDocument/2006/relationships/slide" Target="slides/slide42.xml"/><Relationship Id="rId49" Type="http://schemas.openxmlformats.org/officeDocument/2006/relationships/font" Target="fonts/MontserratSemiBo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MontserratMedium-italic.fntdata"/><Relationship Id="rId61" Type="http://schemas.openxmlformats.org/officeDocument/2006/relationships/font" Target="fonts/MontserratMedium-bold.fntdata"/><Relationship Id="rId20" Type="http://schemas.openxmlformats.org/officeDocument/2006/relationships/slide" Target="slides/slide15.xml"/><Relationship Id="rId64" Type="http://schemas.openxmlformats.org/officeDocument/2006/relationships/font" Target="fonts/HelveticaNeue-regular.fntdata"/><Relationship Id="rId63" Type="http://schemas.openxmlformats.org/officeDocument/2006/relationships/font" Target="fonts/MontserratMedium-boldItalic.fntdata"/><Relationship Id="rId22" Type="http://schemas.openxmlformats.org/officeDocument/2006/relationships/slide" Target="slides/slide17.xml"/><Relationship Id="rId66" Type="http://schemas.openxmlformats.org/officeDocument/2006/relationships/font" Target="fonts/HelveticaNeue-italic.fntdata"/><Relationship Id="rId21" Type="http://schemas.openxmlformats.org/officeDocument/2006/relationships/slide" Target="slides/slide16.xml"/><Relationship Id="rId65" Type="http://schemas.openxmlformats.org/officeDocument/2006/relationships/font" Target="fonts/HelveticaNeue-bold.fntdata"/><Relationship Id="rId24" Type="http://schemas.openxmlformats.org/officeDocument/2006/relationships/slide" Target="slides/slide19.xml"/><Relationship Id="rId68" Type="http://schemas.openxmlformats.org/officeDocument/2006/relationships/font" Target="fonts/MontserratExtraBold-bold.fntdata"/><Relationship Id="rId23" Type="http://schemas.openxmlformats.org/officeDocument/2006/relationships/slide" Target="slides/slide18.xml"/><Relationship Id="rId67" Type="http://schemas.openxmlformats.org/officeDocument/2006/relationships/font" Target="fonts/HelveticaNeue-boldItalic.fntdata"/><Relationship Id="rId60" Type="http://schemas.openxmlformats.org/officeDocument/2006/relationships/font" Target="fonts/MontserratMedium-regular.fntdata"/><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MontserratExtraBold-boldItalic.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MontserratSemiBold-boldItalic.fntdata"/><Relationship Id="rId50" Type="http://schemas.openxmlformats.org/officeDocument/2006/relationships/font" Target="fonts/MontserratSemiBold-italic.fntdata"/><Relationship Id="rId53" Type="http://schemas.openxmlformats.org/officeDocument/2006/relationships/font" Target="fonts/ProximaNova-bold.fntdata"/><Relationship Id="rId52" Type="http://schemas.openxmlformats.org/officeDocument/2006/relationships/font" Target="fonts/ProximaNova-regular.fntdata"/><Relationship Id="rId11" Type="http://schemas.openxmlformats.org/officeDocument/2006/relationships/slide" Target="slides/slide6.xml"/><Relationship Id="rId55" Type="http://schemas.openxmlformats.org/officeDocument/2006/relationships/font" Target="fonts/ProximaNova-boldItalic.fntdata"/><Relationship Id="rId10" Type="http://schemas.openxmlformats.org/officeDocument/2006/relationships/slide" Target="slides/slide5.xml"/><Relationship Id="rId54" Type="http://schemas.openxmlformats.org/officeDocument/2006/relationships/font" Target="fonts/ProximaNova-italic.fntdata"/><Relationship Id="rId13" Type="http://schemas.openxmlformats.org/officeDocument/2006/relationships/slide" Target="slides/slide8.xml"/><Relationship Id="rId57" Type="http://schemas.openxmlformats.org/officeDocument/2006/relationships/font" Target="fonts/Montserrat-bold.fntdata"/><Relationship Id="rId12" Type="http://schemas.openxmlformats.org/officeDocument/2006/relationships/slide" Target="slides/slide7.xml"/><Relationship Id="rId56" Type="http://schemas.openxmlformats.org/officeDocument/2006/relationships/font" Target="fonts/Montserrat-regular.fntdata"/><Relationship Id="rId15" Type="http://schemas.openxmlformats.org/officeDocument/2006/relationships/slide" Target="slides/slide10.xml"/><Relationship Id="rId59" Type="http://schemas.openxmlformats.org/officeDocument/2006/relationships/font" Target="fonts/Montserrat-boldItalic.fntdata"/><Relationship Id="rId14" Type="http://schemas.openxmlformats.org/officeDocument/2006/relationships/slide" Target="slides/slide9.xml"/><Relationship Id="rId58" Type="http://schemas.openxmlformats.org/officeDocument/2006/relationships/font" Target="fonts/Montserrat-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1pPr>
            <a:lvl2pPr indent="-228600" lvl="1" marL="9144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2pPr>
            <a:lvl3pPr indent="-228600" lvl="2" marL="13716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3pPr>
            <a:lvl4pPr indent="-228600" lvl="3" marL="18288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4pPr>
            <a:lvl5pPr indent="-228600" lvl="4" marL="22860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5pPr>
            <a:lvl6pPr indent="-228600" lvl="5" marL="27432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6pPr>
            <a:lvl7pPr indent="-228600" lvl="6" marL="32004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7pPr>
            <a:lvl8pPr indent="-228600" lvl="7" marL="36576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8pPr>
            <a:lvl9pPr indent="-228600" lvl="8" marL="41148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 name="Google Shape;74;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ae21716b12_0_19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g2ae21716b12_0_19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ae21716b12_0_2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g2ae21716b12_0_2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ae21716b12_0_23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g2ae21716b12_0_2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ae42e38bed_0_30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g2ae42e38bed_0_30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ae42e38bed_0_31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g2ae42e38bed_0_3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ae42e38bed_0_42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g2ae42e38bed_0_4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ae42e38bed_0_44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9" name="Google Shape;329;g2ae42e38bed_0_4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ae61a0c5c1_0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g2ae61a0c5c1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ae42e38bed_0_14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4" name="Google Shape;364;g2ae42e38bed_0_1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2ae21716b12_0_13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1" name="Google Shape;381;g2ae21716b12_0_1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ae21716b12_0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SzPts val="1400"/>
              <a:buFont typeface="Montserrat"/>
              <a:buChar char="-"/>
            </a:pPr>
            <a:r>
              <a:t/>
            </a:r>
            <a:endParaRPr sz="1400">
              <a:latin typeface="Montserrat"/>
              <a:ea typeface="Montserrat"/>
              <a:cs typeface="Montserrat"/>
              <a:sym typeface="Montserrat"/>
            </a:endParaRPr>
          </a:p>
        </p:txBody>
      </p:sp>
      <p:sp>
        <p:nvSpPr>
          <p:cNvPr id="82" name="Google Shape;82;g2ae21716b12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2599a8b653d_0_22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6" name="Google Shape;396;g2599a8b653d_0_2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2ae42e38bed_0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3" name="Google Shape;413;g2ae42e38bed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2ae42e38bed_0_1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solidFill>
                  <a:schemeClr val="dk1"/>
                </a:solidFill>
              </a:rPr>
              <a:t>P</a:t>
            </a:r>
            <a:r>
              <a:rPr lang="en-US">
                <a:solidFill>
                  <a:schemeClr val="dk1"/>
                </a:solidFill>
              </a:rPr>
              <a:t>rocessus :</a:t>
            </a:r>
            <a:endParaRPr>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Commence par une demande de l'utilisateur, qui est transmise au gestionnaire de paquets</a:t>
            </a:r>
            <a:endParaRPr>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Le gestionnaire de paquets interagit alors avec les dépôts pour trouver et télécharger le paquet demandé ainsi que ses dépendances.</a:t>
            </a:r>
            <a:endParaRPr>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Il utilise les métadonnées pour s'assurer que les versions correctes sont téléchargées et que toutes les dépendances nécessaires sont satisfaites. Après le téléchargement, le paquet est installé sur le système de l'utilisateur.</a:t>
            </a:r>
            <a:endParaRPr/>
          </a:p>
        </p:txBody>
      </p:sp>
      <p:sp>
        <p:nvSpPr>
          <p:cNvPr id="430" name="Google Shape;430;g2ae42e38bed_0_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2ae42e38bed_0_16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7" name="Google Shape;447;g2ae42e38bed_0_1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2ae42e38bed_0_17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4" name="Google Shape;464;g2ae42e38bed_0_1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2ae42e38bed_0_22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1" name="Google Shape;481;g2ae42e38bed_0_2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2ae42e38bed_0_24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US">
                <a:solidFill>
                  <a:schemeClr val="dk1"/>
                </a:solidFill>
              </a:rPr>
              <a:t>jammy : </a:t>
            </a:r>
            <a:r>
              <a:rPr lang="en-US">
                <a:solidFill>
                  <a:schemeClr val="dk1"/>
                </a:solidFill>
              </a:rPr>
              <a:t>nom de code pour Ubuntu 22.04</a:t>
            </a:r>
            <a:endParaRPr>
              <a:solidFill>
                <a:schemeClr val="dk1"/>
              </a:solidFill>
            </a:endParaRPr>
          </a:p>
          <a:p>
            <a:pPr indent="0" lvl="0" marL="0" rtl="0" algn="l">
              <a:spcBef>
                <a:spcPts val="0"/>
              </a:spcBef>
              <a:spcAft>
                <a:spcPts val="0"/>
              </a:spcAft>
              <a:buClr>
                <a:schemeClr val="dk1"/>
              </a:buClr>
              <a:buSzPts val="1100"/>
              <a:buFont typeface="Arial"/>
              <a:buNone/>
            </a:pPr>
            <a:r>
              <a:rPr b="1" lang="en-US">
                <a:solidFill>
                  <a:schemeClr val="dk1"/>
                </a:solidFill>
              </a:rPr>
              <a:t>jammy-updates : </a:t>
            </a:r>
            <a:r>
              <a:rPr lang="en-US">
                <a:solidFill>
                  <a:schemeClr val="dk1"/>
                </a:solidFill>
              </a:rPr>
              <a:t>MAJ publiées après la sortie d’Ubuntu 22.04</a:t>
            </a:r>
            <a:endParaRPr>
              <a:solidFill>
                <a:schemeClr val="dk1"/>
              </a:solidFill>
            </a:endParaRPr>
          </a:p>
          <a:p>
            <a:pPr indent="0" lvl="0" marL="0" rtl="0" algn="l">
              <a:spcBef>
                <a:spcPts val="0"/>
              </a:spcBef>
              <a:spcAft>
                <a:spcPts val="0"/>
              </a:spcAft>
              <a:buClr>
                <a:schemeClr val="dk1"/>
              </a:buClr>
              <a:buSzPts val="1100"/>
              <a:buFont typeface="Arial"/>
              <a:buNone/>
            </a:pPr>
            <a:r>
              <a:rPr b="1" lang="en-US">
                <a:solidFill>
                  <a:schemeClr val="dk1"/>
                </a:solidFill>
              </a:rPr>
              <a:t>jammy-backports : </a:t>
            </a:r>
            <a:r>
              <a:rPr lang="en-US">
                <a:solidFill>
                  <a:schemeClr val="dk1"/>
                </a:solidFill>
              </a:rPr>
              <a:t>version plus récente de certains logiciels</a:t>
            </a:r>
            <a:endParaRPr>
              <a:solidFill>
                <a:schemeClr val="dk1"/>
              </a:solidFill>
            </a:endParaRPr>
          </a:p>
          <a:p>
            <a:pPr indent="0" lvl="0" marL="0" rtl="0" algn="l">
              <a:spcBef>
                <a:spcPts val="0"/>
              </a:spcBef>
              <a:spcAft>
                <a:spcPts val="0"/>
              </a:spcAft>
              <a:buClr>
                <a:schemeClr val="dk1"/>
              </a:buClr>
              <a:buSzPts val="1100"/>
              <a:buFont typeface="Arial"/>
              <a:buNone/>
            </a:pPr>
            <a:r>
              <a:rPr b="1" lang="en-US">
                <a:solidFill>
                  <a:schemeClr val="dk1"/>
                </a:solidFill>
              </a:rPr>
              <a:t>main</a:t>
            </a:r>
            <a:r>
              <a:rPr lang="en-US">
                <a:solidFill>
                  <a:schemeClr val="dk1"/>
                </a:solidFill>
              </a:rPr>
              <a:t> : Contient des logiciels qui adhèrent aux lignes directrices de Debian Free Software Guidelines (DFSG)</a:t>
            </a:r>
            <a:endParaRPr>
              <a:solidFill>
                <a:schemeClr val="dk1"/>
              </a:solidFill>
            </a:endParaRPr>
          </a:p>
          <a:p>
            <a:pPr indent="0" lvl="0" marL="0" rtl="0" algn="l">
              <a:spcBef>
                <a:spcPts val="0"/>
              </a:spcBef>
              <a:spcAft>
                <a:spcPts val="0"/>
              </a:spcAft>
              <a:buClr>
                <a:schemeClr val="dk1"/>
              </a:buClr>
              <a:buSzPts val="1100"/>
              <a:buFont typeface="Arial"/>
              <a:buNone/>
            </a:pPr>
            <a:r>
              <a:rPr b="1" lang="en-US">
                <a:solidFill>
                  <a:schemeClr val="dk1"/>
                </a:solidFill>
              </a:rPr>
              <a:t>restricted : </a:t>
            </a:r>
            <a:r>
              <a:rPr lang="en-US">
                <a:solidFill>
                  <a:schemeClr val="dk1"/>
                </a:solidFill>
              </a:rPr>
              <a:t>logiciels propriétaires</a:t>
            </a:r>
            <a:endParaRPr>
              <a:solidFill>
                <a:schemeClr val="dk1"/>
              </a:solidFill>
            </a:endParaRPr>
          </a:p>
          <a:p>
            <a:pPr indent="0" lvl="0" marL="0" rtl="0" algn="l">
              <a:spcBef>
                <a:spcPts val="0"/>
              </a:spcBef>
              <a:spcAft>
                <a:spcPts val="0"/>
              </a:spcAft>
              <a:buClr>
                <a:schemeClr val="dk1"/>
              </a:buClr>
              <a:buSzPts val="1100"/>
              <a:buFont typeface="Arial"/>
              <a:buNone/>
            </a:pPr>
            <a:r>
              <a:rPr b="1" lang="en-US">
                <a:solidFill>
                  <a:schemeClr val="dk1"/>
                </a:solidFill>
              </a:rPr>
              <a:t>multiverse : </a:t>
            </a:r>
            <a:r>
              <a:rPr lang="en-US">
                <a:solidFill>
                  <a:schemeClr val="dk1"/>
                </a:solidFill>
              </a:rPr>
              <a:t>contient des logiciels qui ne sont pas libres selon la définition d'Ubuntu</a:t>
            </a:r>
            <a:endParaRPr>
              <a:solidFill>
                <a:schemeClr val="dk1"/>
              </a:solidFill>
            </a:endParaRPr>
          </a:p>
          <a:p>
            <a:pPr indent="0" lvl="0" marL="0" rtl="0" algn="l">
              <a:spcBef>
                <a:spcPts val="0"/>
              </a:spcBef>
              <a:spcAft>
                <a:spcPts val="0"/>
              </a:spcAft>
              <a:buNone/>
            </a:pPr>
            <a:r>
              <a:rPr b="1" lang="en-US">
                <a:solidFill>
                  <a:schemeClr val="dk1"/>
                </a:solidFill>
              </a:rPr>
              <a:t>Universe : </a:t>
            </a:r>
            <a:r>
              <a:rPr lang="en-US">
                <a:solidFill>
                  <a:schemeClr val="dk1"/>
                </a:solidFill>
              </a:rPr>
              <a:t>contient des logiciels libres et open source maintenus par la communauté</a:t>
            </a:r>
            <a:endParaRPr b="1"/>
          </a:p>
        </p:txBody>
      </p:sp>
      <p:sp>
        <p:nvSpPr>
          <p:cNvPr id="498" name="Google Shape;498;g2ae42e38bed_0_2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2ae42e38bed_0_19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en-US"/>
              <a:t>stable</a:t>
            </a:r>
            <a:r>
              <a:rPr lang="en-US"/>
              <a:t> : Indique que cette source est alignée sur la version "stable" actuelle de Debian (version recommandée)</a:t>
            </a:r>
            <a:endParaRPr/>
          </a:p>
          <a:p>
            <a:pPr indent="0" lvl="0" marL="0" rtl="0" algn="l">
              <a:spcBef>
                <a:spcPts val="0"/>
              </a:spcBef>
              <a:spcAft>
                <a:spcPts val="0"/>
              </a:spcAft>
              <a:buNone/>
            </a:pPr>
            <a:r>
              <a:rPr b="1" lang="en-US"/>
              <a:t>main</a:t>
            </a:r>
            <a:r>
              <a:rPr lang="en-US"/>
              <a:t> : Contient des logiciels qui adhèrent aux lignes directrices de Debian Free Software Guidelines (DFSG)</a:t>
            </a:r>
            <a:endParaRPr/>
          </a:p>
          <a:p>
            <a:pPr indent="0" lvl="0" marL="0" rtl="0" algn="l">
              <a:spcBef>
                <a:spcPts val="0"/>
              </a:spcBef>
              <a:spcAft>
                <a:spcPts val="0"/>
              </a:spcAft>
              <a:buNone/>
            </a:pPr>
            <a:r>
              <a:rPr b="1" lang="en-US"/>
              <a:t>contrib</a:t>
            </a:r>
            <a:r>
              <a:rPr lang="en-US"/>
              <a:t> : Contient des paquets qui sont libres eux-mêmes, mais dépendent de logiciels qui ne le sont pas (non-libres ou "non-free").</a:t>
            </a:r>
            <a:endParaRPr/>
          </a:p>
          <a:p>
            <a:pPr indent="0" lvl="0" marL="0" rtl="0" algn="l">
              <a:spcBef>
                <a:spcPts val="0"/>
              </a:spcBef>
              <a:spcAft>
                <a:spcPts val="0"/>
              </a:spcAft>
              <a:buNone/>
            </a:pPr>
            <a:r>
              <a:rPr b="1" lang="en-US"/>
              <a:t>non-free</a:t>
            </a:r>
            <a:r>
              <a:rPr lang="en-US"/>
              <a:t> : Contient des paquets qui ne respectent pas les DFSG.</a:t>
            </a:r>
            <a:endParaRPr/>
          </a:p>
          <a:p>
            <a:pPr indent="0" lvl="0" marL="0" rtl="0" algn="l">
              <a:spcBef>
                <a:spcPts val="0"/>
              </a:spcBef>
              <a:spcAft>
                <a:spcPts val="0"/>
              </a:spcAft>
              <a:buNone/>
            </a:pPr>
            <a:r>
              <a:rPr b="1" lang="en-US"/>
              <a:t>stable-security</a:t>
            </a:r>
            <a:r>
              <a:rPr lang="en-US"/>
              <a:t> : Contient des MAJ de sécurité pour la version stable actuelle.</a:t>
            </a:r>
            <a:endParaRPr/>
          </a:p>
          <a:p>
            <a:pPr indent="0" lvl="0" marL="0" rtl="0" algn="l">
              <a:spcBef>
                <a:spcPts val="0"/>
              </a:spcBef>
              <a:spcAft>
                <a:spcPts val="0"/>
              </a:spcAft>
              <a:buNone/>
            </a:pPr>
            <a:r>
              <a:t/>
            </a:r>
            <a:endParaRPr/>
          </a:p>
        </p:txBody>
      </p:sp>
      <p:sp>
        <p:nvSpPr>
          <p:cNvPr id="516" name="Google Shape;516;g2ae42e38bed_0_1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2ae21716b12_0_14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4" name="Google Shape;534;g2ae21716b12_0_1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2ae42e38bed_0_3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9" name="Google Shape;549;g2ae42e38bed_0_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ae21716b12_0_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400">
              <a:latin typeface="Montserrat"/>
              <a:ea typeface="Montserrat"/>
              <a:cs typeface="Montserrat"/>
              <a:sym typeface="Montserrat"/>
            </a:endParaRPr>
          </a:p>
        </p:txBody>
      </p:sp>
      <p:sp>
        <p:nvSpPr>
          <p:cNvPr id="97" name="Google Shape;97;g2ae21716b12_0_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2ae42e38bed_0_6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7" name="Google Shape;567;g2ae42e38bed_0_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2ae42e38bed_0_9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5" name="Google Shape;585;g2ae42e38bed_0_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2ae42e38bed_0_10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3" name="Google Shape;603;g2ae42e38bed_0_10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2ae42e38bed_0_12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1" name="Google Shape;621;g2ae42e38bed_0_1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2ae42e38bed_0_36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9" name="Google Shape;639;g2ae42e38bed_0_3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2ae42e38bed_0_28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6" name="Google Shape;656;g2ae42e38bed_0_2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2ae61a0c5c1_0_1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4" name="Google Shape;674;g2ae61a0c5c1_0_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2ae61a0c5c1_0_3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2" name="Google Shape;692;g2ae61a0c5c1_0_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g2ae21716b12_0_16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0" name="Google Shape;710;g2ae21716b12_0_1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g2ae42e38bed_0_40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5" name="Google Shape;725;g2ae42e38bed_0_40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132df09322_0_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g2132df09322_0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g2ae61a0c5c1_0_14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400">
              <a:latin typeface="Montserrat"/>
              <a:ea typeface="Montserrat"/>
              <a:cs typeface="Montserrat"/>
              <a:sym typeface="Montserrat"/>
            </a:endParaRPr>
          </a:p>
        </p:txBody>
      </p:sp>
      <p:sp>
        <p:nvSpPr>
          <p:cNvPr id="743" name="Google Shape;743;g2ae61a0c5c1_0_1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g2ae61a0c5c1_0_5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sz="1400">
              <a:latin typeface="Montserrat"/>
              <a:ea typeface="Montserrat"/>
              <a:cs typeface="Montserrat"/>
              <a:sym typeface="Montserrat"/>
            </a:endParaRPr>
          </a:p>
        </p:txBody>
      </p:sp>
      <p:sp>
        <p:nvSpPr>
          <p:cNvPr id="760" name="Google Shape;760;g2ae61a0c5c1_0_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g2ae61a0c5c1_0_6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7" name="Google Shape;777;g2ae61a0c5c1_0_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ae21716b12_0_24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Dépendance = pré-requis logiciel</a:t>
            </a:r>
            <a:endParaRPr/>
          </a:p>
        </p:txBody>
      </p:sp>
      <p:sp>
        <p:nvSpPr>
          <p:cNvPr id="142" name="Google Shape;142;g2ae21716b12_0_2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ae21716b12_0_26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Dépendance = pré-requis logiciel</a:t>
            </a:r>
            <a:endParaRPr/>
          </a:p>
        </p:txBody>
      </p:sp>
      <p:sp>
        <p:nvSpPr>
          <p:cNvPr id="159" name="Google Shape;159;g2ae21716b12_0_2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599a8b653d_0_24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g2599a8b653d_0_2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ae21716b12_0_11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g2ae21716b12_0_1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ae21716b12_0_27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g2ae21716b12_0_2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type="title">
  <p:cSld name="TITLE">
    <p:spTree>
      <p:nvGrpSpPr>
        <p:cNvPr id="9" name="Shape 9"/>
        <p:cNvGrpSpPr/>
        <p:nvPr/>
      </p:nvGrpSpPr>
      <p:grpSpPr>
        <a:xfrm>
          <a:off x="0" y="0"/>
          <a:ext cx="0" cy="0"/>
          <a:chOff x="0" y="0"/>
          <a:chExt cx="0" cy="0"/>
        </a:xfrm>
      </p:grpSpPr>
      <p:sp>
        <p:nvSpPr>
          <p:cNvPr id="10" name="Google Shape;10;p2"/>
          <p:cNvSpPr txBox="1"/>
          <p:nvPr>
            <p:ph idx="1" type="body"/>
          </p:nvPr>
        </p:nvSpPr>
        <p:spPr>
          <a:xfrm>
            <a:off x="1201340" y="11859862"/>
            <a:ext cx="21971100" cy="636900"/>
          </a:xfrm>
          <a:prstGeom prst="rect">
            <a:avLst/>
          </a:prstGeom>
          <a:noFill/>
          <a:ln>
            <a:noFill/>
          </a:ln>
        </p:spPr>
        <p:txBody>
          <a:bodyPr anchorCtr="0" anchor="t" bIns="45700" lIns="45700" spcFirstLastPara="1" rIns="45700" wrap="square" tIns="45700">
            <a:normAutofit/>
          </a:bodyPr>
          <a:lstStyle>
            <a:lvl1pPr indent="-228600" lvl="0" marL="457200" rtl="0" algn="l">
              <a:lnSpc>
                <a:spcPct val="100000"/>
              </a:lnSpc>
              <a:spcBef>
                <a:spcPts val="0"/>
              </a:spcBef>
              <a:spcAft>
                <a:spcPts val="0"/>
              </a:spcAft>
              <a:buClr>
                <a:srgbClr val="000000"/>
              </a:buClr>
              <a:buSzPts val="3600"/>
              <a:buFont typeface="Helvetica Neue"/>
              <a:buNone/>
              <a:defRPr b="1" sz="3600"/>
            </a:lvl1pPr>
            <a:lvl2pPr indent="-369189" lvl="1" marL="914400" rtl="0" algn="l">
              <a:lnSpc>
                <a:spcPct val="90000"/>
              </a:lnSpc>
              <a:spcBef>
                <a:spcPts val="4500"/>
              </a:spcBef>
              <a:spcAft>
                <a:spcPts val="0"/>
              </a:spcAft>
              <a:buClr>
                <a:srgbClr val="000000"/>
              </a:buClr>
              <a:buSzPts val="2214"/>
              <a:buChar char="•"/>
              <a:defRPr/>
            </a:lvl2pPr>
            <a:lvl3pPr indent="-369189" lvl="2" marL="1371600" rtl="0" algn="l">
              <a:lnSpc>
                <a:spcPct val="90000"/>
              </a:lnSpc>
              <a:spcBef>
                <a:spcPts val="4500"/>
              </a:spcBef>
              <a:spcAft>
                <a:spcPts val="0"/>
              </a:spcAft>
              <a:buClr>
                <a:srgbClr val="000000"/>
              </a:buClr>
              <a:buSzPts val="2214"/>
              <a:buChar char="•"/>
              <a:defRPr/>
            </a:lvl3pPr>
            <a:lvl4pPr indent="-369189" lvl="3" marL="1828800" rtl="0" algn="l">
              <a:lnSpc>
                <a:spcPct val="90000"/>
              </a:lnSpc>
              <a:spcBef>
                <a:spcPts val="4500"/>
              </a:spcBef>
              <a:spcAft>
                <a:spcPts val="0"/>
              </a:spcAft>
              <a:buClr>
                <a:srgbClr val="000000"/>
              </a:buClr>
              <a:buSzPts val="2214"/>
              <a:buChar char="•"/>
              <a:defRPr/>
            </a:lvl4pPr>
            <a:lvl5pPr indent="-369189" lvl="4" marL="2286000" rtl="0" algn="l">
              <a:lnSpc>
                <a:spcPct val="90000"/>
              </a:lnSpc>
              <a:spcBef>
                <a:spcPts val="4500"/>
              </a:spcBef>
              <a:spcAft>
                <a:spcPts val="0"/>
              </a:spcAft>
              <a:buClr>
                <a:srgbClr val="000000"/>
              </a:buClr>
              <a:buSzPts val="2214"/>
              <a:buChar char="•"/>
              <a:defRPr/>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11" name="Google Shape;11;p2"/>
          <p:cNvSpPr txBox="1"/>
          <p:nvPr>
            <p:ph type="title"/>
          </p:nvPr>
        </p:nvSpPr>
        <p:spPr>
          <a:xfrm>
            <a:off x="1206496" y="2574991"/>
            <a:ext cx="21971100" cy="4648200"/>
          </a:xfrm>
          <a:prstGeom prst="rect">
            <a:avLst/>
          </a:prstGeom>
          <a:noFill/>
          <a:ln>
            <a:noFill/>
          </a:ln>
        </p:spPr>
        <p:txBody>
          <a:bodyPr anchorCtr="0" anchor="b" bIns="50800" lIns="50800" spcFirstLastPara="1" rIns="50800" wrap="square" tIns="50800">
            <a:normAutofit/>
          </a:bodyPr>
          <a:lstStyle>
            <a:lvl1pPr lvl="0" rtl="0" algn="l">
              <a:lnSpc>
                <a:spcPct val="80000"/>
              </a:lnSpc>
              <a:spcBef>
                <a:spcPts val="0"/>
              </a:spcBef>
              <a:spcAft>
                <a:spcPts val="0"/>
              </a:spcAft>
              <a:buClr>
                <a:srgbClr val="000000"/>
              </a:buClr>
              <a:buSzPts val="11600"/>
              <a:buFont typeface="Helvetica Neue"/>
              <a:buNone/>
              <a:defRPr sz="11600"/>
            </a:lvl1pPr>
            <a:lvl2pPr lvl="1" rtl="0" algn="l">
              <a:lnSpc>
                <a:spcPct val="80000"/>
              </a:lnSpc>
              <a:spcBef>
                <a:spcPts val="0"/>
              </a:spcBef>
              <a:spcAft>
                <a:spcPts val="0"/>
              </a:spcAft>
              <a:buClr>
                <a:srgbClr val="000000"/>
              </a:buClr>
              <a:buSzPts val="1800"/>
              <a:buNone/>
              <a:defRPr/>
            </a:lvl2pPr>
            <a:lvl3pPr lvl="2" rtl="0" algn="l">
              <a:lnSpc>
                <a:spcPct val="80000"/>
              </a:lnSpc>
              <a:spcBef>
                <a:spcPts val="0"/>
              </a:spcBef>
              <a:spcAft>
                <a:spcPts val="0"/>
              </a:spcAft>
              <a:buClr>
                <a:srgbClr val="000000"/>
              </a:buClr>
              <a:buSzPts val="1800"/>
              <a:buNone/>
              <a:defRPr/>
            </a:lvl3pPr>
            <a:lvl4pPr lvl="3" rtl="0" algn="l">
              <a:lnSpc>
                <a:spcPct val="80000"/>
              </a:lnSpc>
              <a:spcBef>
                <a:spcPts val="0"/>
              </a:spcBef>
              <a:spcAft>
                <a:spcPts val="0"/>
              </a:spcAft>
              <a:buClr>
                <a:srgbClr val="000000"/>
              </a:buClr>
              <a:buSzPts val="1800"/>
              <a:buNone/>
              <a:defRPr/>
            </a:lvl4pPr>
            <a:lvl5pPr lvl="4" rtl="0" algn="l">
              <a:lnSpc>
                <a:spcPct val="80000"/>
              </a:lnSpc>
              <a:spcBef>
                <a:spcPts val="0"/>
              </a:spcBef>
              <a:spcAft>
                <a:spcPts val="0"/>
              </a:spcAft>
              <a:buClr>
                <a:srgbClr val="000000"/>
              </a:buClr>
              <a:buSzPts val="1800"/>
              <a:buNone/>
              <a:defRPr/>
            </a:lvl5pPr>
            <a:lvl6pPr lvl="5" rtl="0" algn="l">
              <a:lnSpc>
                <a:spcPct val="80000"/>
              </a:lnSpc>
              <a:spcBef>
                <a:spcPts val="0"/>
              </a:spcBef>
              <a:spcAft>
                <a:spcPts val="0"/>
              </a:spcAft>
              <a:buClr>
                <a:srgbClr val="000000"/>
              </a:buClr>
              <a:buSzPts val="1800"/>
              <a:buNone/>
              <a:defRPr/>
            </a:lvl6pPr>
            <a:lvl7pPr lvl="6" rtl="0" algn="l">
              <a:lnSpc>
                <a:spcPct val="80000"/>
              </a:lnSpc>
              <a:spcBef>
                <a:spcPts val="0"/>
              </a:spcBef>
              <a:spcAft>
                <a:spcPts val="0"/>
              </a:spcAft>
              <a:buClr>
                <a:srgbClr val="000000"/>
              </a:buClr>
              <a:buSzPts val="1800"/>
              <a:buNone/>
              <a:defRPr/>
            </a:lvl7pPr>
            <a:lvl8pPr lvl="7" rtl="0" algn="l">
              <a:lnSpc>
                <a:spcPct val="80000"/>
              </a:lnSpc>
              <a:spcBef>
                <a:spcPts val="0"/>
              </a:spcBef>
              <a:spcAft>
                <a:spcPts val="0"/>
              </a:spcAft>
              <a:buClr>
                <a:srgbClr val="000000"/>
              </a:buClr>
              <a:buSzPts val="1800"/>
              <a:buNone/>
              <a:defRPr/>
            </a:lvl8pPr>
            <a:lvl9pPr lvl="8" rtl="0" algn="l">
              <a:lnSpc>
                <a:spcPct val="80000"/>
              </a:lnSpc>
              <a:spcBef>
                <a:spcPts val="0"/>
              </a:spcBef>
              <a:spcAft>
                <a:spcPts val="0"/>
              </a:spcAft>
              <a:buClr>
                <a:srgbClr val="000000"/>
              </a:buClr>
              <a:buSzPts val="1800"/>
              <a:buNone/>
              <a:defRPr/>
            </a:lvl9pPr>
          </a:lstStyle>
          <a:p/>
        </p:txBody>
      </p:sp>
      <p:sp>
        <p:nvSpPr>
          <p:cNvPr id="12" name="Google Shape;12;p2"/>
          <p:cNvSpPr txBox="1"/>
          <p:nvPr>
            <p:ph idx="2" type="body"/>
          </p:nvPr>
        </p:nvSpPr>
        <p:spPr>
          <a:xfrm>
            <a:off x="1201342" y="7223190"/>
            <a:ext cx="21971100" cy="1905000"/>
          </a:xfrm>
          <a:prstGeom prst="rect">
            <a:avLst/>
          </a:prstGeom>
          <a:noFill/>
          <a:ln>
            <a:noFill/>
          </a:ln>
        </p:spPr>
        <p:txBody>
          <a:bodyPr anchorCtr="0" anchor="t" bIns="50800" lIns="50800" spcFirstLastPara="1" rIns="50800" wrap="square" tIns="50800">
            <a:normAutofit/>
          </a:bodyPr>
          <a:lstStyle>
            <a:lvl1pPr indent="-228600" lvl="0" marL="457200" rtl="0" algn="l">
              <a:lnSpc>
                <a:spcPct val="100000"/>
              </a:lnSpc>
              <a:spcBef>
                <a:spcPts val="0"/>
              </a:spcBef>
              <a:spcAft>
                <a:spcPts val="0"/>
              </a:spcAft>
              <a:buClr>
                <a:srgbClr val="000000"/>
              </a:buClr>
              <a:buSzPts val="5500"/>
              <a:buFont typeface="Helvetica Neue"/>
              <a:buNone/>
              <a:defRPr b="1" sz="5500"/>
            </a:lvl1pPr>
            <a:lvl2pPr indent="-228600" lvl="1" marL="914400" rtl="0" algn="l">
              <a:lnSpc>
                <a:spcPct val="100000"/>
              </a:lnSpc>
              <a:spcBef>
                <a:spcPts val="0"/>
              </a:spcBef>
              <a:spcAft>
                <a:spcPts val="0"/>
              </a:spcAft>
              <a:buClr>
                <a:srgbClr val="000000"/>
              </a:buClr>
              <a:buSzPts val="5500"/>
              <a:buFont typeface="Helvetica Neue"/>
              <a:buNone/>
              <a:defRPr b="1" sz="5500"/>
            </a:lvl2pPr>
            <a:lvl3pPr indent="-228600" lvl="2" marL="1371600" rtl="0" algn="l">
              <a:lnSpc>
                <a:spcPct val="100000"/>
              </a:lnSpc>
              <a:spcBef>
                <a:spcPts val="0"/>
              </a:spcBef>
              <a:spcAft>
                <a:spcPts val="0"/>
              </a:spcAft>
              <a:buClr>
                <a:srgbClr val="000000"/>
              </a:buClr>
              <a:buSzPts val="5500"/>
              <a:buFont typeface="Helvetica Neue"/>
              <a:buNone/>
              <a:defRPr b="1" sz="5500"/>
            </a:lvl3pPr>
            <a:lvl4pPr indent="-228600" lvl="3" marL="1828800" rtl="0" algn="l">
              <a:lnSpc>
                <a:spcPct val="100000"/>
              </a:lnSpc>
              <a:spcBef>
                <a:spcPts val="0"/>
              </a:spcBef>
              <a:spcAft>
                <a:spcPts val="0"/>
              </a:spcAft>
              <a:buClr>
                <a:srgbClr val="000000"/>
              </a:buClr>
              <a:buSzPts val="5500"/>
              <a:buFont typeface="Helvetica Neue"/>
              <a:buNone/>
              <a:defRPr b="1" sz="5500"/>
            </a:lvl4pPr>
            <a:lvl5pPr indent="-228600" lvl="4" marL="2286000" rtl="0" algn="l">
              <a:lnSpc>
                <a:spcPct val="100000"/>
              </a:lnSpc>
              <a:spcBef>
                <a:spcPts val="0"/>
              </a:spcBef>
              <a:spcAft>
                <a:spcPts val="0"/>
              </a:spcAft>
              <a:buClr>
                <a:srgbClr val="000000"/>
              </a:buClr>
              <a:buSzPts val="5500"/>
              <a:buFont typeface="Helvetica Neue"/>
              <a:buNone/>
              <a:defRPr b="1" sz="5500"/>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13" name="Google Shape;13;p2"/>
          <p:cNvSpPr txBox="1"/>
          <p:nvPr>
            <p:ph idx="12" type="sldNum"/>
          </p:nvPr>
        </p:nvSpPr>
        <p:spPr>
          <a:xfrm>
            <a:off x="12001499" y="13080999"/>
            <a:ext cx="368400" cy="374700"/>
          </a:xfrm>
          <a:prstGeom prst="rect">
            <a:avLst/>
          </a:prstGeom>
          <a:noFill/>
          <a:ln>
            <a:noFill/>
          </a:ln>
        </p:spPr>
        <p:txBody>
          <a:bodyPr anchorCtr="0" anchor="b" bIns="50800" lIns="50800" spcFirstLastPara="1" rIns="50800" wrap="square" tIns="50800">
            <a:spAutoFit/>
          </a:bodyPr>
          <a:lstStyle>
            <a:lvl1pPr indent="0" lvl="0" marL="0" rt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rt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rt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rt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rt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rt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rt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rt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rt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éclaration">
  <p:cSld name="Déclaration">
    <p:spTree>
      <p:nvGrpSpPr>
        <p:cNvPr id="51" name="Shape 51"/>
        <p:cNvGrpSpPr/>
        <p:nvPr/>
      </p:nvGrpSpPr>
      <p:grpSpPr>
        <a:xfrm>
          <a:off x="0" y="0"/>
          <a:ext cx="0" cy="0"/>
          <a:chOff x="0" y="0"/>
          <a:chExt cx="0" cy="0"/>
        </a:xfrm>
      </p:grpSpPr>
      <p:sp>
        <p:nvSpPr>
          <p:cNvPr id="52" name="Google Shape;52;p11"/>
          <p:cNvSpPr txBox="1"/>
          <p:nvPr>
            <p:ph idx="1" type="body"/>
          </p:nvPr>
        </p:nvSpPr>
        <p:spPr>
          <a:xfrm>
            <a:off x="1206500" y="4920843"/>
            <a:ext cx="21971100" cy="3874200"/>
          </a:xfrm>
          <a:prstGeom prst="rect">
            <a:avLst/>
          </a:prstGeom>
          <a:noFill/>
          <a:ln>
            <a:noFill/>
          </a:ln>
        </p:spPr>
        <p:txBody>
          <a:bodyPr anchorCtr="0" anchor="ctr" bIns="50800" lIns="50800" spcFirstLastPara="1" rIns="50800" wrap="square" tIns="50800">
            <a:normAutofit/>
          </a:bodyPr>
          <a:lstStyle>
            <a:lvl1pPr indent="-228600" lvl="0" marL="457200" rtl="0" algn="ctr">
              <a:lnSpc>
                <a:spcPct val="80000"/>
              </a:lnSpc>
              <a:spcBef>
                <a:spcPts val="0"/>
              </a:spcBef>
              <a:spcAft>
                <a:spcPts val="0"/>
              </a:spcAft>
              <a:buClr>
                <a:srgbClr val="000000"/>
              </a:buClr>
              <a:buSzPts val="11600"/>
              <a:buFont typeface="Helvetica Neue"/>
              <a:buNone/>
              <a:defRPr sz="11600">
                <a:latin typeface="Helvetica Neue"/>
                <a:ea typeface="Helvetica Neue"/>
                <a:cs typeface="Helvetica Neue"/>
                <a:sym typeface="Helvetica Neue"/>
              </a:defRPr>
            </a:lvl1pPr>
            <a:lvl2pPr indent="-228600" lvl="1" marL="914400" rtl="0" algn="ctr">
              <a:lnSpc>
                <a:spcPct val="80000"/>
              </a:lnSpc>
              <a:spcBef>
                <a:spcPts val="0"/>
              </a:spcBef>
              <a:spcAft>
                <a:spcPts val="0"/>
              </a:spcAft>
              <a:buClr>
                <a:srgbClr val="000000"/>
              </a:buClr>
              <a:buSzPts val="11600"/>
              <a:buFont typeface="Helvetica Neue"/>
              <a:buNone/>
              <a:defRPr sz="11600">
                <a:latin typeface="Helvetica Neue"/>
                <a:ea typeface="Helvetica Neue"/>
                <a:cs typeface="Helvetica Neue"/>
                <a:sym typeface="Helvetica Neue"/>
              </a:defRPr>
            </a:lvl2pPr>
            <a:lvl3pPr indent="-228600" lvl="2" marL="1371600" rtl="0" algn="ctr">
              <a:lnSpc>
                <a:spcPct val="80000"/>
              </a:lnSpc>
              <a:spcBef>
                <a:spcPts val="0"/>
              </a:spcBef>
              <a:spcAft>
                <a:spcPts val="0"/>
              </a:spcAft>
              <a:buClr>
                <a:srgbClr val="000000"/>
              </a:buClr>
              <a:buSzPts val="11600"/>
              <a:buFont typeface="Helvetica Neue"/>
              <a:buNone/>
              <a:defRPr sz="11600">
                <a:latin typeface="Helvetica Neue"/>
                <a:ea typeface="Helvetica Neue"/>
                <a:cs typeface="Helvetica Neue"/>
                <a:sym typeface="Helvetica Neue"/>
              </a:defRPr>
            </a:lvl3pPr>
            <a:lvl4pPr indent="-228600" lvl="3" marL="1828800" rtl="0" algn="ctr">
              <a:lnSpc>
                <a:spcPct val="80000"/>
              </a:lnSpc>
              <a:spcBef>
                <a:spcPts val="0"/>
              </a:spcBef>
              <a:spcAft>
                <a:spcPts val="0"/>
              </a:spcAft>
              <a:buClr>
                <a:srgbClr val="000000"/>
              </a:buClr>
              <a:buSzPts val="11600"/>
              <a:buFont typeface="Helvetica Neue"/>
              <a:buNone/>
              <a:defRPr sz="11600">
                <a:latin typeface="Helvetica Neue"/>
                <a:ea typeface="Helvetica Neue"/>
                <a:cs typeface="Helvetica Neue"/>
                <a:sym typeface="Helvetica Neue"/>
              </a:defRPr>
            </a:lvl4pPr>
            <a:lvl5pPr indent="-228600" lvl="4" marL="2286000" rtl="0" algn="ctr">
              <a:lnSpc>
                <a:spcPct val="80000"/>
              </a:lnSpc>
              <a:spcBef>
                <a:spcPts val="0"/>
              </a:spcBef>
              <a:spcAft>
                <a:spcPts val="0"/>
              </a:spcAft>
              <a:buClr>
                <a:srgbClr val="000000"/>
              </a:buClr>
              <a:buSzPts val="11600"/>
              <a:buFont typeface="Helvetica Neue"/>
              <a:buNone/>
              <a:defRPr sz="11600">
                <a:latin typeface="Helvetica Neue"/>
                <a:ea typeface="Helvetica Neue"/>
                <a:cs typeface="Helvetica Neue"/>
                <a:sym typeface="Helvetica Neue"/>
              </a:defRPr>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53" name="Google Shape;53;p11"/>
          <p:cNvSpPr txBox="1"/>
          <p:nvPr>
            <p:ph idx="12" type="sldNum"/>
          </p:nvPr>
        </p:nvSpPr>
        <p:spPr>
          <a:xfrm>
            <a:off x="12001499" y="13080999"/>
            <a:ext cx="368400" cy="374700"/>
          </a:xfrm>
          <a:prstGeom prst="rect">
            <a:avLst/>
          </a:prstGeom>
          <a:noFill/>
          <a:ln>
            <a:noFill/>
          </a:ln>
        </p:spPr>
        <p:txBody>
          <a:bodyPr anchorCtr="0" anchor="b" bIns="50800" lIns="50800" spcFirstLastPara="1" rIns="50800" wrap="square" tIns="50800">
            <a:spAutoFit/>
          </a:bodyPr>
          <a:lstStyle>
            <a:lvl1pPr indent="0" lvl="0" marL="0" rt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rt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rt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rt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rt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rt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rt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rt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rt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ait important">
  <p:cSld name="Fait important">
    <p:spTree>
      <p:nvGrpSpPr>
        <p:cNvPr id="54" name="Shape 54"/>
        <p:cNvGrpSpPr/>
        <p:nvPr/>
      </p:nvGrpSpPr>
      <p:grpSpPr>
        <a:xfrm>
          <a:off x="0" y="0"/>
          <a:ext cx="0" cy="0"/>
          <a:chOff x="0" y="0"/>
          <a:chExt cx="0" cy="0"/>
        </a:xfrm>
      </p:grpSpPr>
      <p:sp>
        <p:nvSpPr>
          <p:cNvPr id="55" name="Google Shape;55;p12"/>
          <p:cNvSpPr txBox="1"/>
          <p:nvPr>
            <p:ph idx="1" type="body"/>
          </p:nvPr>
        </p:nvSpPr>
        <p:spPr>
          <a:xfrm>
            <a:off x="1206500" y="1075927"/>
            <a:ext cx="21971100" cy="7241700"/>
          </a:xfrm>
          <a:prstGeom prst="rect">
            <a:avLst/>
          </a:prstGeom>
          <a:noFill/>
          <a:ln>
            <a:noFill/>
          </a:ln>
        </p:spPr>
        <p:txBody>
          <a:bodyPr anchorCtr="0" anchor="b" bIns="50800" lIns="50800" spcFirstLastPara="1" rIns="50800" wrap="square" tIns="50800">
            <a:normAutofit/>
          </a:bodyPr>
          <a:lstStyle>
            <a:lvl1pPr indent="-228600" lvl="0" marL="457200" rtl="0" algn="ctr">
              <a:lnSpc>
                <a:spcPct val="80000"/>
              </a:lnSpc>
              <a:spcBef>
                <a:spcPts val="0"/>
              </a:spcBef>
              <a:spcAft>
                <a:spcPts val="0"/>
              </a:spcAft>
              <a:buClr>
                <a:srgbClr val="000000"/>
              </a:buClr>
              <a:buSzPts val="25000"/>
              <a:buFont typeface="Helvetica Neue"/>
              <a:buNone/>
              <a:defRPr b="1" sz="25000"/>
            </a:lvl1pPr>
            <a:lvl2pPr indent="-228600" lvl="1" marL="914400" rtl="0" algn="ctr">
              <a:lnSpc>
                <a:spcPct val="80000"/>
              </a:lnSpc>
              <a:spcBef>
                <a:spcPts val="0"/>
              </a:spcBef>
              <a:spcAft>
                <a:spcPts val="0"/>
              </a:spcAft>
              <a:buClr>
                <a:srgbClr val="000000"/>
              </a:buClr>
              <a:buSzPts val="25000"/>
              <a:buFont typeface="Helvetica Neue"/>
              <a:buNone/>
              <a:defRPr b="1" sz="25000"/>
            </a:lvl2pPr>
            <a:lvl3pPr indent="-228600" lvl="2" marL="1371600" rtl="0" algn="ctr">
              <a:lnSpc>
                <a:spcPct val="80000"/>
              </a:lnSpc>
              <a:spcBef>
                <a:spcPts val="0"/>
              </a:spcBef>
              <a:spcAft>
                <a:spcPts val="0"/>
              </a:spcAft>
              <a:buClr>
                <a:srgbClr val="000000"/>
              </a:buClr>
              <a:buSzPts val="25000"/>
              <a:buFont typeface="Helvetica Neue"/>
              <a:buNone/>
              <a:defRPr b="1" sz="25000"/>
            </a:lvl3pPr>
            <a:lvl4pPr indent="-228600" lvl="3" marL="1828800" rtl="0" algn="ctr">
              <a:lnSpc>
                <a:spcPct val="80000"/>
              </a:lnSpc>
              <a:spcBef>
                <a:spcPts val="0"/>
              </a:spcBef>
              <a:spcAft>
                <a:spcPts val="0"/>
              </a:spcAft>
              <a:buClr>
                <a:srgbClr val="000000"/>
              </a:buClr>
              <a:buSzPts val="25000"/>
              <a:buFont typeface="Helvetica Neue"/>
              <a:buNone/>
              <a:defRPr b="1" sz="25000"/>
            </a:lvl4pPr>
            <a:lvl5pPr indent="-228600" lvl="4" marL="2286000" rtl="0" algn="ctr">
              <a:lnSpc>
                <a:spcPct val="80000"/>
              </a:lnSpc>
              <a:spcBef>
                <a:spcPts val="0"/>
              </a:spcBef>
              <a:spcAft>
                <a:spcPts val="0"/>
              </a:spcAft>
              <a:buClr>
                <a:srgbClr val="000000"/>
              </a:buClr>
              <a:buSzPts val="25000"/>
              <a:buFont typeface="Helvetica Neue"/>
              <a:buNone/>
              <a:defRPr b="1" sz="25000"/>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56" name="Google Shape;56;p12"/>
          <p:cNvSpPr txBox="1"/>
          <p:nvPr>
            <p:ph idx="2" type="body"/>
          </p:nvPr>
        </p:nvSpPr>
        <p:spPr>
          <a:xfrm>
            <a:off x="1206500" y="8262180"/>
            <a:ext cx="21971100" cy="934800"/>
          </a:xfrm>
          <a:prstGeom prst="rect">
            <a:avLst/>
          </a:prstGeom>
          <a:noFill/>
          <a:ln>
            <a:noFill/>
          </a:ln>
        </p:spPr>
        <p:txBody>
          <a:bodyPr anchorCtr="0" anchor="t" bIns="45700" lIns="45700" spcFirstLastPara="1" rIns="45700" wrap="square" tIns="45700">
            <a:normAutofit/>
          </a:bodyPr>
          <a:lstStyle>
            <a:lvl1pPr indent="-228600" lvl="0" marL="457200" rtl="0" algn="ctr">
              <a:lnSpc>
                <a:spcPct val="100000"/>
              </a:lnSpc>
              <a:spcBef>
                <a:spcPts val="0"/>
              </a:spcBef>
              <a:spcAft>
                <a:spcPts val="0"/>
              </a:spcAft>
              <a:buClr>
                <a:srgbClr val="000000"/>
              </a:buClr>
              <a:buSzPts val="5500"/>
              <a:buFont typeface="Helvetica Neue"/>
              <a:buNone/>
              <a:defRPr b="1" sz="5500"/>
            </a:lvl1pPr>
            <a:lvl2pPr indent="-369189" lvl="1" marL="914400" rtl="0" algn="l">
              <a:lnSpc>
                <a:spcPct val="90000"/>
              </a:lnSpc>
              <a:spcBef>
                <a:spcPts val="4500"/>
              </a:spcBef>
              <a:spcAft>
                <a:spcPts val="0"/>
              </a:spcAft>
              <a:buClr>
                <a:srgbClr val="000000"/>
              </a:buClr>
              <a:buSzPts val="2214"/>
              <a:buChar char="•"/>
              <a:defRPr/>
            </a:lvl2pPr>
            <a:lvl3pPr indent="-369189" lvl="2" marL="1371600" rtl="0" algn="l">
              <a:lnSpc>
                <a:spcPct val="90000"/>
              </a:lnSpc>
              <a:spcBef>
                <a:spcPts val="4500"/>
              </a:spcBef>
              <a:spcAft>
                <a:spcPts val="0"/>
              </a:spcAft>
              <a:buClr>
                <a:srgbClr val="000000"/>
              </a:buClr>
              <a:buSzPts val="2214"/>
              <a:buChar char="•"/>
              <a:defRPr/>
            </a:lvl3pPr>
            <a:lvl4pPr indent="-369189" lvl="3" marL="1828800" rtl="0" algn="l">
              <a:lnSpc>
                <a:spcPct val="90000"/>
              </a:lnSpc>
              <a:spcBef>
                <a:spcPts val="4500"/>
              </a:spcBef>
              <a:spcAft>
                <a:spcPts val="0"/>
              </a:spcAft>
              <a:buClr>
                <a:srgbClr val="000000"/>
              </a:buClr>
              <a:buSzPts val="2214"/>
              <a:buChar char="•"/>
              <a:defRPr/>
            </a:lvl4pPr>
            <a:lvl5pPr indent="-369189" lvl="4" marL="2286000" rtl="0" algn="l">
              <a:lnSpc>
                <a:spcPct val="90000"/>
              </a:lnSpc>
              <a:spcBef>
                <a:spcPts val="4500"/>
              </a:spcBef>
              <a:spcAft>
                <a:spcPts val="0"/>
              </a:spcAft>
              <a:buClr>
                <a:srgbClr val="000000"/>
              </a:buClr>
              <a:buSzPts val="2214"/>
              <a:buChar char="•"/>
              <a:defRPr/>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57" name="Google Shape;57;p12"/>
          <p:cNvSpPr txBox="1"/>
          <p:nvPr>
            <p:ph idx="12" type="sldNum"/>
          </p:nvPr>
        </p:nvSpPr>
        <p:spPr>
          <a:xfrm>
            <a:off x="12001499" y="13080999"/>
            <a:ext cx="368400" cy="374700"/>
          </a:xfrm>
          <a:prstGeom prst="rect">
            <a:avLst/>
          </a:prstGeom>
          <a:noFill/>
          <a:ln>
            <a:noFill/>
          </a:ln>
        </p:spPr>
        <p:txBody>
          <a:bodyPr anchorCtr="0" anchor="b" bIns="50800" lIns="50800" spcFirstLastPara="1" rIns="50800" wrap="square" tIns="50800">
            <a:spAutoFit/>
          </a:bodyPr>
          <a:lstStyle>
            <a:lvl1pPr indent="0" lvl="0" marL="0" rt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rt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rt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rt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rt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rt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rt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rt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rt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tion">
  <p:cSld name="Citation">
    <p:spTree>
      <p:nvGrpSpPr>
        <p:cNvPr id="58" name="Shape 58"/>
        <p:cNvGrpSpPr/>
        <p:nvPr/>
      </p:nvGrpSpPr>
      <p:grpSpPr>
        <a:xfrm>
          <a:off x="0" y="0"/>
          <a:ext cx="0" cy="0"/>
          <a:chOff x="0" y="0"/>
          <a:chExt cx="0" cy="0"/>
        </a:xfrm>
      </p:grpSpPr>
      <p:sp>
        <p:nvSpPr>
          <p:cNvPr id="59" name="Google Shape;59;p13"/>
          <p:cNvSpPr txBox="1"/>
          <p:nvPr>
            <p:ph idx="1" type="body"/>
          </p:nvPr>
        </p:nvSpPr>
        <p:spPr>
          <a:xfrm>
            <a:off x="2430025" y="10675453"/>
            <a:ext cx="20200200" cy="636900"/>
          </a:xfrm>
          <a:prstGeom prst="rect">
            <a:avLst/>
          </a:prstGeom>
          <a:noFill/>
          <a:ln>
            <a:noFill/>
          </a:ln>
        </p:spPr>
        <p:txBody>
          <a:bodyPr anchorCtr="0" anchor="t" bIns="45700" lIns="45700" spcFirstLastPara="1" rIns="45700" wrap="square" tIns="45700">
            <a:normAutofit/>
          </a:bodyPr>
          <a:lstStyle>
            <a:lvl1pPr indent="-228600" lvl="0" marL="457200" rtl="0" algn="l">
              <a:lnSpc>
                <a:spcPct val="100000"/>
              </a:lnSpc>
              <a:spcBef>
                <a:spcPts val="0"/>
              </a:spcBef>
              <a:spcAft>
                <a:spcPts val="0"/>
              </a:spcAft>
              <a:buClr>
                <a:srgbClr val="000000"/>
              </a:buClr>
              <a:buSzPts val="3600"/>
              <a:buFont typeface="Helvetica Neue"/>
              <a:buNone/>
              <a:defRPr b="1" sz="3600"/>
            </a:lvl1pPr>
            <a:lvl2pPr indent="-369189" lvl="1" marL="914400" rtl="0" algn="l">
              <a:lnSpc>
                <a:spcPct val="90000"/>
              </a:lnSpc>
              <a:spcBef>
                <a:spcPts val="4500"/>
              </a:spcBef>
              <a:spcAft>
                <a:spcPts val="0"/>
              </a:spcAft>
              <a:buClr>
                <a:srgbClr val="000000"/>
              </a:buClr>
              <a:buSzPts val="2214"/>
              <a:buChar char="•"/>
              <a:defRPr/>
            </a:lvl2pPr>
            <a:lvl3pPr indent="-369189" lvl="2" marL="1371600" rtl="0" algn="l">
              <a:lnSpc>
                <a:spcPct val="90000"/>
              </a:lnSpc>
              <a:spcBef>
                <a:spcPts val="4500"/>
              </a:spcBef>
              <a:spcAft>
                <a:spcPts val="0"/>
              </a:spcAft>
              <a:buClr>
                <a:srgbClr val="000000"/>
              </a:buClr>
              <a:buSzPts val="2214"/>
              <a:buChar char="•"/>
              <a:defRPr/>
            </a:lvl3pPr>
            <a:lvl4pPr indent="-369189" lvl="3" marL="1828800" rtl="0" algn="l">
              <a:lnSpc>
                <a:spcPct val="90000"/>
              </a:lnSpc>
              <a:spcBef>
                <a:spcPts val="4500"/>
              </a:spcBef>
              <a:spcAft>
                <a:spcPts val="0"/>
              </a:spcAft>
              <a:buClr>
                <a:srgbClr val="000000"/>
              </a:buClr>
              <a:buSzPts val="2214"/>
              <a:buChar char="•"/>
              <a:defRPr/>
            </a:lvl4pPr>
            <a:lvl5pPr indent="-369189" lvl="4" marL="2286000" rtl="0" algn="l">
              <a:lnSpc>
                <a:spcPct val="90000"/>
              </a:lnSpc>
              <a:spcBef>
                <a:spcPts val="4500"/>
              </a:spcBef>
              <a:spcAft>
                <a:spcPts val="0"/>
              </a:spcAft>
              <a:buClr>
                <a:srgbClr val="000000"/>
              </a:buClr>
              <a:buSzPts val="2214"/>
              <a:buChar char="•"/>
              <a:defRPr/>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60" name="Google Shape;60;p13"/>
          <p:cNvSpPr txBox="1"/>
          <p:nvPr>
            <p:ph idx="2" type="body"/>
          </p:nvPr>
        </p:nvSpPr>
        <p:spPr>
          <a:xfrm>
            <a:off x="1753923" y="4939860"/>
            <a:ext cx="20876100" cy="3836400"/>
          </a:xfrm>
          <a:prstGeom prst="rect">
            <a:avLst/>
          </a:prstGeom>
          <a:noFill/>
          <a:ln>
            <a:noFill/>
          </a:ln>
        </p:spPr>
        <p:txBody>
          <a:bodyPr anchorCtr="0" anchor="t" bIns="50800" lIns="50800" spcFirstLastPara="1" rIns="50800" wrap="square" tIns="50800">
            <a:normAutofit/>
          </a:bodyPr>
          <a:lstStyle>
            <a:lvl1pPr indent="-228600" lvl="0" marL="457200" rtl="0" algn="l">
              <a:lnSpc>
                <a:spcPct val="90000"/>
              </a:lnSpc>
              <a:spcBef>
                <a:spcPts val="0"/>
              </a:spcBef>
              <a:spcAft>
                <a:spcPts val="0"/>
              </a:spcAft>
              <a:buClr>
                <a:srgbClr val="000000"/>
              </a:buClr>
              <a:buSzPts val="8500"/>
              <a:buFont typeface="Helvetica Neue"/>
              <a:buNone/>
              <a:defRPr sz="8500">
                <a:latin typeface="Helvetica Neue"/>
                <a:ea typeface="Helvetica Neue"/>
                <a:cs typeface="Helvetica Neue"/>
                <a:sym typeface="Helvetica Neue"/>
              </a:defRPr>
            </a:lvl1pPr>
            <a:lvl2pPr indent="-228600" lvl="1" marL="914400" rtl="0" algn="l">
              <a:lnSpc>
                <a:spcPct val="90000"/>
              </a:lnSpc>
              <a:spcBef>
                <a:spcPts val="0"/>
              </a:spcBef>
              <a:spcAft>
                <a:spcPts val="0"/>
              </a:spcAft>
              <a:buClr>
                <a:srgbClr val="000000"/>
              </a:buClr>
              <a:buSzPts val="8500"/>
              <a:buFont typeface="Helvetica Neue"/>
              <a:buNone/>
              <a:defRPr sz="8500">
                <a:latin typeface="Helvetica Neue"/>
                <a:ea typeface="Helvetica Neue"/>
                <a:cs typeface="Helvetica Neue"/>
                <a:sym typeface="Helvetica Neue"/>
              </a:defRPr>
            </a:lvl2pPr>
            <a:lvl3pPr indent="-228600" lvl="2" marL="1371600" rtl="0" algn="l">
              <a:lnSpc>
                <a:spcPct val="90000"/>
              </a:lnSpc>
              <a:spcBef>
                <a:spcPts val="0"/>
              </a:spcBef>
              <a:spcAft>
                <a:spcPts val="0"/>
              </a:spcAft>
              <a:buClr>
                <a:srgbClr val="000000"/>
              </a:buClr>
              <a:buSzPts val="8500"/>
              <a:buFont typeface="Helvetica Neue"/>
              <a:buNone/>
              <a:defRPr sz="8500">
                <a:latin typeface="Helvetica Neue"/>
                <a:ea typeface="Helvetica Neue"/>
                <a:cs typeface="Helvetica Neue"/>
                <a:sym typeface="Helvetica Neue"/>
              </a:defRPr>
            </a:lvl3pPr>
            <a:lvl4pPr indent="-228600" lvl="3" marL="1828800" rtl="0" algn="l">
              <a:lnSpc>
                <a:spcPct val="90000"/>
              </a:lnSpc>
              <a:spcBef>
                <a:spcPts val="0"/>
              </a:spcBef>
              <a:spcAft>
                <a:spcPts val="0"/>
              </a:spcAft>
              <a:buClr>
                <a:srgbClr val="000000"/>
              </a:buClr>
              <a:buSzPts val="8500"/>
              <a:buFont typeface="Helvetica Neue"/>
              <a:buNone/>
              <a:defRPr sz="8500">
                <a:latin typeface="Helvetica Neue"/>
                <a:ea typeface="Helvetica Neue"/>
                <a:cs typeface="Helvetica Neue"/>
                <a:sym typeface="Helvetica Neue"/>
              </a:defRPr>
            </a:lvl4pPr>
            <a:lvl5pPr indent="-228600" lvl="4" marL="2286000" rtl="0" algn="l">
              <a:lnSpc>
                <a:spcPct val="90000"/>
              </a:lnSpc>
              <a:spcBef>
                <a:spcPts val="0"/>
              </a:spcBef>
              <a:spcAft>
                <a:spcPts val="0"/>
              </a:spcAft>
              <a:buClr>
                <a:srgbClr val="000000"/>
              </a:buClr>
              <a:buSzPts val="8500"/>
              <a:buFont typeface="Helvetica Neue"/>
              <a:buNone/>
              <a:defRPr sz="8500">
                <a:latin typeface="Helvetica Neue"/>
                <a:ea typeface="Helvetica Neue"/>
                <a:cs typeface="Helvetica Neue"/>
                <a:sym typeface="Helvetica Neue"/>
              </a:defRPr>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61" name="Google Shape;61;p13"/>
          <p:cNvSpPr txBox="1"/>
          <p:nvPr>
            <p:ph idx="12" type="sldNum"/>
          </p:nvPr>
        </p:nvSpPr>
        <p:spPr>
          <a:xfrm>
            <a:off x="12001499" y="13080999"/>
            <a:ext cx="368400" cy="374700"/>
          </a:xfrm>
          <a:prstGeom prst="rect">
            <a:avLst/>
          </a:prstGeom>
          <a:noFill/>
          <a:ln>
            <a:noFill/>
          </a:ln>
        </p:spPr>
        <p:txBody>
          <a:bodyPr anchorCtr="0" anchor="b" bIns="50800" lIns="50800" spcFirstLastPara="1" rIns="50800" wrap="square" tIns="50800">
            <a:spAutoFit/>
          </a:bodyPr>
          <a:lstStyle>
            <a:lvl1pPr indent="0" lvl="0" marL="0" rt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rt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rt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rt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rt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rt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rt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rt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rt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hotos">
  <p:cSld name="3 photos">
    <p:spTree>
      <p:nvGrpSpPr>
        <p:cNvPr id="62" name="Shape 62"/>
        <p:cNvGrpSpPr/>
        <p:nvPr/>
      </p:nvGrpSpPr>
      <p:grpSpPr>
        <a:xfrm>
          <a:off x="0" y="0"/>
          <a:ext cx="0" cy="0"/>
          <a:chOff x="0" y="0"/>
          <a:chExt cx="0" cy="0"/>
        </a:xfrm>
      </p:grpSpPr>
      <p:sp>
        <p:nvSpPr>
          <p:cNvPr id="63" name="Google Shape;63;p14"/>
          <p:cNvSpPr/>
          <p:nvPr>
            <p:ph idx="2" type="pic"/>
          </p:nvPr>
        </p:nvSpPr>
        <p:spPr>
          <a:xfrm>
            <a:off x="15760700" y="1016000"/>
            <a:ext cx="7439100" cy="5949600"/>
          </a:xfrm>
          <a:prstGeom prst="rect">
            <a:avLst/>
          </a:prstGeom>
          <a:noFill/>
          <a:ln>
            <a:noFill/>
          </a:ln>
        </p:spPr>
      </p:sp>
      <p:sp>
        <p:nvSpPr>
          <p:cNvPr id="64" name="Google Shape;64;p14"/>
          <p:cNvSpPr/>
          <p:nvPr>
            <p:ph idx="3" type="pic"/>
          </p:nvPr>
        </p:nvSpPr>
        <p:spPr>
          <a:xfrm>
            <a:off x="13500100" y="3978275"/>
            <a:ext cx="10439400" cy="12150300"/>
          </a:xfrm>
          <a:prstGeom prst="rect">
            <a:avLst/>
          </a:prstGeom>
          <a:noFill/>
          <a:ln>
            <a:noFill/>
          </a:ln>
        </p:spPr>
      </p:sp>
      <p:sp>
        <p:nvSpPr>
          <p:cNvPr id="65" name="Google Shape;65;p14"/>
          <p:cNvSpPr/>
          <p:nvPr>
            <p:ph idx="4" type="pic"/>
          </p:nvPr>
        </p:nvSpPr>
        <p:spPr>
          <a:xfrm>
            <a:off x="-139700" y="495300"/>
            <a:ext cx="16611600" cy="12458700"/>
          </a:xfrm>
          <a:prstGeom prst="rect">
            <a:avLst/>
          </a:prstGeom>
          <a:noFill/>
          <a:ln>
            <a:noFill/>
          </a:ln>
        </p:spPr>
      </p:sp>
      <p:sp>
        <p:nvSpPr>
          <p:cNvPr id="66" name="Google Shape;66;p14"/>
          <p:cNvSpPr txBox="1"/>
          <p:nvPr>
            <p:ph idx="12" type="sldNum"/>
          </p:nvPr>
        </p:nvSpPr>
        <p:spPr>
          <a:xfrm>
            <a:off x="12001499" y="13080999"/>
            <a:ext cx="368400" cy="374700"/>
          </a:xfrm>
          <a:prstGeom prst="rect">
            <a:avLst/>
          </a:prstGeom>
          <a:noFill/>
          <a:ln>
            <a:noFill/>
          </a:ln>
        </p:spPr>
        <p:txBody>
          <a:bodyPr anchorCtr="0" anchor="b" bIns="50800" lIns="50800" spcFirstLastPara="1" rIns="50800" wrap="square" tIns="50800">
            <a:spAutoFit/>
          </a:bodyPr>
          <a:lstStyle>
            <a:lvl1pPr indent="0" lvl="0" marL="0" rt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rt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rt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rt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rt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rt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rt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rt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rt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p:cSld name="Photo">
    <p:spTree>
      <p:nvGrpSpPr>
        <p:cNvPr id="67" name="Shape 67"/>
        <p:cNvGrpSpPr/>
        <p:nvPr/>
      </p:nvGrpSpPr>
      <p:grpSpPr>
        <a:xfrm>
          <a:off x="0" y="0"/>
          <a:ext cx="0" cy="0"/>
          <a:chOff x="0" y="0"/>
          <a:chExt cx="0" cy="0"/>
        </a:xfrm>
      </p:grpSpPr>
      <p:sp>
        <p:nvSpPr>
          <p:cNvPr id="68" name="Google Shape;68;p15"/>
          <p:cNvSpPr/>
          <p:nvPr>
            <p:ph idx="2" type="pic"/>
          </p:nvPr>
        </p:nvSpPr>
        <p:spPr>
          <a:xfrm>
            <a:off x="-1333500" y="-5524500"/>
            <a:ext cx="27051000" cy="21640800"/>
          </a:xfrm>
          <a:prstGeom prst="rect">
            <a:avLst/>
          </a:prstGeom>
          <a:noFill/>
          <a:ln>
            <a:noFill/>
          </a:ln>
        </p:spPr>
      </p:sp>
      <p:sp>
        <p:nvSpPr>
          <p:cNvPr id="69" name="Google Shape;69;p15"/>
          <p:cNvSpPr txBox="1"/>
          <p:nvPr>
            <p:ph idx="12" type="sldNum"/>
          </p:nvPr>
        </p:nvSpPr>
        <p:spPr>
          <a:xfrm>
            <a:off x="12001499" y="13080999"/>
            <a:ext cx="368400" cy="374700"/>
          </a:xfrm>
          <a:prstGeom prst="rect">
            <a:avLst/>
          </a:prstGeom>
          <a:noFill/>
          <a:ln>
            <a:noFill/>
          </a:ln>
        </p:spPr>
        <p:txBody>
          <a:bodyPr anchorCtr="0" anchor="b" bIns="50800" lIns="50800" spcFirstLastPara="1" rIns="50800" wrap="square" tIns="50800">
            <a:spAutoFit/>
          </a:bodyPr>
          <a:lstStyle>
            <a:lvl1pPr indent="0" lvl="0" marL="0" marR="0" rtl="0" algn="ctr">
              <a:lnSpc>
                <a:spcPct val="100000"/>
              </a:lnSpc>
              <a:spcBef>
                <a:spcPts val="0"/>
              </a:spcBef>
              <a:spcAft>
                <a:spcPts val="0"/>
              </a:spcAft>
              <a:buClr>
                <a:srgbClr val="FFFFFF"/>
              </a:buClr>
              <a:buSzPts val="1800"/>
              <a:buFont typeface="Helvetica Neue"/>
              <a:buNone/>
              <a:defRPr>
                <a:solidFill>
                  <a:srgbClr val="FFFFFF"/>
                </a:solidFill>
              </a:defRPr>
            </a:lvl1pPr>
            <a:lvl2pPr indent="0" lvl="1" marL="0" marR="0" rtl="0" algn="ctr">
              <a:lnSpc>
                <a:spcPct val="100000"/>
              </a:lnSpc>
              <a:spcBef>
                <a:spcPts val="0"/>
              </a:spcBef>
              <a:spcAft>
                <a:spcPts val="0"/>
              </a:spcAft>
              <a:buClr>
                <a:srgbClr val="FFFFFF"/>
              </a:buClr>
              <a:buSzPts val="1800"/>
              <a:buFont typeface="Helvetica Neue"/>
              <a:buNone/>
              <a:defRPr>
                <a:solidFill>
                  <a:srgbClr val="FFFFFF"/>
                </a:solidFill>
              </a:defRPr>
            </a:lvl2pPr>
            <a:lvl3pPr indent="0" lvl="2" marL="0" marR="0" rtl="0" algn="ctr">
              <a:lnSpc>
                <a:spcPct val="100000"/>
              </a:lnSpc>
              <a:spcBef>
                <a:spcPts val="0"/>
              </a:spcBef>
              <a:spcAft>
                <a:spcPts val="0"/>
              </a:spcAft>
              <a:buClr>
                <a:srgbClr val="FFFFFF"/>
              </a:buClr>
              <a:buSzPts val="1800"/>
              <a:buFont typeface="Helvetica Neue"/>
              <a:buNone/>
              <a:defRPr>
                <a:solidFill>
                  <a:srgbClr val="FFFFFF"/>
                </a:solidFill>
              </a:defRPr>
            </a:lvl3pPr>
            <a:lvl4pPr indent="0" lvl="3" marL="0" marR="0" rtl="0" algn="ctr">
              <a:lnSpc>
                <a:spcPct val="100000"/>
              </a:lnSpc>
              <a:spcBef>
                <a:spcPts val="0"/>
              </a:spcBef>
              <a:spcAft>
                <a:spcPts val="0"/>
              </a:spcAft>
              <a:buClr>
                <a:srgbClr val="FFFFFF"/>
              </a:buClr>
              <a:buSzPts val="1800"/>
              <a:buFont typeface="Helvetica Neue"/>
              <a:buNone/>
              <a:defRPr>
                <a:solidFill>
                  <a:srgbClr val="FFFFFF"/>
                </a:solidFill>
              </a:defRPr>
            </a:lvl4pPr>
            <a:lvl5pPr indent="0" lvl="4" marL="0" marR="0" rtl="0" algn="ctr">
              <a:lnSpc>
                <a:spcPct val="100000"/>
              </a:lnSpc>
              <a:spcBef>
                <a:spcPts val="0"/>
              </a:spcBef>
              <a:spcAft>
                <a:spcPts val="0"/>
              </a:spcAft>
              <a:buClr>
                <a:srgbClr val="FFFFFF"/>
              </a:buClr>
              <a:buSzPts val="1800"/>
              <a:buFont typeface="Helvetica Neue"/>
              <a:buNone/>
              <a:defRPr>
                <a:solidFill>
                  <a:srgbClr val="FFFFFF"/>
                </a:solidFill>
              </a:defRPr>
            </a:lvl5pPr>
            <a:lvl6pPr indent="0" lvl="5" marL="0" marR="0" rtl="0" algn="ctr">
              <a:lnSpc>
                <a:spcPct val="100000"/>
              </a:lnSpc>
              <a:spcBef>
                <a:spcPts val="0"/>
              </a:spcBef>
              <a:spcAft>
                <a:spcPts val="0"/>
              </a:spcAft>
              <a:buClr>
                <a:srgbClr val="FFFFFF"/>
              </a:buClr>
              <a:buSzPts val="1800"/>
              <a:buFont typeface="Helvetica Neue"/>
              <a:buNone/>
              <a:defRPr>
                <a:solidFill>
                  <a:srgbClr val="FFFFFF"/>
                </a:solidFill>
              </a:defRPr>
            </a:lvl6pPr>
            <a:lvl7pPr indent="0" lvl="6" marL="0" marR="0" rtl="0" algn="ctr">
              <a:lnSpc>
                <a:spcPct val="100000"/>
              </a:lnSpc>
              <a:spcBef>
                <a:spcPts val="0"/>
              </a:spcBef>
              <a:spcAft>
                <a:spcPts val="0"/>
              </a:spcAft>
              <a:buClr>
                <a:srgbClr val="FFFFFF"/>
              </a:buClr>
              <a:buSzPts val="1800"/>
              <a:buFont typeface="Helvetica Neue"/>
              <a:buNone/>
              <a:defRPr>
                <a:solidFill>
                  <a:srgbClr val="FFFFFF"/>
                </a:solidFill>
              </a:defRPr>
            </a:lvl7pPr>
            <a:lvl8pPr indent="0" lvl="7" marL="0" marR="0" rtl="0" algn="ctr">
              <a:lnSpc>
                <a:spcPct val="100000"/>
              </a:lnSpc>
              <a:spcBef>
                <a:spcPts val="0"/>
              </a:spcBef>
              <a:spcAft>
                <a:spcPts val="0"/>
              </a:spcAft>
              <a:buClr>
                <a:srgbClr val="FFFFFF"/>
              </a:buClr>
              <a:buSzPts val="1800"/>
              <a:buFont typeface="Helvetica Neue"/>
              <a:buNone/>
              <a:defRPr>
                <a:solidFill>
                  <a:srgbClr val="FFFFFF"/>
                </a:solidFill>
              </a:defRPr>
            </a:lvl8pPr>
            <a:lvl9pPr indent="0" lvl="8" marL="0" marR="0" rtl="0" algn="ctr">
              <a:lnSpc>
                <a:spcPct val="100000"/>
              </a:lnSpc>
              <a:spcBef>
                <a:spcPts val="0"/>
              </a:spcBef>
              <a:spcAft>
                <a:spcPts val="0"/>
              </a:spcAft>
              <a:buClr>
                <a:srgbClr val="FFFFFF"/>
              </a:buClr>
              <a:buSzPts val="1800"/>
              <a:buFont typeface="Helvetica Neue"/>
              <a:buNone/>
              <a:defRPr>
                <a:solidFill>
                  <a:srgbClr val="FFFFFF"/>
                </a:solidFill>
              </a:defRPr>
            </a:lvl9pPr>
          </a:lstStyle>
          <a:p>
            <a:pPr indent="0" lvl="0" marL="0" rtl="0" algn="ctr">
              <a:spcBef>
                <a:spcPts val="0"/>
              </a:spcBef>
              <a:spcAft>
                <a:spcPts val="0"/>
              </a:spcAft>
              <a:buNone/>
            </a:pPr>
            <a:fld id="{00000000-1234-1234-1234-123412341234}" type="slidenum">
              <a:rPr lang="en-US"/>
              <a:t>‹#›</a:t>
            </a:fld>
            <a:endParaRPr>
              <a:solidFill>
                <a:srgbClr val="000000"/>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erge">
  <p:cSld name="Vierge">
    <p:spTree>
      <p:nvGrpSpPr>
        <p:cNvPr id="70" name="Shape 70"/>
        <p:cNvGrpSpPr/>
        <p:nvPr/>
      </p:nvGrpSpPr>
      <p:grpSpPr>
        <a:xfrm>
          <a:off x="0" y="0"/>
          <a:ext cx="0" cy="0"/>
          <a:chOff x="0" y="0"/>
          <a:chExt cx="0" cy="0"/>
        </a:xfrm>
      </p:grpSpPr>
      <p:sp>
        <p:nvSpPr>
          <p:cNvPr id="71" name="Google Shape;71;p16"/>
          <p:cNvSpPr txBox="1"/>
          <p:nvPr>
            <p:ph idx="12" type="sldNum"/>
          </p:nvPr>
        </p:nvSpPr>
        <p:spPr>
          <a:xfrm>
            <a:off x="12001499" y="13080999"/>
            <a:ext cx="368400" cy="374700"/>
          </a:xfrm>
          <a:prstGeom prst="rect">
            <a:avLst/>
          </a:prstGeom>
          <a:noFill/>
          <a:ln>
            <a:noFill/>
          </a:ln>
        </p:spPr>
        <p:txBody>
          <a:bodyPr anchorCtr="0" anchor="b" bIns="50800" lIns="50800" spcFirstLastPara="1" rIns="50800" wrap="square" tIns="50800">
            <a:spAutoFit/>
          </a:bodyPr>
          <a:lstStyle>
            <a:lvl1pPr indent="0" lvl="0" marL="0" rt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rt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rt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rt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rt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rt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rt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rt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rt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photo" type="tx">
  <p:cSld name="TITLE_AND_BODY">
    <p:spTree>
      <p:nvGrpSpPr>
        <p:cNvPr id="14" name="Shape 14"/>
        <p:cNvGrpSpPr/>
        <p:nvPr/>
      </p:nvGrpSpPr>
      <p:grpSpPr>
        <a:xfrm>
          <a:off x="0" y="0"/>
          <a:ext cx="0" cy="0"/>
          <a:chOff x="0" y="0"/>
          <a:chExt cx="0" cy="0"/>
        </a:xfrm>
      </p:grpSpPr>
      <p:sp>
        <p:nvSpPr>
          <p:cNvPr id="15" name="Google Shape;15;p3"/>
          <p:cNvSpPr/>
          <p:nvPr>
            <p:ph idx="2" type="pic"/>
          </p:nvPr>
        </p:nvSpPr>
        <p:spPr>
          <a:xfrm>
            <a:off x="-1155700" y="-1295400"/>
            <a:ext cx="26746200" cy="16018800"/>
          </a:xfrm>
          <a:prstGeom prst="rect">
            <a:avLst/>
          </a:prstGeom>
          <a:noFill/>
          <a:ln>
            <a:noFill/>
          </a:ln>
        </p:spPr>
      </p:sp>
      <p:sp>
        <p:nvSpPr>
          <p:cNvPr id="16" name="Google Shape;16;p3"/>
          <p:cNvSpPr txBox="1"/>
          <p:nvPr>
            <p:ph type="title"/>
          </p:nvPr>
        </p:nvSpPr>
        <p:spPr>
          <a:xfrm>
            <a:off x="1206500" y="7124700"/>
            <a:ext cx="21971100" cy="4648200"/>
          </a:xfrm>
          <a:prstGeom prst="rect">
            <a:avLst/>
          </a:prstGeom>
          <a:noFill/>
          <a:ln>
            <a:noFill/>
          </a:ln>
        </p:spPr>
        <p:txBody>
          <a:bodyPr anchorCtr="0" anchor="b" bIns="50800" lIns="50800" spcFirstLastPara="1" rIns="50800" wrap="square" tIns="50800">
            <a:normAutofit/>
          </a:bodyPr>
          <a:lstStyle>
            <a:lvl1pPr lvl="0" rtl="0" algn="l">
              <a:lnSpc>
                <a:spcPct val="80000"/>
              </a:lnSpc>
              <a:spcBef>
                <a:spcPts val="0"/>
              </a:spcBef>
              <a:spcAft>
                <a:spcPts val="0"/>
              </a:spcAft>
              <a:buClr>
                <a:srgbClr val="000000"/>
              </a:buClr>
              <a:buSzPts val="11600"/>
              <a:buFont typeface="Helvetica Neue"/>
              <a:buNone/>
              <a:defRPr sz="11600"/>
            </a:lvl1pPr>
            <a:lvl2pPr lvl="1" rtl="0" algn="l">
              <a:lnSpc>
                <a:spcPct val="80000"/>
              </a:lnSpc>
              <a:spcBef>
                <a:spcPts val="0"/>
              </a:spcBef>
              <a:spcAft>
                <a:spcPts val="0"/>
              </a:spcAft>
              <a:buClr>
                <a:srgbClr val="000000"/>
              </a:buClr>
              <a:buSzPts val="1800"/>
              <a:buNone/>
              <a:defRPr/>
            </a:lvl2pPr>
            <a:lvl3pPr lvl="2" rtl="0" algn="l">
              <a:lnSpc>
                <a:spcPct val="80000"/>
              </a:lnSpc>
              <a:spcBef>
                <a:spcPts val="0"/>
              </a:spcBef>
              <a:spcAft>
                <a:spcPts val="0"/>
              </a:spcAft>
              <a:buClr>
                <a:srgbClr val="000000"/>
              </a:buClr>
              <a:buSzPts val="1800"/>
              <a:buNone/>
              <a:defRPr/>
            </a:lvl3pPr>
            <a:lvl4pPr lvl="3" rtl="0" algn="l">
              <a:lnSpc>
                <a:spcPct val="80000"/>
              </a:lnSpc>
              <a:spcBef>
                <a:spcPts val="0"/>
              </a:spcBef>
              <a:spcAft>
                <a:spcPts val="0"/>
              </a:spcAft>
              <a:buClr>
                <a:srgbClr val="000000"/>
              </a:buClr>
              <a:buSzPts val="1800"/>
              <a:buNone/>
              <a:defRPr/>
            </a:lvl4pPr>
            <a:lvl5pPr lvl="4" rtl="0" algn="l">
              <a:lnSpc>
                <a:spcPct val="80000"/>
              </a:lnSpc>
              <a:spcBef>
                <a:spcPts val="0"/>
              </a:spcBef>
              <a:spcAft>
                <a:spcPts val="0"/>
              </a:spcAft>
              <a:buClr>
                <a:srgbClr val="000000"/>
              </a:buClr>
              <a:buSzPts val="1800"/>
              <a:buNone/>
              <a:defRPr/>
            </a:lvl5pPr>
            <a:lvl6pPr lvl="5" rtl="0" algn="l">
              <a:lnSpc>
                <a:spcPct val="80000"/>
              </a:lnSpc>
              <a:spcBef>
                <a:spcPts val="0"/>
              </a:spcBef>
              <a:spcAft>
                <a:spcPts val="0"/>
              </a:spcAft>
              <a:buClr>
                <a:srgbClr val="000000"/>
              </a:buClr>
              <a:buSzPts val="1800"/>
              <a:buNone/>
              <a:defRPr/>
            </a:lvl6pPr>
            <a:lvl7pPr lvl="6" rtl="0" algn="l">
              <a:lnSpc>
                <a:spcPct val="80000"/>
              </a:lnSpc>
              <a:spcBef>
                <a:spcPts val="0"/>
              </a:spcBef>
              <a:spcAft>
                <a:spcPts val="0"/>
              </a:spcAft>
              <a:buClr>
                <a:srgbClr val="000000"/>
              </a:buClr>
              <a:buSzPts val="1800"/>
              <a:buNone/>
              <a:defRPr/>
            </a:lvl7pPr>
            <a:lvl8pPr lvl="7" rtl="0" algn="l">
              <a:lnSpc>
                <a:spcPct val="80000"/>
              </a:lnSpc>
              <a:spcBef>
                <a:spcPts val="0"/>
              </a:spcBef>
              <a:spcAft>
                <a:spcPts val="0"/>
              </a:spcAft>
              <a:buClr>
                <a:srgbClr val="000000"/>
              </a:buClr>
              <a:buSzPts val="1800"/>
              <a:buNone/>
              <a:defRPr/>
            </a:lvl8pPr>
            <a:lvl9pPr lvl="8" rtl="0" algn="l">
              <a:lnSpc>
                <a:spcPct val="80000"/>
              </a:lnSpc>
              <a:spcBef>
                <a:spcPts val="0"/>
              </a:spcBef>
              <a:spcAft>
                <a:spcPts val="0"/>
              </a:spcAft>
              <a:buClr>
                <a:srgbClr val="000000"/>
              </a:buClr>
              <a:buSzPts val="1800"/>
              <a:buNone/>
              <a:defRPr/>
            </a:lvl9pPr>
          </a:lstStyle>
          <a:p/>
        </p:txBody>
      </p:sp>
      <p:sp>
        <p:nvSpPr>
          <p:cNvPr id="17" name="Google Shape;17;p3"/>
          <p:cNvSpPr txBox="1"/>
          <p:nvPr>
            <p:ph idx="1" type="body"/>
          </p:nvPr>
        </p:nvSpPr>
        <p:spPr>
          <a:xfrm>
            <a:off x="1207690" y="1106137"/>
            <a:ext cx="21968700" cy="636900"/>
          </a:xfrm>
          <a:prstGeom prst="rect">
            <a:avLst/>
          </a:prstGeom>
          <a:noFill/>
          <a:ln>
            <a:noFill/>
          </a:ln>
        </p:spPr>
        <p:txBody>
          <a:bodyPr anchorCtr="0" anchor="t" bIns="45700" lIns="45700" spcFirstLastPara="1" rIns="45700" wrap="square" tIns="45700">
            <a:normAutofit/>
          </a:bodyPr>
          <a:lstStyle>
            <a:lvl1pPr indent="-228600" lvl="0" marL="457200" rtl="0" algn="l">
              <a:lnSpc>
                <a:spcPct val="100000"/>
              </a:lnSpc>
              <a:spcBef>
                <a:spcPts val="0"/>
              </a:spcBef>
              <a:spcAft>
                <a:spcPts val="0"/>
              </a:spcAft>
              <a:buClr>
                <a:srgbClr val="000000"/>
              </a:buClr>
              <a:buSzPts val="3600"/>
              <a:buFont typeface="Helvetica Neue"/>
              <a:buNone/>
              <a:defRPr b="1" sz="3600"/>
            </a:lvl1pPr>
            <a:lvl2pPr indent="-369189" lvl="1" marL="914400" rtl="0" algn="l">
              <a:lnSpc>
                <a:spcPct val="90000"/>
              </a:lnSpc>
              <a:spcBef>
                <a:spcPts val="4500"/>
              </a:spcBef>
              <a:spcAft>
                <a:spcPts val="0"/>
              </a:spcAft>
              <a:buClr>
                <a:srgbClr val="000000"/>
              </a:buClr>
              <a:buSzPts val="2214"/>
              <a:buChar char="•"/>
              <a:defRPr/>
            </a:lvl2pPr>
            <a:lvl3pPr indent="-369189" lvl="2" marL="1371600" rtl="0" algn="l">
              <a:lnSpc>
                <a:spcPct val="90000"/>
              </a:lnSpc>
              <a:spcBef>
                <a:spcPts val="4500"/>
              </a:spcBef>
              <a:spcAft>
                <a:spcPts val="0"/>
              </a:spcAft>
              <a:buClr>
                <a:srgbClr val="000000"/>
              </a:buClr>
              <a:buSzPts val="2214"/>
              <a:buChar char="•"/>
              <a:defRPr/>
            </a:lvl3pPr>
            <a:lvl4pPr indent="-369189" lvl="3" marL="1828800" rtl="0" algn="l">
              <a:lnSpc>
                <a:spcPct val="90000"/>
              </a:lnSpc>
              <a:spcBef>
                <a:spcPts val="4500"/>
              </a:spcBef>
              <a:spcAft>
                <a:spcPts val="0"/>
              </a:spcAft>
              <a:buClr>
                <a:srgbClr val="000000"/>
              </a:buClr>
              <a:buSzPts val="2214"/>
              <a:buChar char="•"/>
              <a:defRPr/>
            </a:lvl4pPr>
            <a:lvl5pPr indent="-369189" lvl="4" marL="2286000" rtl="0" algn="l">
              <a:lnSpc>
                <a:spcPct val="90000"/>
              </a:lnSpc>
              <a:spcBef>
                <a:spcPts val="4500"/>
              </a:spcBef>
              <a:spcAft>
                <a:spcPts val="0"/>
              </a:spcAft>
              <a:buClr>
                <a:srgbClr val="000000"/>
              </a:buClr>
              <a:buSzPts val="2214"/>
              <a:buChar char="•"/>
              <a:defRPr/>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18" name="Google Shape;18;p3"/>
          <p:cNvSpPr txBox="1"/>
          <p:nvPr>
            <p:ph idx="3" type="body"/>
          </p:nvPr>
        </p:nvSpPr>
        <p:spPr>
          <a:xfrm>
            <a:off x="1206500" y="11609910"/>
            <a:ext cx="21971100" cy="1116900"/>
          </a:xfrm>
          <a:prstGeom prst="rect">
            <a:avLst/>
          </a:prstGeom>
          <a:noFill/>
          <a:ln>
            <a:noFill/>
          </a:ln>
        </p:spPr>
        <p:txBody>
          <a:bodyPr anchorCtr="0" anchor="t" bIns="50800" lIns="50800" spcFirstLastPara="1" rIns="50800" wrap="square" tIns="50800">
            <a:normAutofit/>
          </a:bodyPr>
          <a:lstStyle>
            <a:lvl1pPr indent="-228600" lvl="0" marL="457200" rtl="0" algn="l">
              <a:lnSpc>
                <a:spcPct val="100000"/>
              </a:lnSpc>
              <a:spcBef>
                <a:spcPts val="0"/>
              </a:spcBef>
              <a:spcAft>
                <a:spcPts val="0"/>
              </a:spcAft>
              <a:buClr>
                <a:srgbClr val="000000"/>
              </a:buClr>
              <a:buSzPts val="5500"/>
              <a:buFont typeface="Helvetica Neue"/>
              <a:buNone/>
              <a:defRPr b="1" sz="5500"/>
            </a:lvl1pPr>
            <a:lvl2pPr indent="-228600" lvl="1" marL="914400" rtl="0" algn="l">
              <a:lnSpc>
                <a:spcPct val="100000"/>
              </a:lnSpc>
              <a:spcBef>
                <a:spcPts val="0"/>
              </a:spcBef>
              <a:spcAft>
                <a:spcPts val="0"/>
              </a:spcAft>
              <a:buClr>
                <a:srgbClr val="000000"/>
              </a:buClr>
              <a:buSzPts val="5500"/>
              <a:buFont typeface="Helvetica Neue"/>
              <a:buNone/>
              <a:defRPr b="1" sz="5500"/>
            </a:lvl2pPr>
            <a:lvl3pPr indent="-228600" lvl="2" marL="1371600" rtl="0" algn="l">
              <a:lnSpc>
                <a:spcPct val="100000"/>
              </a:lnSpc>
              <a:spcBef>
                <a:spcPts val="0"/>
              </a:spcBef>
              <a:spcAft>
                <a:spcPts val="0"/>
              </a:spcAft>
              <a:buClr>
                <a:srgbClr val="000000"/>
              </a:buClr>
              <a:buSzPts val="5500"/>
              <a:buFont typeface="Helvetica Neue"/>
              <a:buNone/>
              <a:defRPr b="1" sz="5500"/>
            </a:lvl3pPr>
            <a:lvl4pPr indent="-228600" lvl="3" marL="1828800" rtl="0" algn="l">
              <a:lnSpc>
                <a:spcPct val="100000"/>
              </a:lnSpc>
              <a:spcBef>
                <a:spcPts val="0"/>
              </a:spcBef>
              <a:spcAft>
                <a:spcPts val="0"/>
              </a:spcAft>
              <a:buClr>
                <a:srgbClr val="000000"/>
              </a:buClr>
              <a:buSzPts val="5500"/>
              <a:buFont typeface="Helvetica Neue"/>
              <a:buNone/>
              <a:defRPr b="1" sz="5500"/>
            </a:lvl4pPr>
            <a:lvl5pPr indent="-228600" lvl="4" marL="2286000" rtl="0" algn="l">
              <a:lnSpc>
                <a:spcPct val="100000"/>
              </a:lnSpc>
              <a:spcBef>
                <a:spcPts val="0"/>
              </a:spcBef>
              <a:spcAft>
                <a:spcPts val="0"/>
              </a:spcAft>
              <a:buClr>
                <a:srgbClr val="000000"/>
              </a:buClr>
              <a:buSzPts val="5500"/>
              <a:buFont typeface="Helvetica Neue"/>
              <a:buNone/>
              <a:defRPr b="1" sz="5500"/>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19" name="Google Shape;19;p3"/>
          <p:cNvSpPr txBox="1"/>
          <p:nvPr>
            <p:ph idx="12" type="sldNum"/>
          </p:nvPr>
        </p:nvSpPr>
        <p:spPr>
          <a:xfrm>
            <a:off x="12001499" y="13080999"/>
            <a:ext cx="368400" cy="374700"/>
          </a:xfrm>
          <a:prstGeom prst="rect">
            <a:avLst/>
          </a:prstGeom>
          <a:noFill/>
          <a:ln>
            <a:noFill/>
          </a:ln>
        </p:spPr>
        <p:txBody>
          <a:bodyPr anchorCtr="0" anchor="b" bIns="50800" lIns="50800" spcFirstLastPara="1" rIns="50800" wrap="square" tIns="50800">
            <a:spAutoFit/>
          </a:bodyPr>
          <a:lstStyle>
            <a:lvl1pPr indent="0" lvl="0" marL="0" rt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rt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rt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rt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rt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rt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rt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rt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rt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utre titre et photo">
  <p:cSld name="Autre titre et photo">
    <p:spTree>
      <p:nvGrpSpPr>
        <p:cNvPr id="20" name="Shape 20"/>
        <p:cNvGrpSpPr/>
        <p:nvPr/>
      </p:nvGrpSpPr>
      <p:grpSpPr>
        <a:xfrm>
          <a:off x="0" y="0"/>
          <a:ext cx="0" cy="0"/>
          <a:chOff x="0" y="0"/>
          <a:chExt cx="0" cy="0"/>
        </a:xfrm>
      </p:grpSpPr>
      <p:sp>
        <p:nvSpPr>
          <p:cNvPr id="21" name="Google Shape;21;p4"/>
          <p:cNvSpPr/>
          <p:nvPr>
            <p:ph idx="2" type="pic"/>
          </p:nvPr>
        </p:nvSpPr>
        <p:spPr>
          <a:xfrm>
            <a:off x="10972800" y="-203200"/>
            <a:ext cx="12144900" cy="14135100"/>
          </a:xfrm>
          <a:prstGeom prst="rect">
            <a:avLst/>
          </a:prstGeom>
          <a:noFill/>
          <a:ln>
            <a:noFill/>
          </a:ln>
        </p:spPr>
      </p:sp>
      <p:sp>
        <p:nvSpPr>
          <p:cNvPr id="22" name="Google Shape;22;p4"/>
          <p:cNvSpPr txBox="1"/>
          <p:nvPr>
            <p:ph type="title"/>
          </p:nvPr>
        </p:nvSpPr>
        <p:spPr>
          <a:xfrm>
            <a:off x="1206500" y="1270000"/>
            <a:ext cx="9779100" cy="5882400"/>
          </a:xfrm>
          <a:prstGeom prst="rect">
            <a:avLst/>
          </a:prstGeom>
          <a:noFill/>
          <a:ln>
            <a:noFill/>
          </a:ln>
        </p:spPr>
        <p:txBody>
          <a:bodyPr anchorCtr="0" anchor="b" bIns="50800" lIns="50800" spcFirstLastPara="1" rIns="50800" wrap="square" tIns="50800">
            <a:normAutofit/>
          </a:bodyPr>
          <a:lstStyle>
            <a:lvl1pPr lvl="0" rtl="0" algn="l">
              <a:lnSpc>
                <a:spcPct val="80000"/>
              </a:lnSpc>
              <a:spcBef>
                <a:spcPts val="0"/>
              </a:spcBef>
              <a:spcAft>
                <a:spcPts val="0"/>
              </a:spcAft>
              <a:buClr>
                <a:srgbClr val="000000"/>
              </a:buClr>
              <a:buSzPts val="1800"/>
              <a:buNone/>
              <a:defRPr/>
            </a:lvl1pPr>
            <a:lvl2pPr lvl="1" rtl="0" algn="l">
              <a:lnSpc>
                <a:spcPct val="80000"/>
              </a:lnSpc>
              <a:spcBef>
                <a:spcPts val="0"/>
              </a:spcBef>
              <a:spcAft>
                <a:spcPts val="0"/>
              </a:spcAft>
              <a:buClr>
                <a:srgbClr val="000000"/>
              </a:buClr>
              <a:buSzPts val="1800"/>
              <a:buNone/>
              <a:defRPr/>
            </a:lvl2pPr>
            <a:lvl3pPr lvl="2" rtl="0" algn="l">
              <a:lnSpc>
                <a:spcPct val="80000"/>
              </a:lnSpc>
              <a:spcBef>
                <a:spcPts val="0"/>
              </a:spcBef>
              <a:spcAft>
                <a:spcPts val="0"/>
              </a:spcAft>
              <a:buClr>
                <a:srgbClr val="000000"/>
              </a:buClr>
              <a:buSzPts val="1800"/>
              <a:buNone/>
              <a:defRPr/>
            </a:lvl3pPr>
            <a:lvl4pPr lvl="3" rtl="0" algn="l">
              <a:lnSpc>
                <a:spcPct val="80000"/>
              </a:lnSpc>
              <a:spcBef>
                <a:spcPts val="0"/>
              </a:spcBef>
              <a:spcAft>
                <a:spcPts val="0"/>
              </a:spcAft>
              <a:buClr>
                <a:srgbClr val="000000"/>
              </a:buClr>
              <a:buSzPts val="1800"/>
              <a:buNone/>
              <a:defRPr/>
            </a:lvl4pPr>
            <a:lvl5pPr lvl="4" rtl="0" algn="l">
              <a:lnSpc>
                <a:spcPct val="80000"/>
              </a:lnSpc>
              <a:spcBef>
                <a:spcPts val="0"/>
              </a:spcBef>
              <a:spcAft>
                <a:spcPts val="0"/>
              </a:spcAft>
              <a:buClr>
                <a:srgbClr val="000000"/>
              </a:buClr>
              <a:buSzPts val="1800"/>
              <a:buNone/>
              <a:defRPr/>
            </a:lvl5pPr>
            <a:lvl6pPr lvl="5" rtl="0" algn="l">
              <a:lnSpc>
                <a:spcPct val="80000"/>
              </a:lnSpc>
              <a:spcBef>
                <a:spcPts val="0"/>
              </a:spcBef>
              <a:spcAft>
                <a:spcPts val="0"/>
              </a:spcAft>
              <a:buClr>
                <a:srgbClr val="000000"/>
              </a:buClr>
              <a:buSzPts val="1800"/>
              <a:buNone/>
              <a:defRPr/>
            </a:lvl6pPr>
            <a:lvl7pPr lvl="6" rtl="0" algn="l">
              <a:lnSpc>
                <a:spcPct val="80000"/>
              </a:lnSpc>
              <a:spcBef>
                <a:spcPts val="0"/>
              </a:spcBef>
              <a:spcAft>
                <a:spcPts val="0"/>
              </a:spcAft>
              <a:buClr>
                <a:srgbClr val="000000"/>
              </a:buClr>
              <a:buSzPts val="1800"/>
              <a:buNone/>
              <a:defRPr/>
            </a:lvl7pPr>
            <a:lvl8pPr lvl="7" rtl="0" algn="l">
              <a:lnSpc>
                <a:spcPct val="80000"/>
              </a:lnSpc>
              <a:spcBef>
                <a:spcPts val="0"/>
              </a:spcBef>
              <a:spcAft>
                <a:spcPts val="0"/>
              </a:spcAft>
              <a:buClr>
                <a:srgbClr val="000000"/>
              </a:buClr>
              <a:buSzPts val="1800"/>
              <a:buNone/>
              <a:defRPr/>
            </a:lvl8pPr>
            <a:lvl9pPr lvl="8" rtl="0" algn="l">
              <a:lnSpc>
                <a:spcPct val="80000"/>
              </a:lnSpc>
              <a:spcBef>
                <a:spcPts val="0"/>
              </a:spcBef>
              <a:spcAft>
                <a:spcPts val="0"/>
              </a:spcAft>
              <a:buClr>
                <a:srgbClr val="000000"/>
              </a:buClr>
              <a:buSzPts val="1800"/>
              <a:buNone/>
              <a:defRPr/>
            </a:lvl9pPr>
          </a:lstStyle>
          <a:p/>
        </p:txBody>
      </p:sp>
      <p:sp>
        <p:nvSpPr>
          <p:cNvPr id="23" name="Google Shape;23;p4"/>
          <p:cNvSpPr txBox="1"/>
          <p:nvPr>
            <p:ph idx="1" type="body"/>
          </p:nvPr>
        </p:nvSpPr>
        <p:spPr>
          <a:xfrm>
            <a:off x="1206500" y="7060576"/>
            <a:ext cx="9779100" cy="5385300"/>
          </a:xfrm>
          <a:prstGeom prst="rect">
            <a:avLst/>
          </a:prstGeom>
          <a:noFill/>
          <a:ln>
            <a:noFill/>
          </a:ln>
        </p:spPr>
        <p:txBody>
          <a:bodyPr anchorCtr="0" anchor="t" bIns="50800" lIns="50800" spcFirstLastPara="1" rIns="50800" wrap="square" tIns="50800">
            <a:normAutofit/>
          </a:bodyPr>
          <a:lstStyle>
            <a:lvl1pPr indent="-228600" lvl="0" marL="457200" rtl="0" algn="l">
              <a:lnSpc>
                <a:spcPct val="100000"/>
              </a:lnSpc>
              <a:spcBef>
                <a:spcPts val="0"/>
              </a:spcBef>
              <a:spcAft>
                <a:spcPts val="0"/>
              </a:spcAft>
              <a:buClr>
                <a:srgbClr val="000000"/>
              </a:buClr>
              <a:buSzPts val="5500"/>
              <a:buFont typeface="Helvetica Neue"/>
              <a:buNone/>
              <a:defRPr b="1" sz="5500"/>
            </a:lvl1pPr>
            <a:lvl2pPr indent="-228600" lvl="1" marL="914400" rtl="0" algn="l">
              <a:lnSpc>
                <a:spcPct val="100000"/>
              </a:lnSpc>
              <a:spcBef>
                <a:spcPts val="0"/>
              </a:spcBef>
              <a:spcAft>
                <a:spcPts val="0"/>
              </a:spcAft>
              <a:buClr>
                <a:srgbClr val="000000"/>
              </a:buClr>
              <a:buSzPts val="5500"/>
              <a:buFont typeface="Helvetica Neue"/>
              <a:buNone/>
              <a:defRPr b="1" sz="5500"/>
            </a:lvl2pPr>
            <a:lvl3pPr indent="-228600" lvl="2" marL="1371600" rtl="0" algn="l">
              <a:lnSpc>
                <a:spcPct val="100000"/>
              </a:lnSpc>
              <a:spcBef>
                <a:spcPts val="0"/>
              </a:spcBef>
              <a:spcAft>
                <a:spcPts val="0"/>
              </a:spcAft>
              <a:buClr>
                <a:srgbClr val="000000"/>
              </a:buClr>
              <a:buSzPts val="5500"/>
              <a:buFont typeface="Helvetica Neue"/>
              <a:buNone/>
              <a:defRPr b="1" sz="5500"/>
            </a:lvl3pPr>
            <a:lvl4pPr indent="-228600" lvl="3" marL="1828800" rtl="0" algn="l">
              <a:lnSpc>
                <a:spcPct val="100000"/>
              </a:lnSpc>
              <a:spcBef>
                <a:spcPts val="0"/>
              </a:spcBef>
              <a:spcAft>
                <a:spcPts val="0"/>
              </a:spcAft>
              <a:buClr>
                <a:srgbClr val="000000"/>
              </a:buClr>
              <a:buSzPts val="5500"/>
              <a:buFont typeface="Helvetica Neue"/>
              <a:buNone/>
              <a:defRPr b="1" sz="5500"/>
            </a:lvl4pPr>
            <a:lvl5pPr indent="-228600" lvl="4" marL="2286000" rtl="0" algn="l">
              <a:lnSpc>
                <a:spcPct val="100000"/>
              </a:lnSpc>
              <a:spcBef>
                <a:spcPts val="0"/>
              </a:spcBef>
              <a:spcAft>
                <a:spcPts val="0"/>
              </a:spcAft>
              <a:buClr>
                <a:srgbClr val="000000"/>
              </a:buClr>
              <a:buSzPts val="5500"/>
              <a:buFont typeface="Helvetica Neue"/>
              <a:buNone/>
              <a:defRPr b="1" sz="5500"/>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24" name="Google Shape;24;p4"/>
          <p:cNvSpPr txBox="1"/>
          <p:nvPr>
            <p:ph idx="12" type="sldNum"/>
          </p:nvPr>
        </p:nvSpPr>
        <p:spPr>
          <a:xfrm>
            <a:off x="12001499" y="13085233"/>
            <a:ext cx="368400" cy="374700"/>
          </a:xfrm>
          <a:prstGeom prst="rect">
            <a:avLst/>
          </a:prstGeom>
          <a:noFill/>
          <a:ln>
            <a:noFill/>
          </a:ln>
        </p:spPr>
        <p:txBody>
          <a:bodyPr anchorCtr="0" anchor="b" bIns="50800" lIns="50800" spcFirstLastPara="1" rIns="50800" wrap="square" tIns="50800">
            <a:spAutoFit/>
          </a:bodyPr>
          <a:lstStyle>
            <a:lvl1pPr indent="0" lvl="0" marL="0" rt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rt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rt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rt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rt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rt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rt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rt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rt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puces">
  <p:cSld name="Titre et puces">
    <p:spTree>
      <p:nvGrpSpPr>
        <p:cNvPr id="25" name="Shape 25"/>
        <p:cNvGrpSpPr/>
        <p:nvPr/>
      </p:nvGrpSpPr>
      <p:grpSpPr>
        <a:xfrm>
          <a:off x="0" y="0"/>
          <a:ext cx="0" cy="0"/>
          <a:chOff x="0" y="0"/>
          <a:chExt cx="0" cy="0"/>
        </a:xfrm>
      </p:grpSpPr>
      <p:sp>
        <p:nvSpPr>
          <p:cNvPr id="26" name="Google Shape;26;p5"/>
          <p:cNvSpPr txBox="1"/>
          <p:nvPr>
            <p:ph type="title"/>
          </p:nvPr>
        </p:nvSpPr>
        <p:spPr>
          <a:xfrm>
            <a:off x="1206500" y="1079500"/>
            <a:ext cx="21971100" cy="1433100"/>
          </a:xfrm>
          <a:prstGeom prst="rect">
            <a:avLst/>
          </a:prstGeom>
          <a:noFill/>
          <a:ln>
            <a:noFill/>
          </a:ln>
        </p:spPr>
        <p:txBody>
          <a:bodyPr anchorCtr="0" anchor="t" bIns="50800" lIns="50800" spcFirstLastPara="1" rIns="50800" wrap="square" tIns="50800">
            <a:normAutofit/>
          </a:bodyPr>
          <a:lstStyle>
            <a:lvl1pPr lvl="0" rtl="0" algn="l">
              <a:lnSpc>
                <a:spcPct val="80000"/>
              </a:lnSpc>
              <a:spcBef>
                <a:spcPts val="0"/>
              </a:spcBef>
              <a:spcAft>
                <a:spcPts val="0"/>
              </a:spcAft>
              <a:buClr>
                <a:srgbClr val="000000"/>
              </a:buClr>
              <a:buSzPts val="1800"/>
              <a:buNone/>
              <a:defRPr/>
            </a:lvl1pPr>
            <a:lvl2pPr lvl="1" rtl="0" algn="l">
              <a:lnSpc>
                <a:spcPct val="80000"/>
              </a:lnSpc>
              <a:spcBef>
                <a:spcPts val="0"/>
              </a:spcBef>
              <a:spcAft>
                <a:spcPts val="0"/>
              </a:spcAft>
              <a:buClr>
                <a:srgbClr val="000000"/>
              </a:buClr>
              <a:buSzPts val="1800"/>
              <a:buNone/>
              <a:defRPr/>
            </a:lvl2pPr>
            <a:lvl3pPr lvl="2" rtl="0" algn="l">
              <a:lnSpc>
                <a:spcPct val="80000"/>
              </a:lnSpc>
              <a:spcBef>
                <a:spcPts val="0"/>
              </a:spcBef>
              <a:spcAft>
                <a:spcPts val="0"/>
              </a:spcAft>
              <a:buClr>
                <a:srgbClr val="000000"/>
              </a:buClr>
              <a:buSzPts val="1800"/>
              <a:buNone/>
              <a:defRPr/>
            </a:lvl3pPr>
            <a:lvl4pPr lvl="3" rtl="0" algn="l">
              <a:lnSpc>
                <a:spcPct val="80000"/>
              </a:lnSpc>
              <a:spcBef>
                <a:spcPts val="0"/>
              </a:spcBef>
              <a:spcAft>
                <a:spcPts val="0"/>
              </a:spcAft>
              <a:buClr>
                <a:srgbClr val="000000"/>
              </a:buClr>
              <a:buSzPts val="1800"/>
              <a:buNone/>
              <a:defRPr/>
            </a:lvl4pPr>
            <a:lvl5pPr lvl="4" rtl="0" algn="l">
              <a:lnSpc>
                <a:spcPct val="80000"/>
              </a:lnSpc>
              <a:spcBef>
                <a:spcPts val="0"/>
              </a:spcBef>
              <a:spcAft>
                <a:spcPts val="0"/>
              </a:spcAft>
              <a:buClr>
                <a:srgbClr val="000000"/>
              </a:buClr>
              <a:buSzPts val="1800"/>
              <a:buNone/>
              <a:defRPr/>
            </a:lvl5pPr>
            <a:lvl6pPr lvl="5" rtl="0" algn="l">
              <a:lnSpc>
                <a:spcPct val="80000"/>
              </a:lnSpc>
              <a:spcBef>
                <a:spcPts val="0"/>
              </a:spcBef>
              <a:spcAft>
                <a:spcPts val="0"/>
              </a:spcAft>
              <a:buClr>
                <a:srgbClr val="000000"/>
              </a:buClr>
              <a:buSzPts val="1800"/>
              <a:buNone/>
              <a:defRPr/>
            </a:lvl6pPr>
            <a:lvl7pPr lvl="6" rtl="0" algn="l">
              <a:lnSpc>
                <a:spcPct val="80000"/>
              </a:lnSpc>
              <a:spcBef>
                <a:spcPts val="0"/>
              </a:spcBef>
              <a:spcAft>
                <a:spcPts val="0"/>
              </a:spcAft>
              <a:buClr>
                <a:srgbClr val="000000"/>
              </a:buClr>
              <a:buSzPts val="1800"/>
              <a:buNone/>
              <a:defRPr/>
            </a:lvl7pPr>
            <a:lvl8pPr lvl="7" rtl="0" algn="l">
              <a:lnSpc>
                <a:spcPct val="80000"/>
              </a:lnSpc>
              <a:spcBef>
                <a:spcPts val="0"/>
              </a:spcBef>
              <a:spcAft>
                <a:spcPts val="0"/>
              </a:spcAft>
              <a:buClr>
                <a:srgbClr val="000000"/>
              </a:buClr>
              <a:buSzPts val="1800"/>
              <a:buNone/>
              <a:defRPr/>
            </a:lvl8pPr>
            <a:lvl9pPr lvl="8" rtl="0" algn="l">
              <a:lnSpc>
                <a:spcPct val="80000"/>
              </a:lnSpc>
              <a:spcBef>
                <a:spcPts val="0"/>
              </a:spcBef>
              <a:spcAft>
                <a:spcPts val="0"/>
              </a:spcAft>
              <a:buClr>
                <a:srgbClr val="000000"/>
              </a:buClr>
              <a:buSzPts val="1800"/>
              <a:buNone/>
              <a:defRPr/>
            </a:lvl9pPr>
          </a:lstStyle>
          <a:p/>
        </p:txBody>
      </p:sp>
      <p:sp>
        <p:nvSpPr>
          <p:cNvPr id="27" name="Google Shape;27;p5"/>
          <p:cNvSpPr txBox="1"/>
          <p:nvPr>
            <p:ph idx="1" type="body"/>
          </p:nvPr>
        </p:nvSpPr>
        <p:spPr>
          <a:xfrm>
            <a:off x="1206500" y="2372962"/>
            <a:ext cx="21971100" cy="934800"/>
          </a:xfrm>
          <a:prstGeom prst="rect">
            <a:avLst/>
          </a:prstGeom>
          <a:noFill/>
          <a:ln>
            <a:noFill/>
          </a:ln>
        </p:spPr>
        <p:txBody>
          <a:bodyPr anchorCtr="0" anchor="t" bIns="45700" lIns="45700" spcFirstLastPara="1" rIns="45700" wrap="square" tIns="45700">
            <a:normAutofit/>
          </a:bodyPr>
          <a:lstStyle>
            <a:lvl1pPr indent="-228600" lvl="0" marL="457200" rtl="0" algn="l">
              <a:lnSpc>
                <a:spcPct val="100000"/>
              </a:lnSpc>
              <a:spcBef>
                <a:spcPts val="0"/>
              </a:spcBef>
              <a:spcAft>
                <a:spcPts val="0"/>
              </a:spcAft>
              <a:buClr>
                <a:srgbClr val="000000"/>
              </a:buClr>
              <a:buSzPts val="5500"/>
              <a:buFont typeface="Helvetica Neue"/>
              <a:buNone/>
              <a:defRPr b="1" sz="5500"/>
            </a:lvl1pPr>
            <a:lvl2pPr indent="-369189" lvl="1" marL="914400" rtl="0" algn="l">
              <a:lnSpc>
                <a:spcPct val="90000"/>
              </a:lnSpc>
              <a:spcBef>
                <a:spcPts val="4500"/>
              </a:spcBef>
              <a:spcAft>
                <a:spcPts val="0"/>
              </a:spcAft>
              <a:buClr>
                <a:srgbClr val="000000"/>
              </a:buClr>
              <a:buSzPts val="2214"/>
              <a:buChar char="•"/>
              <a:defRPr/>
            </a:lvl2pPr>
            <a:lvl3pPr indent="-369189" lvl="2" marL="1371600" rtl="0" algn="l">
              <a:lnSpc>
                <a:spcPct val="90000"/>
              </a:lnSpc>
              <a:spcBef>
                <a:spcPts val="4500"/>
              </a:spcBef>
              <a:spcAft>
                <a:spcPts val="0"/>
              </a:spcAft>
              <a:buClr>
                <a:srgbClr val="000000"/>
              </a:buClr>
              <a:buSzPts val="2214"/>
              <a:buChar char="•"/>
              <a:defRPr/>
            </a:lvl3pPr>
            <a:lvl4pPr indent="-369189" lvl="3" marL="1828800" rtl="0" algn="l">
              <a:lnSpc>
                <a:spcPct val="90000"/>
              </a:lnSpc>
              <a:spcBef>
                <a:spcPts val="4500"/>
              </a:spcBef>
              <a:spcAft>
                <a:spcPts val="0"/>
              </a:spcAft>
              <a:buClr>
                <a:srgbClr val="000000"/>
              </a:buClr>
              <a:buSzPts val="2214"/>
              <a:buChar char="•"/>
              <a:defRPr/>
            </a:lvl4pPr>
            <a:lvl5pPr indent="-369189" lvl="4" marL="2286000" rtl="0" algn="l">
              <a:lnSpc>
                <a:spcPct val="90000"/>
              </a:lnSpc>
              <a:spcBef>
                <a:spcPts val="4500"/>
              </a:spcBef>
              <a:spcAft>
                <a:spcPts val="0"/>
              </a:spcAft>
              <a:buClr>
                <a:srgbClr val="000000"/>
              </a:buClr>
              <a:buSzPts val="2214"/>
              <a:buChar char="•"/>
              <a:defRPr/>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28" name="Google Shape;28;p5"/>
          <p:cNvSpPr txBox="1"/>
          <p:nvPr>
            <p:ph idx="2" type="body"/>
          </p:nvPr>
        </p:nvSpPr>
        <p:spPr>
          <a:xfrm>
            <a:off x="1206500" y="4248504"/>
            <a:ext cx="21971100" cy="8256000"/>
          </a:xfrm>
          <a:prstGeom prst="rect">
            <a:avLst/>
          </a:prstGeom>
          <a:noFill/>
          <a:ln>
            <a:noFill/>
          </a:ln>
        </p:spPr>
        <p:txBody>
          <a:bodyPr anchorCtr="0" anchor="t" bIns="50800" lIns="50800" spcFirstLastPara="1" rIns="50800" wrap="square" tIns="50800">
            <a:normAutofit/>
          </a:bodyPr>
          <a:lstStyle>
            <a:lvl1pPr indent="-369189" lvl="0" marL="457200" rtl="0" algn="l">
              <a:lnSpc>
                <a:spcPct val="90000"/>
              </a:lnSpc>
              <a:spcBef>
                <a:spcPts val="4500"/>
              </a:spcBef>
              <a:spcAft>
                <a:spcPts val="0"/>
              </a:spcAft>
              <a:buClr>
                <a:srgbClr val="000000"/>
              </a:buClr>
              <a:buSzPts val="2214"/>
              <a:buChar char="•"/>
              <a:defRPr/>
            </a:lvl1pPr>
            <a:lvl2pPr indent="-369189" lvl="1" marL="914400" rtl="0" algn="l">
              <a:lnSpc>
                <a:spcPct val="90000"/>
              </a:lnSpc>
              <a:spcBef>
                <a:spcPts val="4500"/>
              </a:spcBef>
              <a:spcAft>
                <a:spcPts val="0"/>
              </a:spcAft>
              <a:buClr>
                <a:srgbClr val="000000"/>
              </a:buClr>
              <a:buSzPts val="2214"/>
              <a:buChar char="•"/>
              <a:defRPr/>
            </a:lvl2pPr>
            <a:lvl3pPr indent="-369189" lvl="2" marL="1371600" rtl="0" algn="l">
              <a:lnSpc>
                <a:spcPct val="90000"/>
              </a:lnSpc>
              <a:spcBef>
                <a:spcPts val="4500"/>
              </a:spcBef>
              <a:spcAft>
                <a:spcPts val="0"/>
              </a:spcAft>
              <a:buClr>
                <a:srgbClr val="000000"/>
              </a:buClr>
              <a:buSzPts val="2214"/>
              <a:buChar char="•"/>
              <a:defRPr/>
            </a:lvl3pPr>
            <a:lvl4pPr indent="-369189" lvl="3" marL="1828800" rtl="0" algn="l">
              <a:lnSpc>
                <a:spcPct val="90000"/>
              </a:lnSpc>
              <a:spcBef>
                <a:spcPts val="4500"/>
              </a:spcBef>
              <a:spcAft>
                <a:spcPts val="0"/>
              </a:spcAft>
              <a:buClr>
                <a:srgbClr val="000000"/>
              </a:buClr>
              <a:buSzPts val="2214"/>
              <a:buChar char="•"/>
              <a:defRPr/>
            </a:lvl4pPr>
            <a:lvl5pPr indent="-369189" lvl="4" marL="2286000" rtl="0" algn="l">
              <a:lnSpc>
                <a:spcPct val="90000"/>
              </a:lnSpc>
              <a:spcBef>
                <a:spcPts val="4500"/>
              </a:spcBef>
              <a:spcAft>
                <a:spcPts val="0"/>
              </a:spcAft>
              <a:buClr>
                <a:srgbClr val="000000"/>
              </a:buClr>
              <a:buSzPts val="2214"/>
              <a:buChar char="•"/>
              <a:defRPr/>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29" name="Google Shape;29;p5"/>
          <p:cNvSpPr txBox="1"/>
          <p:nvPr>
            <p:ph idx="12" type="sldNum"/>
          </p:nvPr>
        </p:nvSpPr>
        <p:spPr>
          <a:xfrm>
            <a:off x="12001499" y="13080999"/>
            <a:ext cx="368400" cy="374700"/>
          </a:xfrm>
          <a:prstGeom prst="rect">
            <a:avLst/>
          </a:prstGeom>
          <a:noFill/>
          <a:ln>
            <a:noFill/>
          </a:ln>
        </p:spPr>
        <p:txBody>
          <a:bodyPr anchorCtr="0" anchor="b" bIns="50800" lIns="50800" spcFirstLastPara="1" rIns="50800" wrap="square" tIns="50800">
            <a:spAutoFit/>
          </a:bodyPr>
          <a:lstStyle>
            <a:lvl1pPr indent="0" lvl="0" marL="0" rt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rt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rt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rt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rt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rt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rt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rt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rt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uces">
  <p:cSld name="Puces">
    <p:spTree>
      <p:nvGrpSpPr>
        <p:cNvPr id="30" name="Shape 30"/>
        <p:cNvGrpSpPr/>
        <p:nvPr/>
      </p:nvGrpSpPr>
      <p:grpSpPr>
        <a:xfrm>
          <a:off x="0" y="0"/>
          <a:ext cx="0" cy="0"/>
          <a:chOff x="0" y="0"/>
          <a:chExt cx="0" cy="0"/>
        </a:xfrm>
      </p:grpSpPr>
      <p:sp>
        <p:nvSpPr>
          <p:cNvPr id="31" name="Google Shape;31;p6"/>
          <p:cNvSpPr txBox="1"/>
          <p:nvPr>
            <p:ph idx="1" type="body"/>
          </p:nvPr>
        </p:nvSpPr>
        <p:spPr>
          <a:xfrm>
            <a:off x="1206500" y="4248504"/>
            <a:ext cx="21971100" cy="8256000"/>
          </a:xfrm>
          <a:prstGeom prst="rect">
            <a:avLst/>
          </a:prstGeom>
          <a:noFill/>
          <a:ln>
            <a:noFill/>
          </a:ln>
        </p:spPr>
        <p:txBody>
          <a:bodyPr anchorCtr="0" anchor="t" bIns="50800" lIns="50800" spcFirstLastPara="1" rIns="50800" wrap="square" tIns="50800">
            <a:normAutofit/>
          </a:bodyPr>
          <a:lstStyle>
            <a:lvl1pPr indent="-369189" lvl="0" marL="457200" rtl="0" algn="l">
              <a:lnSpc>
                <a:spcPct val="90000"/>
              </a:lnSpc>
              <a:spcBef>
                <a:spcPts val="4500"/>
              </a:spcBef>
              <a:spcAft>
                <a:spcPts val="0"/>
              </a:spcAft>
              <a:buClr>
                <a:srgbClr val="000000"/>
              </a:buClr>
              <a:buSzPts val="2214"/>
              <a:buChar char="•"/>
              <a:defRPr/>
            </a:lvl1pPr>
            <a:lvl2pPr indent="-369189" lvl="1" marL="914400" rtl="0" algn="l">
              <a:lnSpc>
                <a:spcPct val="90000"/>
              </a:lnSpc>
              <a:spcBef>
                <a:spcPts val="4500"/>
              </a:spcBef>
              <a:spcAft>
                <a:spcPts val="0"/>
              </a:spcAft>
              <a:buClr>
                <a:srgbClr val="000000"/>
              </a:buClr>
              <a:buSzPts val="2214"/>
              <a:buChar char="•"/>
              <a:defRPr/>
            </a:lvl2pPr>
            <a:lvl3pPr indent="-369189" lvl="2" marL="1371600" rtl="0" algn="l">
              <a:lnSpc>
                <a:spcPct val="90000"/>
              </a:lnSpc>
              <a:spcBef>
                <a:spcPts val="4500"/>
              </a:spcBef>
              <a:spcAft>
                <a:spcPts val="0"/>
              </a:spcAft>
              <a:buClr>
                <a:srgbClr val="000000"/>
              </a:buClr>
              <a:buSzPts val="2214"/>
              <a:buChar char="•"/>
              <a:defRPr/>
            </a:lvl3pPr>
            <a:lvl4pPr indent="-369189" lvl="3" marL="1828800" rtl="0" algn="l">
              <a:lnSpc>
                <a:spcPct val="90000"/>
              </a:lnSpc>
              <a:spcBef>
                <a:spcPts val="4500"/>
              </a:spcBef>
              <a:spcAft>
                <a:spcPts val="0"/>
              </a:spcAft>
              <a:buClr>
                <a:srgbClr val="000000"/>
              </a:buClr>
              <a:buSzPts val="2214"/>
              <a:buChar char="•"/>
              <a:defRPr/>
            </a:lvl4pPr>
            <a:lvl5pPr indent="-369189" lvl="4" marL="2286000" rtl="0" algn="l">
              <a:lnSpc>
                <a:spcPct val="90000"/>
              </a:lnSpc>
              <a:spcBef>
                <a:spcPts val="4500"/>
              </a:spcBef>
              <a:spcAft>
                <a:spcPts val="0"/>
              </a:spcAft>
              <a:buClr>
                <a:srgbClr val="000000"/>
              </a:buClr>
              <a:buSzPts val="2214"/>
              <a:buChar char="•"/>
              <a:defRPr/>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32" name="Google Shape;32;p6"/>
          <p:cNvSpPr txBox="1"/>
          <p:nvPr>
            <p:ph idx="12" type="sldNum"/>
          </p:nvPr>
        </p:nvSpPr>
        <p:spPr>
          <a:xfrm>
            <a:off x="12001499" y="13080999"/>
            <a:ext cx="368400" cy="374700"/>
          </a:xfrm>
          <a:prstGeom prst="rect">
            <a:avLst/>
          </a:prstGeom>
          <a:noFill/>
          <a:ln>
            <a:noFill/>
          </a:ln>
        </p:spPr>
        <p:txBody>
          <a:bodyPr anchorCtr="0" anchor="b" bIns="50800" lIns="50800" spcFirstLastPara="1" rIns="50800" wrap="square" tIns="50800">
            <a:spAutoFit/>
          </a:bodyPr>
          <a:lstStyle>
            <a:lvl1pPr indent="0" lvl="0" marL="0" rt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rt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rt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rt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rt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rt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rt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rt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rt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puces et photo">
  <p:cSld name="Titre, puces et photo">
    <p:spTree>
      <p:nvGrpSpPr>
        <p:cNvPr id="33" name="Shape 33"/>
        <p:cNvGrpSpPr/>
        <p:nvPr/>
      </p:nvGrpSpPr>
      <p:grpSpPr>
        <a:xfrm>
          <a:off x="0" y="0"/>
          <a:ext cx="0" cy="0"/>
          <a:chOff x="0" y="0"/>
          <a:chExt cx="0" cy="0"/>
        </a:xfrm>
      </p:grpSpPr>
      <p:sp>
        <p:nvSpPr>
          <p:cNvPr id="34" name="Google Shape;34;p7"/>
          <p:cNvSpPr txBox="1"/>
          <p:nvPr>
            <p:ph idx="1" type="body"/>
          </p:nvPr>
        </p:nvSpPr>
        <p:spPr>
          <a:xfrm>
            <a:off x="1206500" y="2372962"/>
            <a:ext cx="9779100" cy="934800"/>
          </a:xfrm>
          <a:prstGeom prst="rect">
            <a:avLst/>
          </a:prstGeom>
          <a:noFill/>
          <a:ln>
            <a:noFill/>
          </a:ln>
        </p:spPr>
        <p:txBody>
          <a:bodyPr anchorCtr="0" anchor="t" bIns="45700" lIns="45700" spcFirstLastPara="1" rIns="45700" wrap="square" tIns="45700">
            <a:normAutofit/>
          </a:bodyPr>
          <a:lstStyle>
            <a:lvl1pPr indent="-228600" lvl="0" marL="457200" rtl="0" algn="l">
              <a:lnSpc>
                <a:spcPct val="100000"/>
              </a:lnSpc>
              <a:spcBef>
                <a:spcPts val="0"/>
              </a:spcBef>
              <a:spcAft>
                <a:spcPts val="0"/>
              </a:spcAft>
              <a:buClr>
                <a:srgbClr val="000000"/>
              </a:buClr>
              <a:buSzPts val="5500"/>
              <a:buFont typeface="Helvetica Neue"/>
              <a:buNone/>
              <a:defRPr b="1" sz="5500"/>
            </a:lvl1pPr>
            <a:lvl2pPr indent="-369189" lvl="1" marL="914400" rtl="0" algn="l">
              <a:lnSpc>
                <a:spcPct val="90000"/>
              </a:lnSpc>
              <a:spcBef>
                <a:spcPts val="4500"/>
              </a:spcBef>
              <a:spcAft>
                <a:spcPts val="0"/>
              </a:spcAft>
              <a:buClr>
                <a:srgbClr val="000000"/>
              </a:buClr>
              <a:buSzPts val="2214"/>
              <a:buChar char="•"/>
              <a:defRPr/>
            </a:lvl2pPr>
            <a:lvl3pPr indent="-369189" lvl="2" marL="1371600" rtl="0" algn="l">
              <a:lnSpc>
                <a:spcPct val="90000"/>
              </a:lnSpc>
              <a:spcBef>
                <a:spcPts val="4500"/>
              </a:spcBef>
              <a:spcAft>
                <a:spcPts val="0"/>
              </a:spcAft>
              <a:buClr>
                <a:srgbClr val="000000"/>
              </a:buClr>
              <a:buSzPts val="2214"/>
              <a:buChar char="•"/>
              <a:defRPr/>
            </a:lvl3pPr>
            <a:lvl4pPr indent="-369189" lvl="3" marL="1828800" rtl="0" algn="l">
              <a:lnSpc>
                <a:spcPct val="90000"/>
              </a:lnSpc>
              <a:spcBef>
                <a:spcPts val="4500"/>
              </a:spcBef>
              <a:spcAft>
                <a:spcPts val="0"/>
              </a:spcAft>
              <a:buClr>
                <a:srgbClr val="000000"/>
              </a:buClr>
              <a:buSzPts val="2214"/>
              <a:buChar char="•"/>
              <a:defRPr/>
            </a:lvl4pPr>
            <a:lvl5pPr indent="-369189" lvl="4" marL="2286000" rtl="0" algn="l">
              <a:lnSpc>
                <a:spcPct val="90000"/>
              </a:lnSpc>
              <a:spcBef>
                <a:spcPts val="4500"/>
              </a:spcBef>
              <a:spcAft>
                <a:spcPts val="0"/>
              </a:spcAft>
              <a:buClr>
                <a:srgbClr val="000000"/>
              </a:buClr>
              <a:buSzPts val="2214"/>
              <a:buChar char="•"/>
              <a:defRPr/>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35" name="Google Shape;35;p7"/>
          <p:cNvSpPr txBox="1"/>
          <p:nvPr>
            <p:ph idx="2" type="body"/>
          </p:nvPr>
        </p:nvSpPr>
        <p:spPr>
          <a:xfrm>
            <a:off x="1206500" y="4248504"/>
            <a:ext cx="9779100" cy="8256600"/>
          </a:xfrm>
          <a:prstGeom prst="rect">
            <a:avLst/>
          </a:prstGeom>
          <a:noFill/>
          <a:ln>
            <a:noFill/>
          </a:ln>
        </p:spPr>
        <p:txBody>
          <a:bodyPr anchorCtr="0" anchor="t" bIns="50800" lIns="50800" spcFirstLastPara="1" rIns="50800" wrap="square" tIns="50800">
            <a:normAutofit/>
          </a:bodyPr>
          <a:lstStyle>
            <a:lvl1pPr indent="-369189" lvl="0" marL="457200" rtl="0" algn="l">
              <a:lnSpc>
                <a:spcPct val="90000"/>
              </a:lnSpc>
              <a:spcBef>
                <a:spcPts val="4500"/>
              </a:spcBef>
              <a:spcAft>
                <a:spcPts val="0"/>
              </a:spcAft>
              <a:buClr>
                <a:srgbClr val="000000"/>
              </a:buClr>
              <a:buSzPts val="2214"/>
              <a:buChar char="•"/>
              <a:defRPr/>
            </a:lvl1pPr>
            <a:lvl2pPr indent="-369189" lvl="1" marL="914400" rtl="0" algn="l">
              <a:lnSpc>
                <a:spcPct val="90000"/>
              </a:lnSpc>
              <a:spcBef>
                <a:spcPts val="4500"/>
              </a:spcBef>
              <a:spcAft>
                <a:spcPts val="0"/>
              </a:spcAft>
              <a:buClr>
                <a:srgbClr val="000000"/>
              </a:buClr>
              <a:buSzPts val="2214"/>
              <a:buChar char="•"/>
              <a:defRPr/>
            </a:lvl2pPr>
            <a:lvl3pPr indent="-369189" lvl="2" marL="1371600" rtl="0" algn="l">
              <a:lnSpc>
                <a:spcPct val="90000"/>
              </a:lnSpc>
              <a:spcBef>
                <a:spcPts val="4500"/>
              </a:spcBef>
              <a:spcAft>
                <a:spcPts val="0"/>
              </a:spcAft>
              <a:buClr>
                <a:srgbClr val="000000"/>
              </a:buClr>
              <a:buSzPts val="2214"/>
              <a:buChar char="•"/>
              <a:defRPr/>
            </a:lvl3pPr>
            <a:lvl4pPr indent="-369189" lvl="3" marL="1828800" rtl="0" algn="l">
              <a:lnSpc>
                <a:spcPct val="90000"/>
              </a:lnSpc>
              <a:spcBef>
                <a:spcPts val="4500"/>
              </a:spcBef>
              <a:spcAft>
                <a:spcPts val="0"/>
              </a:spcAft>
              <a:buClr>
                <a:srgbClr val="000000"/>
              </a:buClr>
              <a:buSzPts val="2214"/>
              <a:buChar char="•"/>
              <a:defRPr/>
            </a:lvl4pPr>
            <a:lvl5pPr indent="-369189" lvl="4" marL="2286000" rtl="0" algn="l">
              <a:lnSpc>
                <a:spcPct val="90000"/>
              </a:lnSpc>
              <a:spcBef>
                <a:spcPts val="4500"/>
              </a:spcBef>
              <a:spcAft>
                <a:spcPts val="0"/>
              </a:spcAft>
              <a:buClr>
                <a:srgbClr val="000000"/>
              </a:buClr>
              <a:buSzPts val="2214"/>
              <a:buChar char="•"/>
              <a:defRPr/>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36" name="Google Shape;36;p7"/>
          <p:cNvSpPr/>
          <p:nvPr>
            <p:ph idx="3" type="pic"/>
          </p:nvPr>
        </p:nvSpPr>
        <p:spPr>
          <a:xfrm>
            <a:off x="12192000" y="-407266"/>
            <a:ext cx="10917000" cy="14555700"/>
          </a:xfrm>
          <a:prstGeom prst="rect">
            <a:avLst/>
          </a:prstGeom>
          <a:noFill/>
          <a:ln>
            <a:noFill/>
          </a:ln>
        </p:spPr>
      </p:sp>
      <p:sp>
        <p:nvSpPr>
          <p:cNvPr id="37" name="Google Shape;37;p7"/>
          <p:cNvSpPr txBox="1"/>
          <p:nvPr>
            <p:ph type="title"/>
          </p:nvPr>
        </p:nvSpPr>
        <p:spPr>
          <a:xfrm>
            <a:off x="1206500" y="1079500"/>
            <a:ext cx="9779100" cy="1435200"/>
          </a:xfrm>
          <a:prstGeom prst="rect">
            <a:avLst/>
          </a:prstGeom>
          <a:noFill/>
          <a:ln>
            <a:noFill/>
          </a:ln>
        </p:spPr>
        <p:txBody>
          <a:bodyPr anchorCtr="0" anchor="t" bIns="50800" lIns="50800" spcFirstLastPara="1" rIns="50800" wrap="square" tIns="50800">
            <a:normAutofit/>
          </a:bodyPr>
          <a:lstStyle>
            <a:lvl1pPr lvl="0" rtl="0" algn="l">
              <a:lnSpc>
                <a:spcPct val="80000"/>
              </a:lnSpc>
              <a:spcBef>
                <a:spcPts val="0"/>
              </a:spcBef>
              <a:spcAft>
                <a:spcPts val="0"/>
              </a:spcAft>
              <a:buClr>
                <a:srgbClr val="000000"/>
              </a:buClr>
              <a:buSzPts val="1800"/>
              <a:buNone/>
              <a:defRPr/>
            </a:lvl1pPr>
            <a:lvl2pPr lvl="1" rtl="0" algn="l">
              <a:lnSpc>
                <a:spcPct val="80000"/>
              </a:lnSpc>
              <a:spcBef>
                <a:spcPts val="0"/>
              </a:spcBef>
              <a:spcAft>
                <a:spcPts val="0"/>
              </a:spcAft>
              <a:buClr>
                <a:srgbClr val="000000"/>
              </a:buClr>
              <a:buSzPts val="1800"/>
              <a:buNone/>
              <a:defRPr/>
            </a:lvl2pPr>
            <a:lvl3pPr lvl="2" rtl="0" algn="l">
              <a:lnSpc>
                <a:spcPct val="80000"/>
              </a:lnSpc>
              <a:spcBef>
                <a:spcPts val="0"/>
              </a:spcBef>
              <a:spcAft>
                <a:spcPts val="0"/>
              </a:spcAft>
              <a:buClr>
                <a:srgbClr val="000000"/>
              </a:buClr>
              <a:buSzPts val="1800"/>
              <a:buNone/>
              <a:defRPr/>
            </a:lvl3pPr>
            <a:lvl4pPr lvl="3" rtl="0" algn="l">
              <a:lnSpc>
                <a:spcPct val="80000"/>
              </a:lnSpc>
              <a:spcBef>
                <a:spcPts val="0"/>
              </a:spcBef>
              <a:spcAft>
                <a:spcPts val="0"/>
              </a:spcAft>
              <a:buClr>
                <a:srgbClr val="000000"/>
              </a:buClr>
              <a:buSzPts val="1800"/>
              <a:buNone/>
              <a:defRPr/>
            </a:lvl4pPr>
            <a:lvl5pPr lvl="4" rtl="0" algn="l">
              <a:lnSpc>
                <a:spcPct val="80000"/>
              </a:lnSpc>
              <a:spcBef>
                <a:spcPts val="0"/>
              </a:spcBef>
              <a:spcAft>
                <a:spcPts val="0"/>
              </a:spcAft>
              <a:buClr>
                <a:srgbClr val="000000"/>
              </a:buClr>
              <a:buSzPts val="1800"/>
              <a:buNone/>
              <a:defRPr/>
            </a:lvl5pPr>
            <a:lvl6pPr lvl="5" rtl="0" algn="l">
              <a:lnSpc>
                <a:spcPct val="80000"/>
              </a:lnSpc>
              <a:spcBef>
                <a:spcPts val="0"/>
              </a:spcBef>
              <a:spcAft>
                <a:spcPts val="0"/>
              </a:spcAft>
              <a:buClr>
                <a:srgbClr val="000000"/>
              </a:buClr>
              <a:buSzPts val="1800"/>
              <a:buNone/>
              <a:defRPr/>
            </a:lvl6pPr>
            <a:lvl7pPr lvl="6" rtl="0" algn="l">
              <a:lnSpc>
                <a:spcPct val="80000"/>
              </a:lnSpc>
              <a:spcBef>
                <a:spcPts val="0"/>
              </a:spcBef>
              <a:spcAft>
                <a:spcPts val="0"/>
              </a:spcAft>
              <a:buClr>
                <a:srgbClr val="000000"/>
              </a:buClr>
              <a:buSzPts val="1800"/>
              <a:buNone/>
              <a:defRPr/>
            </a:lvl7pPr>
            <a:lvl8pPr lvl="7" rtl="0" algn="l">
              <a:lnSpc>
                <a:spcPct val="80000"/>
              </a:lnSpc>
              <a:spcBef>
                <a:spcPts val="0"/>
              </a:spcBef>
              <a:spcAft>
                <a:spcPts val="0"/>
              </a:spcAft>
              <a:buClr>
                <a:srgbClr val="000000"/>
              </a:buClr>
              <a:buSzPts val="1800"/>
              <a:buNone/>
              <a:defRPr/>
            </a:lvl8pPr>
            <a:lvl9pPr lvl="8" rtl="0" algn="l">
              <a:lnSpc>
                <a:spcPct val="80000"/>
              </a:lnSpc>
              <a:spcBef>
                <a:spcPts val="0"/>
              </a:spcBef>
              <a:spcAft>
                <a:spcPts val="0"/>
              </a:spcAft>
              <a:buClr>
                <a:srgbClr val="000000"/>
              </a:buClr>
              <a:buSzPts val="1800"/>
              <a:buNone/>
              <a:defRPr/>
            </a:lvl9pPr>
          </a:lstStyle>
          <a:p/>
        </p:txBody>
      </p:sp>
      <p:sp>
        <p:nvSpPr>
          <p:cNvPr id="38" name="Google Shape;38;p7"/>
          <p:cNvSpPr txBox="1"/>
          <p:nvPr>
            <p:ph idx="12" type="sldNum"/>
          </p:nvPr>
        </p:nvSpPr>
        <p:spPr>
          <a:xfrm>
            <a:off x="12001499" y="13080999"/>
            <a:ext cx="368400" cy="374700"/>
          </a:xfrm>
          <a:prstGeom prst="rect">
            <a:avLst/>
          </a:prstGeom>
          <a:noFill/>
          <a:ln>
            <a:noFill/>
          </a:ln>
        </p:spPr>
        <p:txBody>
          <a:bodyPr anchorCtr="0" anchor="b" bIns="50800" lIns="50800" spcFirstLastPara="1" rIns="50800" wrap="square" tIns="50800">
            <a:spAutoFit/>
          </a:bodyPr>
          <a:lstStyle>
            <a:lvl1pPr indent="0" lvl="0" marL="0" rt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rt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rt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rt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rt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rt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rt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rt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rt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p:cSld name="Section">
    <p:spTree>
      <p:nvGrpSpPr>
        <p:cNvPr id="39" name="Shape 39"/>
        <p:cNvGrpSpPr/>
        <p:nvPr/>
      </p:nvGrpSpPr>
      <p:grpSpPr>
        <a:xfrm>
          <a:off x="0" y="0"/>
          <a:ext cx="0" cy="0"/>
          <a:chOff x="0" y="0"/>
          <a:chExt cx="0" cy="0"/>
        </a:xfrm>
      </p:grpSpPr>
      <p:sp>
        <p:nvSpPr>
          <p:cNvPr id="40" name="Google Shape;40;p8"/>
          <p:cNvSpPr txBox="1"/>
          <p:nvPr>
            <p:ph type="title"/>
          </p:nvPr>
        </p:nvSpPr>
        <p:spPr>
          <a:xfrm>
            <a:off x="1206496" y="4533900"/>
            <a:ext cx="21971100" cy="4648200"/>
          </a:xfrm>
          <a:prstGeom prst="rect">
            <a:avLst/>
          </a:prstGeom>
          <a:noFill/>
          <a:ln>
            <a:noFill/>
          </a:ln>
        </p:spPr>
        <p:txBody>
          <a:bodyPr anchorCtr="0" anchor="ctr" bIns="50800" lIns="50800" spcFirstLastPara="1" rIns="50800" wrap="square" tIns="50800">
            <a:normAutofit/>
          </a:bodyPr>
          <a:lstStyle>
            <a:lvl1pPr lvl="0" rtl="0" algn="l">
              <a:lnSpc>
                <a:spcPct val="80000"/>
              </a:lnSpc>
              <a:spcBef>
                <a:spcPts val="0"/>
              </a:spcBef>
              <a:spcAft>
                <a:spcPts val="0"/>
              </a:spcAft>
              <a:buClr>
                <a:srgbClr val="000000"/>
              </a:buClr>
              <a:buSzPts val="11600"/>
              <a:buFont typeface="Helvetica Neue"/>
              <a:buNone/>
              <a:defRPr b="0" sz="11600">
                <a:latin typeface="Helvetica Neue"/>
                <a:ea typeface="Helvetica Neue"/>
                <a:cs typeface="Helvetica Neue"/>
                <a:sym typeface="Helvetica Neue"/>
              </a:defRPr>
            </a:lvl1pPr>
            <a:lvl2pPr lvl="1" rtl="0" algn="l">
              <a:lnSpc>
                <a:spcPct val="80000"/>
              </a:lnSpc>
              <a:spcBef>
                <a:spcPts val="0"/>
              </a:spcBef>
              <a:spcAft>
                <a:spcPts val="0"/>
              </a:spcAft>
              <a:buClr>
                <a:srgbClr val="000000"/>
              </a:buClr>
              <a:buSzPts val="1800"/>
              <a:buNone/>
              <a:defRPr/>
            </a:lvl2pPr>
            <a:lvl3pPr lvl="2" rtl="0" algn="l">
              <a:lnSpc>
                <a:spcPct val="80000"/>
              </a:lnSpc>
              <a:spcBef>
                <a:spcPts val="0"/>
              </a:spcBef>
              <a:spcAft>
                <a:spcPts val="0"/>
              </a:spcAft>
              <a:buClr>
                <a:srgbClr val="000000"/>
              </a:buClr>
              <a:buSzPts val="1800"/>
              <a:buNone/>
              <a:defRPr/>
            </a:lvl3pPr>
            <a:lvl4pPr lvl="3" rtl="0" algn="l">
              <a:lnSpc>
                <a:spcPct val="80000"/>
              </a:lnSpc>
              <a:spcBef>
                <a:spcPts val="0"/>
              </a:spcBef>
              <a:spcAft>
                <a:spcPts val="0"/>
              </a:spcAft>
              <a:buClr>
                <a:srgbClr val="000000"/>
              </a:buClr>
              <a:buSzPts val="1800"/>
              <a:buNone/>
              <a:defRPr/>
            </a:lvl4pPr>
            <a:lvl5pPr lvl="4" rtl="0" algn="l">
              <a:lnSpc>
                <a:spcPct val="80000"/>
              </a:lnSpc>
              <a:spcBef>
                <a:spcPts val="0"/>
              </a:spcBef>
              <a:spcAft>
                <a:spcPts val="0"/>
              </a:spcAft>
              <a:buClr>
                <a:srgbClr val="000000"/>
              </a:buClr>
              <a:buSzPts val="1800"/>
              <a:buNone/>
              <a:defRPr/>
            </a:lvl5pPr>
            <a:lvl6pPr lvl="5" rtl="0" algn="l">
              <a:lnSpc>
                <a:spcPct val="80000"/>
              </a:lnSpc>
              <a:spcBef>
                <a:spcPts val="0"/>
              </a:spcBef>
              <a:spcAft>
                <a:spcPts val="0"/>
              </a:spcAft>
              <a:buClr>
                <a:srgbClr val="000000"/>
              </a:buClr>
              <a:buSzPts val="1800"/>
              <a:buNone/>
              <a:defRPr/>
            </a:lvl6pPr>
            <a:lvl7pPr lvl="6" rtl="0" algn="l">
              <a:lnSpc>
                <a:spcPct val="80000"/>
              </a:lnSpc>
              <a:spcBef>
                <a:spcPts val="0"/>
              </a:spcBef>
              <a:spcAft>
                <a:spcPts val="0"/>
              </a:spcAft>
              <a:buClr>
                <a:srgbClr val="000000"/>
              </a:buClr>
              <a:buSzPts val="1800"/>
              <a:buNone/>
              <a:defRPr/>
            </a:lvl7pPr>
            <a:lvl8pPr lvl="7" rtl="0" algn="l">
              <a:lnSpc>
                <a:spcPct val="80000"/>
              </a:lnSpc>
              <a:spcBef>
                <a:spcPts val="0"/>
              </a:spcBef>
              <a:spcAft>
                <a:spcPts val="0"/>
              </a:spcAft>
              <a:buClr>
                <a:srgbClr val="000000"/>
              </a:buClr>
              <a:buSzPts val="1800"/>
              <a:buNone/>
              <a:defRPr/>
            </a:lvl8pPr>
            <a:lvl9pPr lvl="8" rtl="0" algn="l">
              <a:lnSpc>
                <a:spcPct val="80000"/>
              </a:lnSpc>
              <a:spcBef>
                <a:spcPts val="0"/>
              </a:spcBef>
              <a:spcAft>
                <a:spcPts val="0"/>
              </a:spcAft>
              <a:buClr>
                <a:srgbClr val="000000"/>
              </a:buClr>
              <a:buSzPts val="1800"/>
              <a:buNone/>
              <a:defRPr/>
            </a:lvl9pPr>
          </a:lstStyle>
          <a:p/>
        </p:txBody>
      </p:sp>
      <p:sp>
        <p:nvSpPr>
          <p:cNvPr id="41" name="Google Shape;41;p8"/>
          <p:cNvSpPr txBox="1"/>
          <p:nvPr>
            <p:ph idx="12" type="sldNum"/>
          </p:nvPr>
        </p:nvSpPr>
        <p:spPr>
          <a:xfrm>
            <a:off x="12001499" y="13085233"/>
            <a:ext cx="368400" cy="374700"/>
          </a:xfrm>
          <a:prstGeom prst="rect">
            <a:avLst/>
          </a:prstGeom>
          <a:noFill/>
          <a:ln>
            <a:noFill/>
          </a:ln>
        </p:spPr>
        <p:txBody>
          <a:bodyPr anchorCtr="0" anchor="b" bIns="50800" lIns="50800" spcFirstLastPara="1" rIns="50800" wrap="square" tIns="50800">
            <a:spAutoFit/>
          </a:bodyPr>
          <a:lstStyle>
            <a:lvl1pPr indent="0" lvl="0" marL="0" rt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rt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rt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rt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rt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rt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rt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rt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rt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ement">
  <p:cSld name="Titre seulement">
    <p:spTree>
      <p:nvGrpSpPr>
        <p:cNvPr id="42" name="Shape 42"/>
        <p:cNvGrpSpPr/>
        <p:nvPr/>
      </p:nvGrpSpPr>
      <p:grpSpPr>
        <a:xfrm>
          <a:off x="0" y="0"/>
          <a:ext cx="0" cy="0"/>
          <a:chOff x="0" y="0"/>
          <a:chExt cx="0" cy="0"/>
        </a:xfrm>
      </p:grpSpPr>
      <p:sp>
        <p:nvSpPr>
          <p:cNvPr id="43" name="Google Shape;43;p9"/>
          <p:cNvSpPr txBox="1"/>
          <p:nvPr>
            <p:ph type="title"/>
          </p:nvPr>
        </p:nvSpPr>
        <p:spPr>
          <a:xfrm>
            <a:off x="1206500" y="1079500"/>
            <a:ext cx="21971100" cy="1434900"/>
          </a:xfrm>
          <a:prstGeom prst="rect">
            <a:avLst/>
          </a:prstGeom>
          <a:noFill/>
          <a:ln>
            <a:noFill/>
          </a:ln>
        </p:spPr>
        <p:txBody>
          <a:bodyPr anchorCtr="0" anchor="t" bIns="50800" lIns="50800" spcFirstLastPara="1" rIns="50800" wrap="square" tIns="50800">
            <a:normAutofit/>
          </a:bodyPr>
          <a:lstStyle>
            <a:lvl1pPr lvl="0" rtl="0" algn="l">
              <a:lnSpc>
                <a:spcPct val="80000"/>
              </a:lnSpc>
              <a:spcBef>
                <a:spcPts val="0"/>
              </a:spcBef>
              <a:spcAft>
                <a:spcPts val="0"/>
              </a:spcAft>
              <a:buClr>
                <a:srgbClr val="000000"/>
              </a:buClr>
              <a:buSzPts val="1800"/>
              <a:buNone/>
              <a:defRPr/>
            </a:lvl1pPr>
            <a:lvl2pPr lvl="1" rtl="0" algn="l">
              <a:lnSpc>
                <a:spcPct val="80000"/>
              </a:lnSpc>
              <a:spcBef>
                <a:spcPts val="0"/>
              </a:spcBef>
              <a:spcAft>
                <a:spcPts val="0"/>
              </a:spcAft>
              <a:buClr>
                <a:srgbClr val="000000"/>
              </a:buClr>
              <a:buSzPts val="1800"/>
              <a:buNone/>
              <a:defRPr/>
            </a:lvl2pPr>
            <a:lvl3pPr lvl="2" rtl="0" algn="l">
              <a:lnSpc>
                <a:spcPct val="80000"/>
              </a:lnSpc>
              <a:spcBef>
                <a:spcPts val="0"/>
              </a:spcBef>
              <a:spcAft>
                <a:spcPts val="0"/>
              </a:spcAft>
              <a:buClr>
                <a:srgbClr val="000000"/>
              </a:buClr>
              <a:buSzPts val="1800"/>
              <a:buNone/>
              <a:defRPr/>
            </a:lvl3pPr>
            <a:lvl4pPr lvl="3" rtl="0" algn="l">
              <a:lnSpc>
                <a:spcPct val="80000"/>
              </a:lnSpc>
              <a:spcBef>
                <a:spcPts val="0"/>
              </a:spcBef>
              <a:spcAft>
                <a:spcPts val="0"/>
              </a:spcAft>
              <a:buClr>
                <a:srgbClr val="000000"/>
              </a:buClr>
              <a:buSzPts val="1800"/>
              <a:buNone/>
              <a:defRPr/>
            </a:lvl4pPr>
            <a:lvl5pPr lvl="4" rtl="0" algn="l">
              <a:lnSpc>
                <a:spcPct val="80000"/>
              </a:lnSpc>
              <a:spcBef>
                <a:spcPts val="0"/>
              </a:spcBef>
              <a:spcAft>
                <a:spcPts val="0"/>
              </a:spcAft>
              <a:buClr>
                <a:srgbClr val="000000"/>
              </a:buClr>
              <a:buSzPts val="1800"/>
              <a:buNone/>
              <a:defRPr/>
            </a:lvl5pPr>
            <a:lvl6pPr lvl="5" rtl="0" algn="l">
              <a:lnSpc>
                <a:spcPct val="80000"/>
              </a:lnSpc>
              <a:spcBef>
                <a:spcPts val="0"/>
              </a:spcBef>
              <a:spcAft>
                <a:spcPts val="0"/>
              </a:spcAft>
              <a:buClr>
                <a:srgbClr val="000000"/>
              </a:buClr>
              <a:buSzPts val="1800"/>
              <a:buNone/>
              <a:defRPr/>
            </a:lvl6pPr>
            <a:lvl7pPr lvl="6" rtl="0" algn="l">
              <a:lnSpc>
                <a:spcPct val="80000"/>
              </a:lnSpc>
              <a:spcBef>
                <a:spcPts val="0"/>
              </a:spcBef>
              <a:spcAft>
                <a:spcPts val="0"/>
              </a:spcAft>
              <a:buClr>
                <a:srgbClr val="000000"/>
              </a:buClr>
              <a:buSzPts val="1800"/>
              <a:buNone/>
              <a:defRPr/>
            </a:lvl7pPr>
            <a:lvl8pPr lvl="7" rtl="0" algn="l">
              <a:lnSpc>
                <a:spcPct val="80000"/>
              </a:lnSpc>
              <a:spcBef>
                <a:spcPts val="0"/>
              </a:spcBef>
              <a:spcAft>
                <a:spcPts val="0"/>
              </a:spcAft>
              <a:buClr>
                <a:srgbClr val="000000"/>
              </a:buClr>
              <a:buSzPts val="1800"/>
              <a:buNone/>
              <a:defRPr/>
            </a:lvl8pPr>
            <a:lvl9pPr lvl="8" rtl="0" algn="l">
              <a:lnSpc>
                <a:spcPct val="80000"/>
              </a:lnSpc>
              <a:spcBef>
                <a:spcPts val="0"/>
              </a:spcBef>
              <a:spcAft>
                <a:spcPts val="0"/>
              </a:spcAft>
              <a:buClr>
                <a:srgbClr val="000000"/>
              </a:buClr>
              <a:buSzPts val="1800"/>
              <a:buNone/>
              <a:defRPr/>
            </a:lvl9pPr>
          </a:lstStyle>
          <a:p/>
        </p:txBody>
      </p:sp>
      <p:sp>
        <p:nvSpPr>
          <p:cNvPr id="44" name="Google Shape;44;p9"/>
          <p:cNvSpPr txBox="1"/>
          <p:nvPr>
            <p:ph idx="1" type="body"/>
          </p:nvPr>
        </p:nvSpPr>
        <p:spPr>
          <a:xfrm>
            <a:off x="1206500" y="2372962"/>
            <a:ext cx="21971100" cy="934800"/>
          </a:xfrm>
          <a:prstGeom prst="rect">
            <a:avLst/>
          </a:prstGeom>
          <a:noFill/>
          <a:ln>
            <a:noFill/>
          </a:ln>
        </p:spPr>
        <p:txBody>
          <a:bodyPr anchorCtr="0" anchor="t" bIns="45700" lIns="45700" spcFirstLastPara="1" rIns="45700" wrap="square" tIns="45700">
            <a:normAutofit/>
          </a:bodyPr>
          <a:lstStyle>
            <a:lvl1pPr indent="-228600" lvl="0" marL="457200" rtl="0" algn="l">
              <a:lnSpc>
                <a:spcPct val="100000"/>
              </a:lnSpc>
              <a:spcBef>
                <a:spcPts val="0"/>
              </a:spcBef>
              <a:spcAft>
                <a:spcPts val="0"/>
              </a:spcAft>
              <a:buClr>
                <a:srgbClr val="000000"/>
              </a:buClr>
              <a:buSzPts val="5500"/>
              <a:buFont typeface="Helvetica Neue"/>
              <a:buNone/>
              <a:defRPr b="1" sz="5500"/>
            </a:lvl1pPr>
            <a:lvl2pPr indent="-369189" lvl="1" marL="914400" rtl="0" algn="l">
              <a:lnSpc>
                <a:spcPct val="90000"/>
              </a:lnSpc>
              <a:spcBef>
                <a:spcPts val="4500"/>
              </a:spcBef>
              <a:spcAft>
                <a:spcPts val="0"/>
              </a:spcAft>
              <a:buClr>
                <a:srgbClr val="000000"/>
              </a:buClr>
              <a:buSzPts val="2214"/>
              <a:buChar char="•"/>
              <a:defRPr/>
            </a:lvl2pPr>
            <a:lvl3pPr indent="-369189" lvl="2" marL="1371600" rtl="0" algn="l">
              <a:lnSpc>
                <a:spcPct val="90000"/>
              </a:lnSpc>
              <a:spcBef>
                <a:spcPts val="4500"/>
              </a:spcBef>
              <a:spcAft>
                <a:spcPts val="0"/>
              </a:spcAft>
              <a:buClr>
                <a:srgbClr val="000000"/>
              </a:buClr>
              <a:buSzPts val="2214"/>
              <a:buChar char="•"/>
              <a:defRPr/>
            </a:lvl3pPr>
            <a:lvl4pPr indent="-369189" lvl="3" marL="1828800" rtl="0" algn="l">
              <a:lnSpc>
                <a:spcPct val="90000"/>
              </a:lnSpc>
              <a:spcBef>
                <a:spcPts val="4500"/>
              </a:spcBef>
              <a:spcAft>
                <a:spcPts val="0"/>
              </a:spcAft>
              <a:buClr>
                <a:srgbClr val="000000"/>
              </a:buClr>
              <a:buSzPts val="2214"/>
              <a:buChar char="•"/>
              <a:defRPr/>
            </a:lvl4pPr>
            <a:lvl5pPr indent="-369189" lvl="4" marL="2286000" rtl="0" algn="l">
              <a:lnSpc>
                <a:spcPct val="90000"/>
              </a:lnSpc>
              <a:spcBef>
                <a:spcPts val="4500"/>
              </a:spcBef>
              <a:spcAft>
                <a:spcPts val="0"/>
              </a:spcAft>
              <a:buClr>
                <a:srgbClr val="000000"/>
              </a:buClr>
              <a:buSzPts val="2214"/>
              <a:buChar char="•"/>
              <a:defRPr/>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45" name="Google Shape;45;p9"/>
          <p:cNvSpPr txBox="1"/>
          <p:nvPr>
            <p:ph idx="12" type="sldNum"/>
          </p:nvPr>
        </p:nvSpPr>
        <p:spPr>
          <a:xfrm>
            <a:off x="12001499" y="13080999"/>
            <a:ext cx="368400" cy="374700"/>
          </a:xfrm>
          <a:prstGeom prst="rect">
            <a:avLst/>
          </a:prstGeom>
          <a:noFill/>
          <a:ln>
            <a:noFill/>
          </a:ln>
        </p:spPr>
        <p:txBody>
          <a:bodyPr anchorCtr="0" anchor="b" bIns="50800" lIns="50800" spcFirstLastPara="1" rIns="50800" wrap="square" tIns="50800">
            <a:spAutoFit/>
          </a:bodyPr>
          <a:lstStyle>
            <a:lvl1pPr indent="0" lvl="0" marL="0" rt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rt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rt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rt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rt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rt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rt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rt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rt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rdre du jour">
  <p:cSld name="Ordre du jour">
    <p:spTree>
      <p:nvGrpSpPr>
        <p:cNvPr id="46" name="Shape 46"/>
        <p:cNvGrpSpPr/>
        <p:nvPr/>
      </p:nvGrpSpPr>
      <p:grpSpPr>
        <a:xfrm>
          <a:off x="0" y="0"/>
          <a:ext cx="0" cy="0"/>
          <a:chOff x="0" y="0"/>
          <a:chExt cx="0" cy="0"/>
        </a:xfrm>
      </p:grpSpPr>
      <p:sp>
        <p:nvSpPr>
          <p:cNvPr id="47" name="Google Shape;47;p10"/>
          <p:cNvSpPr txBox="1"/>
          <p:nvPr>
            <p:ph type="title"/>
          </p:nvPr>
        </p:nvSpPr>
        <p:spPr>
          <a:xfrm>
            <a:off x="1206500" y="1079500"/>
            <a:ext cx="21971100" cy="1435200"/>
          </a:xfrm>
          <a:prstGeom prst="rect">
            <a:avLst/>
          </a:prstGeom>
          <a:noFill/>
          <a:ln>
            <a:noFill/>
          </a:ln>
        </p:spPr>
        <p:txBody>
          <a:bodyPr anchorCtr="0" anchor="t" bIns="50800" lIns="50800" spcFirstLastPara="1" rIns="50800" wrap="square" tIns="50800">
            <a:normAutofit/>
          </a:bodyPr>
          <a:lstStyle>
            <a:lvl1pPr lvl="0" rtl="0" algn="l">
              <a:lnSpc>
                <a:spcPct val="80000"/>
              </a:lnSpc>
              <a:spcBef>
                <a:spcPts val="0"/>
              </a:spcBef>
              <a:spcAft>
                <a:spcPts val="0"/>
              </a:spcAft>
              <a:buClr>
                <a:srgbClr val="000000"/>
              </a:buClr>
              <a:buSzPts val="1800"/>
              <a:buNone/>
              <a:defRPr/>
            </a:lvl1pPr>
            <a:lvl2pPr lvl="1" rtl="0" algn="l">
              <a:lnSpc>
                <a:spcPct val="80000"/>
              </a:lnSpc>
              <a:spcBef>
                <a:spcPts val="0"/>
              </a:spcBef>
              <a:spcAft>
                <a:spcPts val="0"/>
              </a:spcAft>
              <a:buClr>
                <a:srgbClr val="000000"/>
              </a:buClr>
              <a:buSzPts val="1800"/>
              <a:buNone/>
              <a:defRPr/>
            </a:lvl2pPr>
            <a:lvl3pPr lvl="2" rtl="0" algn="l">
              <a:lnSpc>
                <a:spcPct val="80000"/>
              </a:lnSpc>
              <a:spcBef>
                <a:spcPts val="0"/>
              </a:spcBef>
              <a:spcAft>
                <a:spcPts val="0"/>
              </a:spcAft>
              <a:buClr>
                <a:srgbClr val="000000"/>
              </a:buClr>
              <a:buSzPts val="1800"/>
              <a:buNone/>
              <a:defRPr/>
            </a:lvl3pPr>
            <a:lvl4pPr lvl="3" rtl="0" algn="l">
              <a:lnSpc>
                <a:spcPct val="80000"/>
              </a:lnSpc>
              <a:spcBef>
                <a:spcPts val="0"/>
              </a:spcBef>
              <a:spcAft>
                <a:spcPts val="0"/>
              </a:spcAft>
              <a:buClr>
                <a:srgbClr val="000000"/>
              </a:buClr>
              <a:buSzPts val="1800"/>
              <a:buNone/>
              <a:defRPr/>
            </a:lvl4pPr>
            <a:lvl5pPr lvl="4" rtl="0" algn="l">
              <a:lnSpc>
                <a:spcPct val="80000"/>
              </a:lnSpc>
              <a:spcBef>
                <a:spcPts val="0"/>
              </a:spcBef>
              <a:spcAft>
                <a:spcPts val="0"/>
              </a:spcAft>
              <a:buClr>
                <a:srgbClr val="000000"/>
              </a:buClr>
              <a:buSzPts val="1800"/>
              <a:buNone/>
              <a:defRPr/>
            </a:lvl5pPr>
            <a:lvl6pPr lvl="5" rtl="0" algn="l">
              <a:lnSpc>
                <a:spcPct val="80000"/>
              </a:lnSpc>
              <a:spcBef>
                <a:spcPts val="0"/>
              </a:spcBef>
              <a:spcAft>
                <a:spcPts val="0"/>
              </a:spcAft>
              <a:buClr>
                <a:srgbClr val="000000"/>
              </a:buClr>
              <a:buSzPts val="1800"/>
              <a:buNone/>
              <a:defRPr/>
            </a:lvl6pPr>
            <a:lvl7pPr lvl="6" rtl="0" algn="l">
              <a:lnSpc>
                <a:spcPct val="80000"/>
              </a:lnSpc>
              <a:spcBef>
                <a:spcPts val="0"/>
              </a:spcBef>
              <a:spcAft>
                <a:spcPts val="0"/>
              </a:spcAft>
              <a:buClr>
                <a:srgbClr val="000000"/>
              </a:buClr>
              <a:buSzPts val="1800"/>
              <a:buNone/>
              <a:defRPr/>
            </a:lvl7pPr>
            <a:lvl8pPr lvl="7" rtl="0" algn="l">
              <a:lnSpc>
                <a:spcPct val="80000"/>
              </a:lnSpc>
              <a:spcBef>
                <a:spcPts val="0"/>
              </a:spcBef>
              <a:spcAft>
                <a:spcPts val="0"/>
              </a:spcAft>
              <a:buClr>
                <a:srgbClr val="000000"/>
              </a:buClr>
              <a:buSzPts val="1800"/>
              <a:buNone/>
              <a:defRPr/>
            </a:lvl8pPr>
            <a:lvl9pPr lvl="8" rtl="0" algn="l">
              <a:lnSpc>
                <a:spcPct val="80000"/>
              </a:lnSpc>
              <a:spcBef>
                <a:spcPts val="0"/>
              </a:spcBef>
              <a:spcAft>
                <a:spcPts val="0"/>
              </a:spcAft>
              <a:buClr>
                <a:srgbClr val="000000"/>
              </a:buClr>
              <a:buSzPts val="1800"/>
              <a:buNone/>
              <a:defRPr/>
            </a:lvl9pPr>
          </a:lstStyle>
          <a:p/>
        </p:txBody>
      </p:sp>
      <p:sp>
        <p:nvSpPr>
          <p:cNvPr id="48" name="Google Shape;48;p10"/>
          <p:cNvSpPr txBox="1"/>
          <p:nvPr>
            <p:ph idx="1" type="body"/>
          </p:nvPr>
        </p:nvSpPr>
        <p:spPr>
          <a:xfrm>
            <a:off x="1206500" y="2372962"/>
            <a:ext cx="21971100" cy="934800"/>
          </a:xfrm>
          <a:prstGeom prst="rect">
            <a:avLst/>
          </a:prstGeom>
          <a:noFill/>
          <a:ln>
            <a:noFill/>
          </a:ln>
        </p:spPr>
        <p:txBody>
          <a:bodyPr anchorCtr="0" anchor="t" bIns="45700" lIns="45700" spcFirstLastPara="1" rIns="45700" wrap="square" tIns="45700">
            <a:normAutofit/>
          </a:bodyPr>
          <a:lstStyle>
            <a:lvl1pPr indent="-228600" lvl="0" marL="457200" rtl="0" algn="l">
              <a:lnSpc>
                <a:spcPct val="100000"/>
              </a:lnSpc>
              <a:spcBef>
                <a:spcPts val="0"/>
              </a:spcBef>
              <a:spcAft>
                <a:spcPts val="0"/>
              </a:spcAft>
              <a:buClr>
                <a:srgbClr val="000000"/>
              </a:buClr>
              <a:buSzPts val="5500"/>
              <a:buFont typeface="Helvetica Neue"/>
              <a:buNone/>
              <a:defRPr b="1" sz="5500"/>
            </a:lvl1pPr>
            <a:lvl2pPr indent="-369189" lvl="1" marL="914400" rtl="0" algn="l">
              <a:lnSpc>
                <a:spcPct val="90000"/>
              </a:lnSpc>
              <a:spcBef>
                <a:spcPts val="4500"/>
              </a:spcBef>
              <a:spcAft>
                <a:spcPts val="0"/>
              </a:spcAft>
              <a:buClr>
                <a:srgbClr val="000000"/>
              </a:buClr>
              <a:buSzPts val="2214"/>
              <a:buChar char="•"/>
              <a:defRPr/>
            </a:lvl2pPr>
            <a:lvl3pPr indent="-369189" lvl="2" marL="1371600" rtl="0" algn="l">
              <a:lnSpc>
                <a:spcPct val="90000"/>
              </a:lnSpc>
              <a:spcBef>
                <a:spcPts val="4500"/>
              </a:spcBef>
              <a:spcAft>
                <a:spcPts val="0"/>
              </a:spcAft>
              <a:buClr>
                <a:srgbClr val="000000"/>
              </a:buClr>
              <a:buSzPts val="2214"/>
              <a:buChar char="•"/>
              <a:defRPr/>
            </a:lvl3pPr>
            <a:lvl4pPr indent="-369189" lvl="3" marL="1828800" rtl="0" algn="l">
              <a:lnSpc>
                <a:spcPct val="90000"/>
              </a:lnSpc>
              <a:spcBef>
                <a:spcPts val="4500"/>
              </a:spcBef>
              <a:spcAft>
                <a:spcPts val="0"/>
              </a:spcAft>
              <a:buClr>
                <a:srgbClr val="000000"/>
              </a:buClr>
              <a:buSzPts val="2214"/>
              <a:buChar char="•"/>
              <a:defRPr/>
            </a:lvl4pPr>
            <a:lvl5pPr indent="-369189" lvl="4" marL="2286000" rtl="0" algn="l">
              <a:lnSpc>
                <a:spcPct val="90000"/>
              </a:lnSpc>
              <a:spcBef>
                <a:spcPts val="4500"/>
              </a:spcBef>
              <a:spcAft>
                <a:spcPts val="0"/>
              </a:spcAft>
              <a:buClr>
                <a:srgbClr val="000000"/>
              </a:buClr>
              <a:buSzPts val="2214"/>
              <a:buChar char="•"/>
              <a:defRPr/>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49" name="Google Shape;49;p10"/>
          <p:cNvSpPr txBox="1"/>
          <p:nvPr>
            <p:ph idx="2" type="body"/>
          </p:nvPr>
        </p:nvSpPr>
        <p:spPr>
          <a:xfrm>
            <a:off x="1206500" y="4248504"/>
            <a:ext cx="21971100" cy="8256000"/>
          </a:xfrm>
          <a:prstGeom prst="rect">
            <a:avLst/>
          </a:prstGeom>
          <a:noFill/>
          <a:ln>
            <a:noFill/>
          </a:ln>
        </p:spPr>
        <p:txBody>
          <a:bodyPr anchorCtr="0" anchor="t" bIns="50800" lIns="50800" spcFirstLastPara="1" rIns="50800" wrap="square" tIns="50800">
            <a:normAutofit/>
          </a:bodyPr>
          <a:lstStyle>
            <a:lvl1pPr indent="-228600" lvl="0" marL="457200" rtl="0" algn="l">
              <a:lnSpc>
                <a:spcPct val="100000"/>
              </a:lnSpc>
              <a:spcBef>
                <a:spcPts val="1800"/>
              </a:spcBef>
              <a:spcAft>
                <a:spcPts val="0"/>
              </a:spcAft>
              <a:buClr>
                <a:srgbClr val="000000"/>
              </a:buClr>
              <a:buSzPts val="5500"/>
              <a:buFont typeface="Helvetica Neue"/>
              <a:buNone/>
              <a:defRPr sz="5500"/>
            </a:lvl1pPr>
            <a:lvl2pPr indent="-228600" lvl="1" marL="914400" rtl="0" algn="l">
              <a:lnSpc>
                <a:spcPct val="100000"/>
              </a:lnSpc>
              <a:spcBef>
                <a:spcPts val="1800"/>
              </a:spcBef>
              <a:spcAft>
                <a:spcPts val="0"/>
              </a:spcAft>
              <a:buClr>
                <a:srgbClr val="000000"/>
              </a:buClr>
              <a:buSzPts val="5500"/>
              <a:buFont typeface="Helvetica Neue"/>
              <a:buNone/>
              <a:defRPr sz="5500"/>
            </a:lvl2pPr>
            <a:lvl3pPr indent="-228600" lvl="2" marL="1371600" rtl="0" algn="l">
              <a:lnSpc>
                <a:spcPct val="100000"/>
              </a:lnSpc>
              <a:spcBef>
                <a:spcPts val="1800"/>
              </a:spcBef>
              <a:spcAft>
                <a:spcPts val="0"/>
              </a:spcAft>
              <a:buClr>
                <a:srgbClr val="000000"/>
              </a:buClr>
              <a:buSzPts val="5500"/>
              <a:buFont typeface="Helvetica Neue"/>
              <a:buNone/>
              <a:defRPr sz="5500"/>
            </a:lvl3pPr>
            <a:lvl4pPr indent="-228600" lvl="3" marL="1828800" rtl="0" algn="l">
              <a:lnSpc>
                <a:spcPct val="100000"/>
              </a:lnSpc>
              <a:spcBef>
                <a:spcPts val="1800"/>
              </a:spcBef>
              <a:spcAft>
                <a:spcPts val="0"/>
              </a:spcAft>
              <a:buClr>
                <a:srgbClr val="000000"/>
              </a:buClr>
              <a:buSzPts val="5500"/>
              <a:buFont typeface="Helvetica Neue"/>
              <a:buNone/>
              <a:defRPr sz="5500"/>
            </a:lvl4pPr>
            <a:lvl5pPr indent="-228600" lvl="4" marL="2286000" rtl="0" algn="l">
              <a:lnSpc>
                <a:spcPct val="100000"/>
              </a:lnSpc>
              <a:spcBef>
                <a:spcPts val="1800"/>
              </a:spcBef>
              <a:spcAft>
                <a:spcPts val="0"/>
              </a:spcAft>
              <a:buClr>
                <a:srgbClr val="000000"/>
              </a:buClr>
              <a:buSzPts val="5500"/>
              <a:buFont typeface="Helvetica Neue"/>
              <a:buNone/>
              <a:defRPr sz="5500"/>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50" name="Google Shape;50;p10"/>
          <p:cNvSpPr txBox="1"/>
          <p:nvPr>
            <p:ph idx="12" type="sldNum"/>
          </p:nvPr>
        </p:nvSpPr>
        <p:spPr>
          <a:xfrm>
            <a:off x="12001499" y="13080999"/>
            <a:ext cx="368400" cy="374700"/>
          </a:xfrm>
          <a:prstGeom prst="rect">
            <a:avLst/>
          </a:prstGeom>
          <a:noFill/>
          <a:ln>
            <a:noFill/>
          </a:ln>
        </p:spPr>
        <p:txBody>
          <a:bodyPr anchorCtr="0" anchor="b" bIns="50800" lIns="50800" spcFirstLastPara="1" rIns="50800" wrap="square" tIns="50800">
            <a:spAutoFit/>
          </a:bodyPr>
          <a:lstStyle>
            <a:lvl1pPr indent="0" lvl="0" marL="0" rt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rt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rt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rt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rt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rt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rt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rt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rt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206500" y="1079500"/>
            <a:ext cx="21971100" cy="1433100"/>
          </a:xfrm>
          <a:prstGeom prst="rect">
            <a:avLst/>
          </a:prstGeom>
          <a:noFill/>
          <a:ln>
            <a:noFill/>
          </a:ln>
        </p:spPr>
        <p:txBody>
          <a:bodyPr anchorCtr="0" anchor="t" bIns="50800" lIns="50800" spcFirstLastPara="1" rIns="50800" wrap="square" tIns="50800">
            <a:normAutofit/>
          </a:bodyPr>
          <a:lstStyle>
            <a:lvl1pPr lvl="0"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1pPr>
            <a:lvl2pPr lvl="1"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2pPr>
            <a:lvl3pPr lvl="2"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3pPr>
            <a:lvl4pPr lvl="3"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4pPr>
            <a:lvl5pPr lvl="4"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5pPr>
            <a:lvl6pPr lvl="5"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6pPr>
            <a:lvl7pPr lvl="6"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7pPr>
            <a:lvl8pPr lvl="7"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8pPr>
            <a:lvl9pPr lvl="8"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9pPr>
          </a:lstStyle>
          <a:p/>
        </p:txBody>
      </p:sp>
      <p:sp>
        <p:nvSpPr>
          <p:cNvPr id="7" name="Google Shape;7;p1"/>
          <p:cNvSpPr txBox="1"/>
          <p:nvPr>
            <p:ph idx="1" type="body"/>
          </p:nvPr>
        </p:nvSpPr>
        <p:spPr>
          <a:xfrm>
            <a:off x="1206500" y="4248504"/>
            <a:ext cx="21971100" cy="8256000"/>
          </a:xfrm>
          <a:prstGeom prst="rect">
            <a:avLst/>
          </a:prstGeom>
          <a:noFill/>
          <a:ln>
            <a:noFill/>
          </a:ln>
        </p:spPr>
        <p:txBody>
          <a:bodyPr anchorCtr="0" anchor="t" bIns="50800" lIns="50800" spcFirstLastPara="1" rIns="50800" wrap="square" tIns="50800">
            <a:normAutofit/>
          </a:bodyPr>
          <a:lstStyle>
            <a:lvl1pPr indent="-603504" lvl="0" marL="4572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1pPr>
            <a:lvl2pPr indent="-603504" lvl="1" marL="9144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2pPr>
            <a:lvl3pPr indent="-603504" lvl="2" marL="13716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3pPr>
            <a:lvl4pPr indent="-603504" lvl="3" marL="18288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4pPr>
            <a:lvl5pPr indent="-603504" lvl="4" marL="22860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5pPr>
            <a:lvl6pPr indent="-603504" lvl="5" marL="27432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6pPr>
            <a:lvl7pPr indent="-603504" lvl="6" marL="32004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7pPr>
            <a:lvl8pPr indent="-603504" lvl="7" marL="36576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8pPr>
            <a:lvl9pPr indent="-603503" lvl="8" marL="41148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9pPr>
          </a:lstStyle>
          <a:p/>
        </p:txBody>
      </p:sp>
      <p:sp>
        <p:nvSpPr>
          <p:cNvPr id="8" name="Google Shape;8;p1"/>
          <p:cNvSpPr txBox="1"/>
          <p:nvPr>
            <p:ph idx="12" type="sldNum"/>
          </p:nvPr>
        </p:nvSpPr>
        <p:spPr>
          <a:xfrm>
            <a:off x="12001499" y="13080999"/>
            <a:ext cx="368400" cy="374700"/>
          </a:xfrm>
          <a:prstGeom prst="rect">
            <a:avLst/>
          </a:prstGeom>
          <a:noFill/>
          <a:ln>
            <a:noFill/>
          </a:ln>
        </p:spPr>
        <p:txBody>
          <a:bodyPr anchorCtr="0" anchor="b" bIns="50800" lIns="50800" spcFirstLastPara="1" rIns="50800" wrap="square" tIns="50800">
            <a:spAutoFit/>
          </a:bodyPr>
          <a:lstStyle>
            <a:lvl1pPr indent="0" lvl="0"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hyperlink" Target="https://fr.wikipedia.org/wiki/Dpk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4.png"/><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hyperlink" Target="https://debian-handbook.info/browse/fr-FR/stable/apt.html" TargetMode="External"/><Relationship Id="rId4" Type="http://schemas.openxmlformats.org/officeDocument/2006/relationships/image" Target="../media/image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4.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pic>
        <p:nvPicPr>
          <p:cNvPr descr="icone_wild_code_school.png" id="76" name="Google Shape;76;p17"/>
          <p:cNvPicPr preferRelativeResize="0"/>
          <p:nvPr/>
        </p:nvPicPr>
        <p:blipFill rotWithShape="1">
          <a:blip r:embed="rId3">
            <a:alphaModFix/>
          </a:blip>
          <a:srcRect b="0" l="0" r="0" t="0"/>
          <a:stretch/>
        </p:blipFill>
        <p:spPr>
          <a:xfrm>
            <a:off x="18840088" y="-2635269"/>
            <a:ext cx="14970072" cy="10921746"/>
          </a:xfrm>
          <a:prstGeom prst="rect">
            <a:avLst/>
          </a:prstGeom>
          <a:noFill/>
          <a:ln>
            <a:noFill/>
          </a:ln>
        </p:spPr>
      </p:pic>
      <p:sp>
        <p:nvSpPr>
          <p:cNvPr id="77" name="Google Shape;77;p17"/>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en-US"/>
              <a:t>‹#›</a:t>
            </a:fld>
            <a:endParaRPr/>
          </a:p>
        </p:txBody>
      </p:sp>
      <p:sp>
        <p:nvSpPr>
          <p:cNvPr id="78" name="Google Shape;78;p17"/>
          <p:cNvSpPr txBox="1"/>
          <p:nvPr/>
        </p:nvSpPr>
        <p:spPr>
          <a:xfrm>
            <a:off x="2933025" y="2977000"/>
            <a:ext cx="12524100" cy="31812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10000"/>
              <a:buFont typeface="Arial"/>
              <a:buNone/>
            </a:pPr>
            <a:r>
              <a:rPr lang="en-US" sz="10000">
                <a:latin typeface="Montserrat ExtraBold"/>
                <a:ea typeface="Montserrat ExtraBold"/>
                <a:cs typeface="Montserrat ExtraBold"/>
                <a:sym typeface="Montserrat ExtraBold"/>
              </a:rPr>
              <a:t>Les gestionnaires de paquets</a:t>
            </a:r>
            <a:endParaRPr>
              <a:latin typeface="Montserrat ExtraBold"/>
              <a:ea typeface="Montserrat ExtraBold"/>
              <a:cs typeface="Montserrat ExtraBold"/>
              <a:sym typeface="Montserrat ExtraBold"/>
            </a:endParaRPr>
          </a:p>
        </p:txBody>
      </p:sp>
      <p:sp>
        <p:nvSpPr>
          <p:cNvPr id="79" name="Google Shape;79;p17"/>
          <p:cNvSpPr txBox="1"/>
          <p:nvPr/>
        </p:nvSpPr>
        <p:spPr>
          <a:xfrm>
            <a:off x="2982037" y="8289239"/>
            <a:ext cx="9031500" cy="570600"/>
          </a:xfrm>
          <a:prstGeom prst="rect">
            <a:avLst/>
          </a:prstGeom>
          <a:noFill/>
          <a:ln>
            <a:noFill/>
          </a:ln>
        </p:spPr>
        <p:txBody>
          <a:bodyPr anchorCtr="0" anchor="ctr" bIns="50800" lIns="50800" spcFirstLastPara="1" rIns="50800" wrap="square" tIns="50800">
            <a:spAutoFit/>
          </a:bodyPr>
          <a:lstStyle/>
          <a:p>
            <a:pPr indent="0" lvl="0" marL="0" marR="0" rtl="0" algn="l">
              <a:lnSpc>
                <a:spcPct val="80000"/>
              </a:lnSpc>
              <a:spcBef>
                <a:spcPts val="0"/>
              </a:spcBef>
              <a:spcAft>
                <a:spcPts val="0"/>
              </a:spcAft>
              <a:buClr>
                <a:srgbClr val="000000"/>
              </a:buClr>
              <a:buSzPts val="2600"/>
              <a:buFont typeface="Proxima Nova"/>
              <a:buNone/>
            </a:pPr>
            <a:r>
              <a:rPr lang="en-US" sz="3800">
                <a:latin typeface="Montserrat Medium"/>
                <a:ea typeface="Montserrat Medium"/>
                <a:cs typeface="Montserrat Medium"/>
                <a:sym typeface="Montserrat Medium"/>
              </a:rPr>
              <a:t>Administration du système</a:t>
            </a:r>
            <a:endParaRPr sz="3800">
              <a:latin typeface="Montserrat Medium"/>
              <a:ea typeface="Montserrat Medium"/>
              <a:cs typeface="Montserrat Medium"/>
              <a:sym typeface="Montserrat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pic>
        <p:nvPicPr>
          <p:cNvPr descr="icone_wild_code_school.png" id="227" name="Google Shape;227;p26"/>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228" name="Google Shape;228;p26"/>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229" name="Google Shape;229;p26"/>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230" name="Google Shape;230;p26"/>
          <p:cNvSpPr txBox="1"/>
          <p:nvPr/>
        </p:nvSpPr>
        <p:spPr>
          <a:xfrm>
            <a:off x="946900" y="2610425"/>
            <a:ext cx="102231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Les différences ?</a:t>
            </a:r>
            <a:endParaRPr sz="5000">
              <a:latin typeface="Montserrat ExtraBold"/>
              <a:ea typeface="Montserrat ExtraBold"/>
              <a:cs typeface="Montserrat ExtraBold"/>
              <a:sym typeface="Montserrat ExtraBold"/>
            </a:endParaRPr>
          </a:p>
        </p:txBody>
      </p:sp>
      <p:sp>
        <p:nvSpPr>
          <p:cNvPr id="231" name="Google Shape;231;p26"/>
          <p:cNvSpPr txBox="1"/>
          <p:nvPr/>
        </p:nvSpPr>
        <p:spPr>
          <a:xfrm>
            <a:off x="949225" y="4632400"/>
            <a:ext cx="35064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Si tu savais..</a:t>
            </a:r>
            <a:endParaRPr sz="2800">
              <a:latin typeface="Montserrat Medium"/>
              <a:ea typeface="Montserrat Medium"/>
              <a:cs typeface="Montserrat Medium"/>
              <a:sym typeface="Montserrat Medium"/>
            </a:endParaRPr>
          </a:p>
        </p:txBody>
      </p:sp>
      <p:sp>
        <p:nvSpPr>
          <p:cNvPr id="232" name="Google Shape;232;p26"/>
          <p:cNvSpPr txBox="1"/>
          <p:nvPr/>
        </p:nvSpPr>
        <p:spPr>
          <a:xfrm>
            <a:off x="5256425" y="3641650"/>
            <a:ext cx="18529200" cy="9561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5000">
                <a:latin typeface="Proxima Nova"/>
                <a:ea typeface="Proxima Nova"/>
                <a:cs typeface="Proxima Nova"/>
                <a:sym typeface="Proxima Nova"/>
              </a:rPr>
              <a:t>Chaque gestionnaire de paquets a ses propres avantages et caractéristiques. </a:t>
            </a:r>
            <a:endParaRPr sz="5000">
              <a:latin typeface="Proxima Nova"/>
              <a:ea typeface="Proxima Nova"/>
              <a:cs typeface="Proxima Nova"/>
              <a:sym typeface="Proxima Nova"/>
            </a:endParaRPr>
          </a:p>
          <a:p>
            <a:pPr indent="0" lvl="0" marL="0" rtl="0" algn="l">
              <a:spcBef>
                <a:spcPts val="0"/>
              </a:spcBef>
              <a:spcAft>
                <a:spcPts val="0"/>
              </a:spcAft>
              <a:buNone/>
            </a:pPr>
            <a:r>
              <a:t/>
            </a:r>
            <a:endParaRPr sz="5000">
              <a:latin typeface="Proxima Nova"/>
              <a:ea typeface="Proxima Nova"/>
              <a:cs typeface="Proxima Nova"/>
              <a:sym typeface="Proxima Nova"/>
            </a:endParaRPr>
          </a:p>
          <a:p>
            <a:pPr indent="0" lvl="0" marL="0" rtl="0" algn="l">
              <a:spcBef>
                <a:spcPts val="0"/>
              </a:spcBef>
              <a:spcAft>
                <a:spcPts val="0"/>
              </a:spcAft>
              <a:buNone/>
            </a:pPr>
            <a:r>
              <a:rPr lang="en-US" sz="5000">
                <a:latin typeface="Proxima Nova"/>
                <a:ea typeface="Proxima Nova"/>
                <a:cs typeface="Proxima Nova"/>
                <a:sym typeface="Proxima Nova"/>
              </a:rPr>
              <a:t>Certains gestionnaires sont spécifiques à certaines distributions, tandis que d'autres peuvent être utilisés sur plusieurs distributions.</a:t>
            </a:r>
            <a:endParaRPr sz="5000">
              <a:latin typeface="Proxima Nova"/>
              <a:ea typeface="Proxima Nova"/>
              <a:cs typeface="Proxima Nova"/>
              <a:sym typeface="Proxima Nova"/>
            </a:endParaRPr>
          </a:p>
          <a:p>
            <a:pPr indent="0" lvl="0" marL="0" rtl="0" algn="l">
              <a:spcBef>
                <a:spcPts val="0"/>
              </a:spcBef>
              <a:spcAft>
                <a:spcPts val="0"/>
              </a:spcAft>
              <a:buNone/>
            </a:pPr>
            <a:r>
              <a:t/>
            </a:r>
            <a:endParaRPr sz="5000">
              <a:latin typeface="Proxima Nova"/>
              <a:ea typeface="Proxima Nova"/>
              <a:cs typeface="Proxima Nova"/>
              <a:sym typeface="Proxima Nova"/>
            </a:endParaRPr>
          </a:p>
          <a:p>
            <a:pPr indent="0" lvl="0" marL="0" rtl="0" algn="l">
              <a:spcBef>
                <a:spcPts val="0"/>
              </a:spcBef>
              <a:spcAft>
                <a:spcPts val="0"/>
              </a:spcAft>
              <a:buNone/>
            </a:pPr>
            <a:r>
              <a:rPr lang="en-US" sz="5000">
                <a:latin typeface="Proxima Nova"/>
                <a:ea typeface="Proxima Nova"/>
                <a:cs typeface="Proxima Nova"/>
                <a:sym typeface="Proxima Nova"/>
              </a:rPr>
              <a:t>Les principales raisons de ces différents gestionnaires étant :</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Philosophies et approches différentes</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Ancienneté et continuité</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Adaptation aux besoins spécifiques</a:t>
            </a:r>
            <a:endParaRPr sz="5000">
              <a:latin typeface="Proxima Nova"/>
              <a:ea typeface="Proxima Nova"/>
              <a:cs typeface="Proxima Nova"/>
              <a:sym typeface="Proxima Nova"/>
            </a:endParaRPr>
          </a:p>
        </p:txBody>
      </p:sp>
      <p:sp>
        <p:nvSpPr>
          <p:cNvPr id="233" name="Google Shape;233;p26"/>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en-US"/>
              <a:t>‹#›</a:t>
            </a:fld>
            <a:endParaRPr/>
          </a:p>
        </p:txBody>
      </p:sp>
      <p:sp>
        <p:nvSpPr>
          <p:cNvPr id="234" name="Google Shape;234;p26"/>
          <p:cNvSpPr txBox="1"/>
          <p:nvPr/>
        </p:nvSpPr>
        <p:spPr>
          <a:xfrm>
            <a:off x="2414950" y="359800"/>
            <a:ext cx="3636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Introduction</a:t>
            </a:r>
            <a:endParaRPr sz="2400">
              <a:latin typeface="Montserrat SemiBold"/>
              <a:ea typeface="Montserrat SemiBold"/>
              <a:cs typeface="Montserrat SemiBold"/>
              <a:sym typeface="Montserrat SemiBold"/>
            </a:endParaRPr>
          </a:p>
        </p:txBody>
      </p:sp>
      <p:sp>
        <p:nvSpPr>
          <p:cNvPr id="235" name="Google Shape;235;p26"/>
          <p:cNvSpPr txBox="1"/>
          <p:nvPr/>
        </p:nvSpPr>
        <p:spPr>
          <a:xfrm>
            <a:off x="10245025" y="359800"/>
            <a:ext cx="59154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Architecture et fonctionnement</a:t>
            </a:r>
            <a:endParaRPr sz="2400">
              <a:latin typeface="Montserrat SemiBold"/>
              <a:ea typeface="Montserrat SemiBold"/>
              <a:cs typeface="Montserrat SemiBold"/>
              <a:sym typeface="Montserrat SemiBold"/>
            </a:endParaRPr>
          </a:p>
        </p:txBody>
      </p:sp>
      <p:sp>
        <p:nvSpPr>
          <p:cNvPr id="236" name="Google Shape;236;p26"/>
          <p:cNvSpPr txBox="1"/>
          <p:nvPr/>
        </p:nvSpPr>
        <p:spPr>
          <a:xfrm>
            <a:off x="15829650" y="359800"/>
            <a:ext cx="50298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Commandes de base</a:t>
            </a:r>
            <a:endParaRPr sz="2400">
              <a:latin typeface="Montserrat SemiBold"/>
              <a:ea typeface="Montserrat SemiBold"/>
              <a:cs typeface="Montserrat SemiBold"/>
              <a:sym typeface="Montserrat SemiBold"/>
            </a:endParaRPr>
          </a:p>
        </p:txBody>
      </p:sp>
      <p:sp>
        <p:nvSpPr>
          <p:cNvPr id="237" name="Google Shape;237;p26"/>
          <p:cNvSpPr txBox="1"/>
          <p:nvPr/>
        </p:nvSpPr>
        <p:spPr>
          <a:xfrm>
            <a:off x="5687425" y="359800"/>
            <a:ext cx="4557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Principaux gestionnaires</a:t>
            </a:r>
            <a:endParaRPr sz="2400">
              <a:latin typeface="Montserrat SemiBold"/>
              <a:ea typeface="Montserrat SemiBold"/>
              <a:cs typeface="Montserrat SemiBold"/>
              <a:sym typeface="Montserrat SemiBold"/>
            </a:endParaRPr>
          </a:p>
        </p:txBody>
      </p:sp>
      <p:sp>
        <p:nvSpPr>
          <p:cNvPr id="238" name="Google Shape;238;p26"/>
          <p:cNvSpPr txBox="1"/>
          <p:nvPr/>
        </p:nvSpPr>
        <p:spPr>
          <a:xfrm>
            <a:off x="20760125" y="359800"/>
            <a:ext cx="29805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Sécurité</a:t>
            </a:r>
            <a:endParaRPr sz="2400">
              <a:latin typeface="Montserrat SemiBold"/>
              <a:ea typeface="Montserrat SemiBold"/>
              <a:cs typeface="Montserrat SemiBold"/>
              <a:sym typeface="Montserrat SemiBold"/>
            </a:endParaRPr>
          </a:p>
        </p:txBody>
      </p:sp>
      <p:sp>
        <p:nvSpPr>
          <p:cNvPr id="239" name="Google Shape;239;p26"/>
          <p:cNvSpPr/>
          <p:nvPr/>
        </p:nvSpPr>
        <p:spPr>
          <a:xfrm>
            <a:off x="7417430"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pic>
        <p:nvPicPr>
          <p:cNvPr descr="icone_wild_code_school.png" id="244" name="Google Shape;244;p27"/>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245" name="Google Shape;245;p27"/>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246" name="Google Shape;246;p27"/>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247" name="Google Shape;247;p27"/>
          <p:cNvSpPr txBox="1"/>
          <p:nvPr/>
        </p:nvSpPr>
        <p:spPr>
          <a:xfrm>
            <a:off x="946900" y="2610425"/>
            <a:ext cx="102231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APT (Advanced Package Tool)</a:t>
            </a:r>
            <a:endParaRPr sz="5000">
              <a:latin typeface="Montserrat ExtraBold"/>
              <a:ea typeface="Montserrat ExtraBold"/>
              <a:cs typeface="Montserrat ExtraBold"/>
              <a:sym typeface="Montserrat ExtraBold"/>
            </a:endParaRPr>
          </a:p>
        </p:txBody>
      </p:sp>
      <p:sp>
        <p:nvSpPr>
          <p:cNvPr id="248" name="Google Shape;248;p27"/>
          <p:cNvSpPr txBox="1"/>
          <p:nvPr/>
        </p:nvSpPr>
        <p:spPr>
          <a:xfrm>
            <a:off x="949225" y="4632400"/>
            <a:ext cx="35064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Debian et dérivés</a:t>
            </a:r>
            <a:endParaRPr sz="2800">
              <a:latin typeface="Montserrat Medium"/>
              <a:ea typeface="Montserrat Medium"/>
              <a:cs typeface="Montserrat Medium"/>
              <a:sym typeface="Montserrat Medium"/>
            </a:endParaRPr>
          </a:p>
        </p:txBody>
      </p:sp>
      <p:sp>
        <p:nvSpPr>
          <p:cNvPr id="249" name="Google Shape;249;p27"/>
          <p:cNvSpPr txBox="1"/>
          <p:nvPr/>
        </p:nvSpPr>
        <p:spPr>
          <a:xfrm>
            <a:off x="5256425" y="3641650"/>
            <a:ext cx="18529200" cy="9561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5000">
                <a:latin typeface="Proxima Nova"/>
                <a:ea typeface="Proxima Nova"/>
                <a:cs typeface="Proxima Nova"/>
                <a:sym typeface="Proxima Nova"/>
              </a:rPr>
              <a:t>Gestionnaire de paquets avancé, utilisé principalement dans les distributions Debian et dérivées (Ubuntu, Mint, Kali, Tails…) </a:t>
            </a:r>
            <a:endParaRPr sz="5000">
              <a:latin typeface="Proxima Nova"/>
              <a:ea typeface="Proxima Nova"/>
              <a:cs typeface="Proxima Nova"/>
              <a:sym typeface="Proxima Nova"/>
            </a:endParaRPr>
          </a:p>
          <a:p>
            <a:pPr indent="0" lvl="0" marL="0" rtl="0" algn="l">
              <a:spcBef>
                <a:spcPts val="0"/>
              </a:spcBef>
              <a:spcAft>
                <a:spcPts val="0"/>
              </a:spcAft>
              <a:buNone/>
            </a:pPr>
            <a:r>
              <a:t/>
            </a:r>
            <a:endParaRPr sz="5000">
              <a:latin typeface="Proxima Nova"/>
              <a:ea typeface="Proxima Nova"/>
              <a:cs typeface="Proxima Nova"/>
              <a:sym typeface="Proxima Nova"/>
            </a:endParaRPr>
          </a:p>
          <a:p>
            <a:pPr indent="0" lvl="0" marL="0" rtl="0" algn="l">
              <a:spcBef>
                <a:spcPts val="0"/>
              </a:spcBef>
              <a:spcAft>
                <a:spcPts val="0"/>
              </a:spcAft>
              <a:buNone/>
            </a:pPr>
            <a:r>
              <a:rPr lang="en-US" sz="5000">
                <a:latin typeface="Proxima Nova"/>
                <a:ea typeface="Proxima Nova"/>
                <a:cs typeface="Proxima Nova"/>
                <a:sym typeface="Proxima Nova"/>
              </a:rPr>
              <a:t>Il a été conçu pour simplifier l'installation, la mise à jour et la suppression de logiciels sur les systèmes Linux.</a:t>
            </a:r>
            <a:endParaRPr sz="5000">
              <a:latin typeface="Proxima Nova"/>
              <a:ea typeface="Proxima Nova"/>
              <a:cs typeface="Proxima Nova"/>
              <a:sym typeface="Proxima Nova"/>
            </a:endParaRPr>
          </a:p>
          <a:p>
            <a:pPr indent="0" lvl="0" marL="0" rtl="0" algn="l">
              <a:spcBef>
                <a:spcPts val="0"/>
              </a:spcBef>
              <a:spcAft>
                <a:spcPts val="0"/>
              </a:spcAft>
              <a:buNone/>
            </a:pPr>
            <a:r>
              <a:t/>
            </a:r>
            <a:endParaRPr sz="5000">
              <a:latin typeface="Proxima Nova"/>
              <a:ea typeface="Proxima Nova"/>
              <a:cs typeface="Proxima Nova"/>
              <a:sym typeface="Proxima Nova"/>
            </a:endParaRPr>
          </a:p>
          <a:p>
            <a:pPr indent="0" lvl="0" marL="0" rtl="0" algn="l">
              <a:spcBef>
                <a:spcPts val="0"/>
              </a:spcBef>
              <a:spcAft>
                <a:spcPts val="0"/>
              </a:spcAft>
              <a:buNone/>
            </a:pPr>
            <a:r>
              <a:rPr lang="en-US" sz="5000">
                <a:latin typeface="Proxima Nova"/>
                <a:ea typeface="Proxima Nova"/>
                <a:cs typeface="Proxima Nova"/>
                <a:sym typeface="Proxima Nova"/>
              </a:rPr>
              <a:t>Basé sur </a:t>
            </a:r>
            <a:r>
              <a:rPr lang="en-US" sz="5000" u="sng">
                <a:solidFill>
                  <a:schemeClr val="hlink"/>
                </a:solidFill>
                <a:latin typeface="Proxima Nova"/>
                <a:ea typeface="Proxima Nova"/>
                <a:cs typeface="Proxima Nova"/>
                <a:sym typeface="Proxima Nova"/>
                <a:hlinkClick r:id="rId4"/>
              </a:rPr>
              <a:t>dpkg</a:t>
            </a:r>
            <a:endParaRPr sz="5000">
              <a:latin typeface="Proxima Nova"/>
              <a:ea typeface="Proxima Nova"/>
              <a:cs typeface="Proxima Nova"/>
              <a:sym typeface="Proxima Nova"/>
            </a:endParaRPr>
          </a:p>
        </p:txBody>
      </p:sp>
      <p:sp>
        <p:nvSpPr>
          <p:cNvPr id="250" name="Google Shape;250;p27"/>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en-US"/>
              <a:t>‹#›</a:t>
            </a:fld>
            <a:endParaRPr/>
          </a:p>
        </p:txBody>
      </p:sp>
      <p:sp>
        <p:nvSpPr>
          <p:cNvPr id="251" name="Google Shape;251;p27"/>
          <p:cNvSpPr txBox="1"/>
          <p:nvPr/>
        </p:nvSpPr>
        <p:spPr>
          <a:xfrm>
            <a:off x="2414950" y="359800"/>
            <a:ext cx="3636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Introduction</a:t>
            </a:r>
            <a:endParaRPr sz="2400">
              <a:latin typeface="Montserrat SemiBold"/>
              <a:ea typeface="Montserrat SemiBold"/>
              <a:cs typeface="Montserrat SemiBold"/>
              <a:sym typeface="Montserrat SemiBold"/>
            </a:endParaRPr>
          </a:p>
        </p:txBody>
      </p:sp>
      <p:sp>
        <p:nvSpPr>
          <p:cNvPr id="252" name="Google Shape;252;p27"/>
          <p:cNvSpPr txBox="1"/>
          <p:nvPr/>
        </p:nvSpPr>
        <p:spPr>
          <a:xfrm>
            <a:off x="10245025" y="359800"/>
            <a:ext cx="59154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Architecture et fonctionnement</a:t>
            </a:r>
            <a:endParaRPr sz="2400">
              <a:latin typeface="Montserrat SemiBold"/>
              <a:ea typeface="Montserrat SemiBold"/>
              <a:cs typeface="Montserrat SemiBold"/>
              <a:sym typeface="Montserrat SemiBold"/>
            </a:endParaRPr>
          </a:p>
        </p:txBody>
      </p:sp>
      <p:sp>
        <p:nvSpPr>
          <p:cNvPr id="253" name="Google Shape;253;p27"/>
          <p:cNvSpPr txBox="1"/>
          <p:nvPr/>
        </p:nvSpPr>
        <p:spPr>
          <a:xfrm>
            <a:off x="15829650" y="359800"/>
            <a:ext cx="50298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Commandes de base</a:t>
            </a:r>
            <a:endParaRPr sz="2400">
              <a:latin typeface="Montserrat SemiBold"/>
              <a:ea typeface="Montserrat SemiBold"/>
              <a:cs typeface="Montserrat SemiBold"/>
              <a:sym typeface="Montserrat SemiBold"/>
            </a:endParaRPr>
          </a:p>
        </p:txBody>
      </p:sp>
      <p:sp>
        <p:nvSpPr>
          <p:cNvPr id="254" name="Google Shape;254;p27"/>
          <p:cNvSpPr txBox="1"/>
          <p:nvPr/>
        </p:nvSpPr>
        <p:spPr>
          <a:xfrm>
            <a:off x="5687425" y="359800"/>
            <a:ext cx="4557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Principaux gestionnaires</a:t>
            </a:r>
            <a:endParaRPr sz="2400">
              <a:latin typeface="Montserrat SemiBold"/>
              <a:ea typeface="Montserrat SemiBold"/>
              <a:cs typeface="Montserrat SemiBold"/>
              <a:sym typeface="Montserrat SemiBold"/>
            </a:endParaRPr>
          </a:p>
        </p:txBody>
      </p:sp>
      <p:sp>
        <p:nvSpPr>
          <p:cNvPr id="255" name="Google Shape;255;p27"/>
          <p:cNvSpPr txBox="1"/>
          <p:nvPr/>
        </p:nvSpPr>
        <p:spPr>
          <a:xfrm>
            <a:off x="20760125" y="359800"/>
            <a:ext cx="29805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Sécurité</a:t>
            </a:r>
            <a:endParaRPr sz="2400">
              <a:latin typeface="Montserrat SemiBold"/>
              <a:ea typeface="Montserrat SemiBold"/>
              <a:cs typeface="Montserrat SemiBold"/>
              <a:sym typeface="Montserrat SemiBold"/>
            </a:endParaRPr>
          </a:p>
        </p:txBody>
      </p:sp>
      <p:sp>
        <p:nvSpPr>
          <p:cNvPr id="256" name="Google Shape;256;p27"/>
          <p:cNvSpPr/>
          <p:nvPr/>
        </p:nvSpPr>
        <p:spPr>
          <a:xfrm>
            <a:off x="7417430"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pic>
        <p:nvPicPr>
          <p:cNvPr descr="icone_wild_code_school.png" id="261" name="Google Shape;261;p28"/>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262" name="Google Shape;262;p28"/>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263" name="Google Shape;263;p28"/>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264" name="Google Shape;264;p28"/>
          <p:cNvSpPr txBox="1"/>
          <p:nvPr/>
        </p:nvSpPr>
        <p:spPr>
          <a:xfrm>
            <a:off x="946900" y="2610425"/>
            <a:ext cx="102231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Principales caractéristiques</a:t>
            </a:r>
            <a:endParaRPr sz="5000">
              <a:latin typeface="Montserrat ExtraBold"/>
              <a:ea typeface="Montserrat ExtraBold"/>
              <a:cs typeface="Montserrat ExtraBold"/>
              <a:sym typeface="Montserrat ExtraBold"/>
            </a:endParaRPr>
          </a:p>
        </p:txBody>
      </p:sp>
      <p:sp>
        <p:nvSpPr>
          <p:cNvPr id="265" name="Google Shape;265;p28"/>
          <p:cNvSpPr txBox="1"/>
          <p:nvPr/>
        </p:nvSpPr>
        <p:spPr>
          <a:xfrm>
            <a:off x="949225" y="4632400"/>
            <a:ext cx="3506400" cy="9645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Efficace et pas cher</a:t>
            </a:r>
            <a:endParaRPr sz="2800">
              <a:latin typeface="Montserrat Medium"/>
              <a:ea typeface="Montserrat Medium"/>
              <a:cs typeface="Montserrat Medium"/>
              <a:sym typeface="Montserrat Medium"/>
            </a:endParaRPr>
          </a:p>
        </p:txBody>
      </p:sp>
      <p:sp>
        <p:nvSpPr>
          <p:cNvPr id="266" name="Google Shape;266;p28"/>
          <p:cNvSpPr txBox="1"/>
          <p:nvPr/>
        </p:nvSpPr>
        <p:spPr>
          <a:xfrm>
            <a:off x="5256425" y="3641650"/>
            <a:ext cx="18529200" cy="9561000"/>
          </a:xfrm>
          <a:prstGeom prst="rect">
            <a:avLst/>
          </a:prstGeom>
          <a:noFill/>
          <a:ln>
            <a:noFill/>
          </a:ln>
        </p:spPr>
        <p:txBody>
          <a:bodyPr anchorCtr="0" anchor="ctr" bIns="91425" lIns="91425" spcFirstLastPara="1" rIns="91425" wrap="square" tIns="91425">
            <a:noAutofit/>
          </a:bodyPr>
          <a:lstStyle/>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Système de gestion des dépendances</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Commandes faciles à utiliser</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Gestion des sources de logiciels</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Mises à jour régulières</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Vérification de l'authenticité des paquets</a:t>
            </a:r>
            <a:endParaRPr sz="5000">
              <a:latin typeface="Proxima Nova"/>
              <a:ea typeface="Proxima Nova"/>
              <a:cs typeface="Proxima Nova"/>
              <a:sym typeface="Proxima Nova"/>
            </a:endParaRPr>
          </a:p>
          <a:p>
            <a:pPr indent="0" lvl="0" marL="0" rtl="0" algn="l">
              <a:spcBef>
                <a:spcPts val="0"/>
              </a:spcBef>
              <a:spcAft>
                <a:spcPts val="0"/>
              </a:spcAft>
              <a:buNone/>
            </a:pPr>
            <a:r>
              <a:t/>
            </a:r>
            <a:endParaRPr sz="5000">
              <a:latin typeface="Proxima Nova"/>
              <a:ea typeface="Proxima Nova"/>
              <a:cs typeface="Proxima Nova"/>
              <a:sym typeface="Proxima Nova"/>
            </a:endParaRPr>
          </a:p>
          <a:p>
            <a:pPr indent="0" lvl="0" marL="0" rtl="0" algn="l">
              <a:spcBef>
                <a:spcPts val="0"/>
              </a:spcBef>
              <a:spcAft>
                <a:spcPts val="0"/>
              </a:spcAft>
              <a:buNone/>
            </a:pPr>
            <a:r>
              <a:rPr lang="en-US" sz="5000">
                <a:latin typeface="Proxima Nova"/>
                <a:ea typeface="Proxima Nova"/>
                <a:cs typeface="Proxima Nova"/>
                <a:sym typeface="Proxima Nova"/>
              </a:rPr>
              <a:t>Est devenu le gestionnaire de paquets standard pour Debian et ses dérivés, notamment Ubuntu, et il joue un rôle essentiel dans la stabilité et la cohérence de ces systèmes.</a:t>
            </a:r>
            <a:endParaRPr sz="5000">
              <a:latin typeface="Proxima Nova"/>
              <a:ea typeface="Proxima Nova"/>
              <a:cs typeface="Proxima Nova"/>
              <a:sym typeface="Proxima Nova"/>
            </a:endParaRPr>
          </a:p>
        </p:txBody>
      </p:sp>
      <p:sp>
        <p:nvSpPr>
          <p:cNvPr id="267" name="Google Shape;267;p28"/>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en-US"/>
              <a:t>‹#›</a:t>
            </a:fld>
            <a:endParaRPr/>
          </a:p>
        </p:txBody>
      </p:sp>
      <p:sp>
        <p:nvSpPr>
          <p:cNvPr id="268" name="Google Shape;268;p28"/>
          <p:cNvSpPr txBox="1"/>
          <p:nvPr/>
        </p:nvSpPr>
        <p:spPr>
          <a:xfrm>
            <a:off x="2414950" y="359800"/>
            <a:ext cx="3636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Introduction</a:t>
            </a:r>
            <a:endParaRPr sz="2400">
              <a:latin typeface="Montserrat SemiBold"/>
              <a:ea typeface="Montserrat SemiBold"/>
              <a:cs typeface="Montserrat SemiBold"/>
              <a:sym typeface="Montserrat SemiBold"/>
            </a:endParaRPr>
          </a:p>
        </p:txBody>
      </p:sp>
      <p:sp>
        <p:nvSpPr>
          <p:cNvPr id="269" name="Google Shape;269;p28"/>
          <p:cNvSpPr txBox="1"/>
          <p:nvPr/>
        </p:nvSpPr>
        <p:spPr>
          <a:xfrm>
            <a:off x="10245025" y="359800"/>
            <a:ext cx="59154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Architecture et fonctionnement</a:t>
            </a:r>
            <a:endParaRPr sz="2400">
              <a:latin typeface="Montserrat SemiBold"/>
              <a:ea typeface="Montserrat SemiBold"/>
              <a:cs typeface="Montserrat SemiBold"/>
              <a:sym typeface="Montserrat SemiBold"/>
            </a:endParaRPr>
          </a:p>
        </p:txBody>
      </p:sp>
      <p:sp>
        <p:nvSpPr>
          <p:cNvPr id="270" name="Google Shape;270;p28"/>
          <p:cNvSpPr txBox="1"/>
          <p:nvPr/>
        </p:nvSpPr>
        <p:spPr>
          <a:xfrm>
            <a:off x="15829650" y="359800"/>
            <a:ext cx="50298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Commandes de base</a:t>
            </a:r>
            <a:endParaRPr sz="2400">
              <a:latin typeface="Montserrat SemiBold"/>
              <a:ea typeface="Montserrat SemiBold"/>
              <a:cs typeface="Montserrat SemiBold"/>
              <a:sym typeface="Montserrat SemiBold"/>
            </a:endParaRPr>
          </a:p>
        </p:txBody>
      </p:sp>
      <p:sp>
        <p:nvSpPr>
          <p:cNvPr id="271" name="Google Shape;271;p28"/>
          <p:cNvSpPr txBox="1"/>
          <p:nvPr/>
        </p:nvSpPr>
        <p:spPr>
          <a:xfrm>
            <a:off x="5687425" y="359800"/>
            <a:ext cx="4557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Principaux gestionnaires</a:t>
            </a:r>
            <a:endParaRPr sz="2400">
              <a:latin typeface="Montserrat SemiBold"/>
              <a:ea typeface="Montserrat SemiBold"/>
              <a:cs typeface="Montserrat SemiBold"/>
              <a:sym typeface="Montserrat SemiBold"/>
            </a:endParaRPr>
          </a:p>
        </p:txBody>
      </p:sp>
      <p:sp>
        <p:nvSpPr>
          <p:cNvPr id="272" name="Google Shape;272;p28"/>
          <p:cNvSpPr txBox="1"/>
          <p:nvPr/>
        </p:nvSpPr>
        <p:spPr>
          <a:xfrm>
            <a:off x="20760125" y="359800"/>
            <a:ext cx="29805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Sécurité</a:t>
            </a:r>
            <a:endParaRPr sz="2400">
              <a:latin typeface="Montserrat SemiBold"/>
              <a:ea typeface="Montserrat SemiBold"/>
              <a:cs typeface="Montserrat SemiBold"/>
              <a:sym typeface="Montserrat SemiBold"/>
            </a:endParaRPr>
          </a:p>
        </p:txBody>
      </p:sp>
      <p:sp>
        <p:nvSpPr>
          <p:cNvPr id="273" name="Google Shape;273;p28"/>
          <p:cNvSpPr/>
          <p:nvPr/>
        </p:nvSpPr>
        <p:spPr>
          <a:xfrm>
            <a:off x="7417430"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pic>
        <p:nvPicPr>
          <p:cNvPr descr="icone_wild_code_school.png" id="278" name="Google Shape;278;p29"/>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279" name="Google Shape;279;p29"/>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280" name="Google Shape;280;p29"/>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281" name="Google Shape;281;p29"/>
          <p:cNvSpPr txBox="1"/>
          <p:nvPr/>
        </p:nvSpPr>
        <p:spPr>
          <a:xfrm>
            <a:off x="946900" y="2610425"/>
            <a:ext cx="169386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Apt et apt-get</a:t>
            </a:r>
            <a:endParaRPr sz="5000">
              <a:latin typeface="Montserrat ExtraBold"/>
              <a:ea typeface="Montserrat ExtraBold"/>
              <a:cs typeface="Montserrat ExtraBold"/>
              <a:sym typeface="Montserrat ExtraBold"/>
            </a:endParaRPr>
          </a:p>
        </p:txBody>
      </p:sp>
      <p:sp>
        <p:nvSpPr>
          <p:cNvPr id="282" name="Google Shape;282;p29"/>
          <p:cNvSpPr txBox="1"/>
          <p:nvPr/>
        </p:nvSpPr>
        <p:spPr>
          <a:xfrm>
            <a:off x="949225" y="4632400"/>
            <a:ext cx="37872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Jumeaux</a:t>
            </a:r>
            <a:r>
              <a:rPr lang="en-US" sz="2800">
                <a:latin typeface="Montserrat Medium"/>
                <a:ea typeface="Montserrat Medium"/>
                <a:cs typeface="Montserrat Medium"/>
                <a:sym typeface="Montserrat Medium"/>
              </a:rPr>
              <a:t> ?</a:t>
            </a:r>
            <a:endParaRPr sz="2800">
              <a:latin typeface="Montserrat Medium"/>
              <a:ea typeface="Montserrat Medium"/>
              <a:cs typeface="Montserrat Medium"/>
              <a:sym typeface="Montserrat Medium"/>
            </a:endParaRPr>
          </a:p>
        </p:txBody>
      </p:sp>
      <p:sp>
        <p:nvSpPr>
          <p:cNvPr id="283" name="Google Shape;283;p29"/>
          <p:cNvSpPr txBox="1"/>
          <p:nvPr/>
        </p:nvSpPr>
        <p:spPr>
          <a:xfrm>
            <a:off x="5256425" y="3641650"/>
            <a:ext cx="18529200" cy="928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5000">
                <a:latin typeface="Proxima Nova"/>
                <a:ea typeface="Proxima Nova"/>
                <a:cs typeface="Proxima Nova"/>
                <a:sym typeface="Proxima Nova"/>
              </a:rPr>
              <a:t>Apt</a:t>
            </a:r>
            <a:r>
              <a:rPr lang="en-US" sz="5000">
                <a:latin typeface="Proxima Nova"/>
                <a:ea typeface="Proxima Nova"/>
                <a:cs typeface="Proxima Nova"/>
                <a:sym typeface="Proxima Nova"/>
              </a:rPr>
              <a:t> et </a:t>
            </a:r>
            <a:r>
              <a:rPr b="1" lang="en-US" sz="5000">
                <a:latin typeface="Proxima Nova"/>
                <a:ea typeface="Proxima Nova"/>
                <a:cs typeface="Proxima Nova"/>
                <a:sym typeface="Proxima Nova"/>
              </a:rPr>
              <a:t>apt-get</a:t>
            </a:r>
            <a:r>
              <a:rPr lang="en-US" sz="5000">
                <a:latin typeface="Proxima Nova"/>
                <a:ea typeface="Proxima Nova"/>
                <a:cs typeface="Proxima Nova"/>
                <a:sym typeface="Proxima Nova"/>
              </a:rPr>
              <a:t> sont 2 des outils de gestion de paquets sur les systèmes Debian.</a:t>
            </a:r>
            <a:endParaRPr sz="5000">
              <a:latin typeface="Proxima Nova"/>
              <a:ea typeface="Proxima Nova"/>
              <a:cs typeface="Proxima Nova"/>
              <a:sym typeface="Proxima Nova"/>
            </a:endParaRPr>
          </a:p>
          <a:p>
            <a:pPr indent="0" lvl="0" marL="0" rtl="0" algn="l">
              <a:spcBef>
                <a:spcPts val="0"/>
              </a:spcBef>
              <a:spcAft>
                <a:spcPts val="0"/>
              </a:spcAft>
              <a:buNone/>
            </a:pPr>
            <a:r>
              <a:rPr lang="en-US" sz="5000">
                <a:latin typeface="Proxima Nova"/>
                <a:ea typeface="Proxima Nova"/>
                <a:cs typeface="Proxima Nova"/>
                <a:sym typeface="Proxima Nova"/>
              </a:rPr>
              <a:t>La commande apt (2014) est plus récente qu’apt-get (1998) et dispose de plus de fonctionnalité.</a:t>
            </a:r>
            <a:endParaRPr sz="5000">
              <a:latin typeface="Proxima Nova"/>
              <a:ea typeface="Proxima Nova"/>
              <a:cs typeface="Proxima Nova"/>
              <a:sym typeface="Proxima Nova"/>
            </a:endParaRPr>
          </a:p>
        </p:txBody>
      </p:sp>
      <p:sp>
        <p:nvSpPr>
          <p:cNvPr id="284" name="Google Shape;284;p29"/>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en-US"/>
              <a:t>‹#›</a:t>
            </a:fld>
            <a:endParaRPr/>
          </a:p>
        </p:txBody>
      </p:sp>
      <p:sp>
        <p:nvSpPr>
          <p:cNvPr id="285" name="Google Shape;285;p29"/>
          <p:cNvSpPr txBox="1"/>
          <p:nvPr/>
        </p:nvSpPr>
        <p:spPr>
          <a:xfrm>
            <a:off x="2414950" y="359800"/>
            <a:ext cx="3636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Introduction</a:t>
            </a:r>
            <a:endParaRPr sz="2400">
              <a:latin typeface="Montserrat SemiBold"/>
              <a:ea typeface="Montserrat SemiBold"/>
              <a:cs typeface="Montserrat SemiBold"/>
              <a:sym typeface="Montserrat SemiBold"/>
            </a:endParaRPr>
          </a:p>
        </p:txBody>
      </p:sp>
      <p:sp>
        <p:nvSpPr>
          <p:cNvPr id="286" name="Google Shape;286;p29"/>
          <p:cNvSpPr txBox="1"/>
          <p:nvPr/>
        </p:nvSpPr>
        <p:spPr>
          <a:xfrm>
            <a:off x="10245025" y="359800"/>
            <a:ext cx="59154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Architecture et fonctionnement</a:t>
            </a:r>
            <a:endParaRPr sz="2400">
              <a:latin typeface="Montserrat SemiBold"/>
              <a:ea typeface="Montserrat SemiBold"/>
              <a:cs typeface="Montserrat SemiBold"/>
              <a:sym typeface="Montserrat SemiBold"/>
            </a:endParaRPr>
          </a:p>
        </p:txBody>
      </p:sp>
      <p:sp>
        <p:nvSpPr>
          <p:cNvPr id="287" name="Google Shape;287;p29"/>
          <p:cNvSpPr txBox="1"/>
          <p:nvPr/>
        </p:nvSpPr>
        <p:spPr>
          <a:xfrm>
            <a:off x="15829650" y="359800"/>
            <a:ext cx="50298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Commandes de base</a:t>
            </a:r>
            <a:endParaRPr sz="2400">
              <a:latin typeface="Montserrat SemiBold"/>
              <a:ea typeface="Montserrat SemiBold"/>
              <a:cs typeface="Montserrat SemiBold"/>
              <a:sym typeface="Montserrat SemiBold"/>
            </a:endParaRPr>
          </a:p>
        </p:txBody>
      </p:sp>
      <p:sp>
        <p:nvSpPr>
          <p:cNvPr id="288" name="Google Shape;288;p29"/>
          <p:cNvSpPr txBox="1"/>
          <p:nvPr/>
        </p:nvSpPr>
        <p:spPr>
          <a:xfrm>
            <a:off x="5687425" y="359800"/>
            <a:ext cx="4557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Principaux gestionnaires</a:t>
            </a:r>
            <a:endParaRPr sz="2400">
              <a:latin typeface="Montserrat SemiBold"/>
              <a:ea typeface="Montserrat SemiBold"/>
              <a:cs typeface="Montserrat SemiBold"/>
              <a:sym typeface="Montserrat SemiBold"/>
            </a:endParaRPr>
          </a:p>
        </p:txBody>
      </p:sp>
      <p:sp>
        <p:nvSpPr>
          <p:cNvPr id="289" name="Google Shape;289;p29"/>
          <p:cNvSpPr txBox="1"/>
          <p:nvPr/>
        </p:nvSpPr>
        <p:spPr>
          <a:xfrm>
            <a:off x="20760125" y="359800"/>
            <a:ext cx="29805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Sécurité</a:t>
            </a:r>
            <a:endParaRPr sz="2400">
              <a:latin typeface="Montserrat SemiBold"/>
              <a:ea typeface="Montserrat SemiBold"/>
              <a:cs typeface="Montserrat SemiBold"/>
              <a:sym typeface="Montserrat SemiBold"/>
            </a:endParaRPr>
          </a:p>
        </p:txBody>
      </p:sp>
      <p:sp>
        <p:nvSpPr>
          <p:cNvPr id="290" name="Google Shape;290;p29"/>
          <p:cNvSpPr/>
          <p:nvPr/>
        </p:nvSpPr>
        <p:spPr>
          <a:xfrm>
            <a:off x="7417430"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pic>
        <p:nvPicPr>
          <p:cNvPr descr="icone_wild_code_school.png" id="295" name="Google Shape;295;p30"/>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296" name="Google Shape;296;p30"/>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297" name="Google Shape;297;p30"/>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298" name="Google Shape;298;p30"/>
          <p:cNvSpPr txBox="1"/>
          <p:nvPr/>
        </p:nvSpPr>
        <p:spPr>
          <a:xfrm>
            <a:off x="946900" y="2610425"/>
            <a:ext cx="169386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Apt et apt-get - les différences</a:t>
            </a:r>
            <a:endParaRPr sz="5000">
              <a:latin typeface="Montserrat ExtraBold"/>
              <a:ea typeface="Montserrat ExtraBold"/>
              <a:cs typeface="Montserrat ExtraBold"/>
              <a:sym typeface="Montserrat ExtraBold"/>
            </a:endParaRPr>
          </a:p>
        </p:txBody>
      </p:sp>
      <p:sp>
        <p:nvSpPr>
          <p:cNvPr id="299" name="Google Shape;299;p30"/>
          <p:cNvSpPr txBox="1"/>
          <p:nvPr/>
        </p:nvSpPr>
        <p:spPr>
          <a:xfrm>
            <a:off x="949225" y="4632400"/>
            <a:ext cx="35064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Ou pas…</a:t>
            </a:r>
            <a:endParaRPr sz="2800">
              <a:latin typeface="Montserrat Medium"/>
              <a:ea typeface="Montserrat Medium"/>
              <a:cs typeface="Montserrat Medium"/>
              <a:sym typeface="Montserrat Medium"/>
            </a:endParaRPr>
          </a:p>
        </p:txBody>
      </p:sp>
      <p:sp>
        <p:nvSpPr>
          <p:cNvPr id="300" name="Google Shape;300;p30"/>
          <p:cNvSpPr txBox="1"/>
          <p:nvPr/>
        </p:nvSpPr>
        <p:spPr>
          <a:xfrm>
            <a:off x="5256425" y="3641650"/>
            <a:ext cx="18529200" cy="928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5000">
              <a:latin typeface="Proxima Nova"/>
              <a:ea typeface="Proxima Nova"/>
              <a:cs typeface="Proxima Nova"/>
              <a:sym typeface="Proxima Nova"/>
            </a:endParaRPr>
          </a:p>
        </p:txBody>
      </p:sp>
      <p:sp>
        <p:nvSpPr>
          <p:cNvPr id="301" name="Google Shape;301;p30"/>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en-US"/>
              <a:t>‹#›</a:t>
            </a:fld>
            <a:endParaRPr/>
          </a:p>
        </p:txBody>
      </p:sp>
      <p:sp>
        <p:nvSpPr>
          <p:cNvPr id="302" name="Google Shape;302;p30"/>
          <p:cNvSpPr txBox="1"/>
          <p:nvPr/>
        </p:nvSpPr>
        <p:spPr>
          <a:xfrm>
            <a:off x="2414950" y="359800"/>
            <a:ext cx="3636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Introduction</a:t>
            </a:r>
            <a:endParaRPr sz="2400">
              <a:latin typeface="Montserrat SemiBold"/>
              <a:ea typeface="Montserrat SemiBold"/>
              <a:cs typeface="Montserrat SemiBold"/>
              <a:sym typeface="Montserrat SemiBold"/>
            </a:endParaRPr>
          </a:p>
        </p:txBody>
      </p:sp>
      <p:sp>
        <p:nvSpPr>
          <p:cNvPr id="303" name="Google Shape;303;p30"/>
          <p:cNvSpPr txBox="1"/>
          <p:nvPr/>
        </p:nvSpPr>
        <p:spPr>
          <a:xfrm>
            <a:off x="10245025" y="359800"/>
            <a:ext cx="59154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Architecture et fonctionnement</a:t>
            </a:r>
            <a:endParaRPr sz="2400">
              <a:latin typeface="Montserrat SemiBold"/>
              <a:ea typeface="Montserrat SemiBold"/>
              <a:cs typeface="Montserrat SemiBold"/>
              <a:sym typeface="Montserrat SemiBold"/>
            </a:endParaRPr>
          </a:p>
        </p:txBody>
      </p:sp>
      <p:sp>
        <p:nvSpPr>
          <p:cNvPr id="304" name="Google Shape;304;p30"/>
          <p:cNvSpPr txBox="1"/>
          <p:nvPr/>
        </p:nvSpPr>
        <p:spPr>
          <a:xfrm>
            <a:off x="15829650" y="359800"/>
            <a:ext cx="50298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Commandes de base</a:t>
            </a:r>
            <a:endParaRPr sz="2400">
              <a:latin typeface="Montserrat SemiBold"/>
              <a:ea typeface="Montserrat SemiBold"/>
              <a:cs typeface="Montserrat SemiBold"/>
              <a:sym typeface="Montserrat SemiBold"/>
            </a:endParaRPr>
          </a:p>
        </p:txBody>
      </p:sp>
      <p:sp>
        <p:nvSpPr>
          <p:cNvPr id="305" name="Google Shape;305;p30"/>
          <p:cNvSpPr txBox="1"/>
          <p:nvPr/>
        </p:nvSpPr>
        <p:spPr>
          <a:xfrm>
            <a:off x="5687425" y="359800"/>
            <a:ext cx="4557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Principaux gestionnaires</a:t>
            </a:r>
            <a:endParaRPr sz="2400">
              <a:latin typeface="Montserrat SemiBold"/>
              <a:ea typeface="Montserrat SemiBold"/>
              <a:cs typeface="Montserrat SemiBold"/>
              <a:sym typeface="Montserrat SemiBold"/>
            </a:endParaRPr>
          </a:p>
        </p:txBody>
      </p:sp>
      <p:sp>
        <p:nvSpPr>
          <p:cNvPr id="306" name="Google Shape;306;p30"/>
          <p:cNvSpPr txBox="1"/>
          <p:nvPr/>
        </p:nvSpPr>
        <p:spPr>
          <a:xfrm>
            <a:off x="20760125" y="359800"/>
            <a:ext cx="29805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Sécurité</a:t>
            </a:r>
            <a:endParaRPr sz="2400">
              <a:latin typeface="Montserrat SemiBold"/>
              <a:ea typeface="Montserrat SemiBold"/>
              <a:cs typeface="Montserrat SemiBold"/>
              <a:sym typeface="Montserrat SemiBold"/>
            </a:endParaRPr>
          </a:p>
        </p:txBody>
      </p:sp>
      <p:graphicFrame>
        <p:nvGraphicFramePr>
          <p:cNvPr id="307" name="Google Shape;307;p30"/>
          <p:cNvGraphicFramePr/>
          <p:nvPr/>
        </p:nvGraphicFramePr>
        <p:xfrm>
          <a:off x="952500" y="6286500"/>
          <a:ext cx="3000000" cy="3000000"/>
        </p:xfrm>
        <a:graphic>
          <a:graphicData uri="http://schemas.openxmlformats.org/drawingml/2006/table">
            <a:tbl>
              <a:tblPr>
                <a:noFill/>
                <a:tableStyleId>{EC7172B4-B706-41CB-9AB2-5A50DFAE96E6}</a:tableStyleId>
              </a:tblPr>
              <a:tblGrid>
                <a:gridCol w="7493000"/>
                <a:gridCol w="7493000"/>
                <a:gridCol w="7493000"/>
              </a:tblGrid>
              <a:tr h="381000">
                <a:tc>
                  <a:txBody>
                    <a:bodyPr/>
                    <a:lstStyle/>
                    <a:p>
                      <a:pPr indent="0" lvl="0" marL="0" rtl="0" algn="l">
                        <a:spcBef>
                          <a:spcPts val="0"/>
                        </a:spcBef>
                        <a:spcAft>
                          <a:spcPts val="0"/>
                        </a:spcAft>
                        <a:buNone/>
                      </a:pPr>
                      <a:r>
                        <a:t/>
                      </a:r>
                      <a:endParaRPr sz="4000"/>
                    </a:p>
                  </a:txBody>
                  <a:tcPr marT="91425" marB="91425" marR="91425" marL="91425"/>
                </a:tc>
                <a:tc>
                  <a:txBody>
                    <a:bodyPr/>
                    <a:lstStyle/>
                    <a:p>
                      <a:pPr indent="0" lvl="0" marL="0" rtl="0" algn="l">
                        <a:spcBef>
                          <a:spcPts val="0"/>
                        </a:spcBef>
                        <a:spcAft>
                          <a:spcPts val="0"/>
                        </a:spcAft>
                        <a:buNone/>
                      </a:pPr>
                      <a:r>
                        <a:rPr lang="en-US" sz="4000"/>
                        <a:t>apt</a:t>
                      </a:r>
                      <a:endParaRPr sz="4000"/>
                    </a:p>
                  </a:txBody>
                  <a:tcPr marT="91425" marB="91425" marR="91425" marL="91425"/>
                </a:tc>
                <a:tc>
                  <a:txBody>
                    <a:bodyPr/>
                    <a:lstStyle/>
                    <a:p>
                      <a:pPr indent="0" lvl="0" marL="0" rtl="0" algn="l">
                        <a:spcBef>
                          <a:spcPts val="0"/>
                        </a:spcBef>
                        <a:spcAft>
                          <a:spcPts val="0"/>
                        </a:spcAft>
                        <a:buNone/>
                      </a:pPr>
                      <a:r>
                        <a:rPr lang="en-US" sz="4000"/>
                        <a:t>apt-get</a:t>
                      </a:r>
                      <a:endParaRPr sz="4000"/>
                    </a:p>
                  </a:txBody>
                  <a:tcPr marT="91425" marB="91425" marR="91425" marL="91425"/>
                </a:tc>
              </a:tr>
              <a:tr h="381000">
                <a:tc>
                  <a:txBody>
                    <a:bodyPr/>
                    <a:lstStyle/>
                    <a:p>
                      <a:pPr indent="0" lvl="0" marL="0" rtl="0" algn="l">
                        <a:spcBef>
                          <a:spcPts val="0"/>
                        </a:spcBef>
                        <a:spcAft>
                          <a:spcPts val="0"/>
                        </a:spcAft>
                        <a:buNone/>
                      </a:pPr>
                      <a:r>
                        <a:rPr lang="en-US" sz="4000"/>
                        <a:t>Capacité de recherche</a:t>
                      </a:r>
                      <a:endParaRPr sz="4000"/>
                    </a:p>
                  </a:txBody>
                  <a:tcPr marT="91425" marB="91425" marR="91425" marL="91425"/>
                </a:tc>
                <a:tc>
                  <a:txBody>
                    <a:bodyPr/>
                    <a:lstStyle/>
                    <a:p>
                      <a:pPr indent="0" lvl="0" marL="0" rtl="0" algn="l">
                        <a:spcBef>
                          <a:spcPts val="0"/>
                        </a:spcBef>
                        <a:spcAft>
                          <a:spcPts val="0"/>
                        </a:spcAft>
                        <a:buNone/>
                      </a:pPr>
                      <a:r>
                        <a:rPr lang="en-US" sz="4000"/>
                        <a:t>apt search &lt;Paquet&gt;</a:t>
                      </a:r>
                      <a:endParaRPr sz="4000"/>
                    </a:p>
                  </a:txBody>
                  <a:tcPr marT="91425" marB="91425" marR="91425" marL="91425"/>
                </a:tc>
                <a:tc>
                  <a:txBody>
                    <a:bodyPr/>
                    <a:lstStyle/>
                    <a:p>
                      <a:pPr indent="0" lvl="0" marL="0" rtl="0" algn="l">
                        <a:spcBef>
                          <a:spcPts val="0"/>
                        </a:spcBef>
                        <a:spcAft>
                          <a:spcPts val="0"/>
                        </a:spcAft>
                        <a:buNone/>
                      </a:pPr>
                      <a:r>
                        <a:rPr lang="en-US" sz="4000"/>
                        <a:t>-</a:t>
                      </a:r>
                      <a:endParaRPr sz="4000"/>
                    </a:p>
                  </a:txBody>
                  <a:tcPr marT="91425" marB="91425" marR="91425" marL="91425"/>
                </a:tc>
              </a:tr>
              <a:tr h="925100">
                <a:tc>
                  <a:txBody>
                    <a:bodyPr/>
                    <a:lstStyle/>
                    <a:p>
                      <a:pPr indent="0" lvl="0" marL="0" rtl="0" algn="l">
                        <a:spcBef>
                          <a:spcPts val="0"/>
                        </a:spcBef>
                        <a:spcAft>
                          <a:spcPts val="0"/>
                        </a:spcAft>
                        <a:buNone/>
                      </a:pPr>
                      <a:r>
                        <a:rPr lang="en-US" sz="4000"/>
                        <a:t>Gestion des dependances</a:t>
                      </a:r>
                      <a:endParaRPr sz="4000"/>
                    </a:p>
                  </a:txBody>
                  <a:tcPr marT="91425" marB="91425" marR="91425" marL="91425"/>
                </a:tc>
                <a:tc>
                  <a:txBody>
                    <a:bodyPr/>
                    <a:lstStyle/>
                    <a:p>
                      <a:pPr indent="0" lvl="0" marL="0" rtl="0" algn="l">
                        <a:spcBef>
                          <a:spcPts val="0"/>
                        </a:spcBef>
                        <a:spcAft>
                          <a:spcPts val="0"/>
                        </a:spcAft>
                        <a:buNone/>
                      </a:pPr>
                      <a:r>
                        <a:rPr lang="en-US" sz="4000"/>
                        <a:t>Gestion des dependances complexes</a:t>
                      </a:r>
                      <a:endParaRPr sz="4000"/>
                    </a:p>
                  </a:txBody>
                  <a:tcPr marT="91425" marB="91425" marR="91425" marL="91425"/>
                </a:tc>
                <a:tc>
                  <a:txBody>
                    <a:bodyPr/>
                    <a:lstStyle/>
                    <a:p>
                      <a:pPr indent="0" lvl="0" marL="0" rtl="0" algn="l">
                        <a:spcBef>
                          <a:spcPts val="0"/>
                        </a:spcBef>
                        <a:spcAft>
                          <a:spcPts val="0"/>
                        </a:spcAft>
                        <a:buNone/>
                      </a:pPr>
                      <a:r>
                        <a:rPr lang="en-US" sz="4000"/>
                        <a:t>Oui</a:t>
                      </a:r>
                      <a:endParaRPr sz="4000"/>
                    </a:p>
                  </a:txBody>
                  <a:tcPr marT="91425" marB="91425" marR="91425" marL="91425"/>
                </a:tc>
              </a:tr>
              <a:tr h="925100">
                <a:tc>
                  <a:txBody>
                    <a:bodyPr/>
                    <a:lstStyle/>
                    <a:p>
                      <a:pPr indent="0" lvl="0" marL="0" rtl="0" algn="l">
                        <a:spcBef>
                          <a:spcPts val="0"/>
                        </a:spcBef>
                        <a:spcAft>
                          <a:spcPts val="0"/>
                        </a:spcAft>
                        <a:buNone/>
                      </a:pPr>
                      <a:r>
                        <a:rPr lang="en-US" sz="4000"/>
                        <a:t>Gestion du versionning</a:t>
                      </a:r>
                      <a:endParaRPr sz="4000"/>
                    </a:p>
                  </a:txBody>
                  <a:tcPr marT="91425" marB="91425" marR="91425" marL="91425"/>
                </a:tc>
                <a:tc>
                  <a:txBody>
                    <a:bodyPr/>
                    <a:lstStyle/>
                    <a:p>
                      <a:pPr indent="0" lvl="0" marL="0" rtl="0" algn="l">
                        <a:spcBef>
                          <a:spcPts val="0"/>
                        </a:spcBef>
                        <a:spcAft>
                          <a:spcPts val="0"/>
                        </a:spcAft>
                        <a:buNone/>
                      </a:pPr>
                      <a:r>
                        <a:rPr lang="en-US" sz="4000"/>
                        <a:t>apt update</a:t>
                      </a:r>
                      <a:endParaRPr sz="4000"/>
                    </a:p>
                  </a:txBody>
                  <a:tcPr marT="91425" marB="91425" marR="91425" marL="91425"/>
                </a:tc>
                <a:tc>
                  <a:txBody>
                    <a:bodyPr/>
                    <a:lstStyle/>
                    <a:p>
                      <a:pPr indent="0" lvl="0" marL="0" rtl="0" algn="l">
                        <a:spcBef>
                          <a:spcPts val="0"/>
                        </a:spcBef>
                        <a:spcAft>
                          <a:spcPts val="0"/>
                        </a:spcAft>
                        <a:buNone/>
                      </a:pPr>
                      <a:r>
                        <a:rPr lang="en-US" sz="4000"/>
                        <a:t>apt-get upgrade (pas de suppression des anciennes versions)</a:t>
                      </a:r>
                      <a:endParaRPr sz="4000"/>
                    </a:p>
                  </a:txBody>
                  <a:tcPr marT="91425" marB="91425" marR="91425" marL="91425"/>
                </a:tc>
              </a:tr>
              <a:tr h="925100">
                <a:tc>
                  <a:txBody>
                    <a:bodyPr/>
                    <a:lstStyle/>
                    <a:p>
                      <a:pPr indent="0" lvl="0" marL="0" rtl="0" algn="l">
                        <a:spcBef>
                          <a:spcPts val="0"/>
                        </a:spcBef>
                        <a:spcAft>
                          <a:spcPts val="0"/>
                        </a:spcAft>
                        <a:buNone/>
                      </a:pPr>
                      <a:r>
                        <a:rPr lang="en-US" sz="4000"/>
                        <a:t>Fonction de recherche</a:t>
                      </a:r>
                      <a:endParaRPr sz="4000"/>
                    </a:p>
                  </a:txBody>
                  <a:tcPr marT="91425" marB="91425" marR="91425" marL="91425"/>
                </a:tc>
                <a:tc>
                  <a:txBody>
                    <a:bodyPr/>
                    <a:lstStyle/>
                    <a:p>
                      <a:pPr indent="0" lvl="0" marL="0" rtl="0" algn="l">
                        <a:spcBef>
                          <a:spcPts val="0"/>
                        </a:spcBef>
                        <a:spcAft>
                          <a:spcPts val="0"/>
                        </a:spcAft>
                        <a:buNone/>
                      </a:pPr>
                      <a:r>
                        <a:rPr lang="en-US" sz="4000"/>
                        <a:t>apt search</a:t>
                      </a:r>
                      <a:endParaRPr sz="4000"/>
                    </a:p>
                  </a:txBody>
                  <a:tcPr marT="91425" marB="91425" marR="91425" marL="91425"/>
                </a:tc>
                <a:tc>
                  <a:txBody>
                    <a:bodyPr/>
                    <a:lstStyle/>
                    <a:p>
                      <a:pPr indent="0" lvl="0" marL="0" rtl="0" algn="l">
                        <a:spcBef>
                          <a:spcPts val="0"/>
                        </a:spcBef>
                        <a:spcAft>
                          <a:spcPts val="0"/>
                        </a:spcAft>
                        <a:buNone/>
                      </a:pPr>
                      <a:r>
                        <a:rPr lang="en-US" sz="4000"/>
                        <a:t>apt-cache search</a:t>
                      </a:r>
                      <a:endParaRPr sz="4000"/>
                    </a:p>
                  </a:txBody>
                  <a:tcPr marT="91425" marB="91425" marR="91425" marL="91425"/>
                </a:tc>
              </a:tr>
            </a:tbl>
          </a:graphicData>
        </a:graphic>
      </p:graphicFrame>
      <p:sp>
        <p:nvSpPr>
          <p:cNvPr id="308" name="Google Shape;308;p30"/>
          <p:cNvSpPr/>
          <p:nvPr/>
        </p:nvSpPr>
        <p:spPr>
          <a:xfrm>
            <a:off x="7417430"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pic>
        <p:nvPicPr>
          <p:cNvPr descr="icone_wild_code_school.png" id="313" name="Google Shape;313;p31"/>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314" name="Google Shape;314;p31"/>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315" name="Google Shape;315;p31"/>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316" name="Google Shape;316;p31"/>
          <p:cNvSpPr txBox="1"/>
          <p:nvPr/>
        </p:nvSpPr>
        <p:spPr>
          <a:xfrm>
            <a:off x="946900" y="2610425"/>
            <a:ext cx="169386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Aptitude</a:t>
            </a:r>
            <a:endParaRPr sz="5000">
              <a:latin typeface="Montserrat ExtraBold"/>
              <a:ea typeface="Montserrat ExtraBold"/>
              <a:cs typeface="Montserrat ExtraBold"/>
              <a:sym typeface="Montserrat ExtraBold"/>
            </a:endParaRPr>
          </a:p>
        </p:txBody>
      </p:sp>
      <p:sp>
        <p:nvSpPr>
          <p:cNvPr id="317" name="Google Shape;317;p31"/>
          <p:cNvSpPr txBox="1"/>
          <p:nvPr/>
        </p:nvSpPr>
        <p:spPr>
          <a:xfrm>
            <a:off x="949225" y="4632400"/>
            <a:ext cx="3506400" cy="9645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Du graphique en mode console</a:t>
            </a:r>
            <a:endParaRPr sz="2800">
              <a:latin typeface="Montserrat Medium"/>
              <a:ea typeface="Montserrat Medium"/>
              <a:cs typeface="Montserrat Medium"/>
              <a:sym typeface="Montserrat Medium"/>
            </a:endParaRPr>
          </a:p>
        </p:txBody>
      </p:sp>
      <p:sp>
        <p:nvSpPr>
          <p:cNvPr id="318" name="Google Shape;318;p31"/>
          <p:cNvSpPr txBox="1"/>
          <p:nvPr/>
        </p:nvSpPr>
        <p:spPr>
          <a:xfrm>
            <a:off x="5256425" y="3641650"/>
            <a:ext cx="18278700" cy="387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5000">
                <a:latin typeface="Proxima Nova"/>
                <a:ea typeface="Proxima Nova"/>
                <a:cs typeface="Proxima Nova"/>
                <a:sym typeface="Proxima Nova"/>
              </a:rPr>
              <a:t>Aptitude</a:t>
            </a:r>
            <a:r>
              <a:rPr lang="en-US" sz="5000">
                <a:latin typeface="Proxima Nova"/>
                <a:ea typeface="Proxima Nova"/>
                <a:cs typeface="Proxima Nova"/>
                <a:sym typeface="Proxima Nova"/>
              </a:rPr>
              <a:t> est un gestionnaire de paquets en mode texte avec une interface utilisateur en mode semi-graphique.</a:t>
            </a:r>
            <a:endParaRPr sz="5000">
              <a:latin typeface="Proxima Nova"/>
              <a:ea typeface="Proxima Nova"/>
              <a:cs typeface="Proxima Nova"/>
              <a:sym typeface="Proxima Nova"/>
            </a:endParaRPr>
          </a:p>
        </p:txBody>
      </p:sp>
      <p:sp>
        <p:nvSpPr>
          <p:cNvPr id="319" name="Google Shape;319;p31"/>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en-US"/>
              <a:t>‹#›</a:t>
            </a:fld>
            <a:endParaRPr/>
          </a:p>
        </p:txBody>
      </p:sp>
      <p:sp>
        <p:nvSpPr>
          <p:cNvPr id="320" name="Google Shape;320;p31"/>
          <p:cNvSpPr txBox="1"/>
          <p:nvPr/>
        </p:nvSpPr>
        <p:spPr>
          <a:xfrm>
            <a:off x="2414950" y="359800"/>
            <a:ext cx="3636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Introduction</a:t>
            </a:r>
            <a:endParaRPr sz="2400">
              <a:latin typeface="Montserrat SemiBold"/>
              <a:ea typeface="Montserrat SemiBold"/>
              <a:cs typeface="Montserrat SemiBold"/>
              <a:sym typeface="Montserrat SemiBold"/>
            </a:endParaRPr>
          </a:p>
        </p:txBody>
      </p:sp>
      <p:sp>
        <p:nvSpPr>
          <p:cNvPr id="321" name="Google Shape;321;p31"/>
          <p:cNvSpPr txBox="1"/>
          <p:nvPr/>
        </p:nvSpPr>
        <p:spPr>
          <a:xfrm>
            <a:off x="10245025" y="359800"/>
            <a:ext cx="59154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Architecture et fonctionnement</a:t>
            </a:r>
            <a:endParaRPr sz="2400">
              <a:latin typeface="Montserrat SemiBold"/>
              <a:ea typeface="Montserrat SemiBold"/>
              <a:cs typeface="Montserrat SemiBold"/>
              <a:sym typeface="Montserrat SemiBold"/>
            </a:endParaRPr>
          </a:p>
        </p:txBody>
      </p:sp>
      <p:sp>
        <p:nvSpPr>
          <p:cNvPr id="322" name="Google Shape;322;p31"/>
          <p:cNvSpPr txBox="1"/>
          <p:nvPr/>
        </p:nvSpPr>
        <p:spPr>
          <a:xfrm>
            <a:off x="15829650" y="359800"/>
            <a:ext cx="50298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Commandes de base</a:t>
            </a:r>
            <a:endParaRPr sz="2400">
              <a:latin typeface="Montserrat SemiBold"/>
              <a:ea typeface="Montserrat SemiBold"/>
              <a:cs typeface="Montserrat SemiBold"/>
              <a:sym typeface="Montserrat SemiBold"/>
            </a:endParaRPr>
          </a:p>
        </p:txBody>
      </p:sp>
      <p:sp>
        <p:nvSpPr>
          <p:cNvPr id="323" name="Google Shape;323;p31"/>
          <p:cNvSpPr txBox="1"/>
          <p:nvPr/>
        </p:nvSpPr>
        <p:spPr>
          <a:xfrm>
            <a:off x="5687425" y="359800"/>
            <a:ext cx="4557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Principaux gestionnaires</a:t>
            </a:r>
            <a:endParaRPr sz="2400">
              <a:latin typeface="Montserrat SemiBold"/>
              <a:ea typeface="Montserrat SemiBold"/>
              <a:cs typeface="Montserrat SemiBold"/>
              <a:sym typeface="Montserrat SemiBold"/>
            </a:endParaRPr>
          </a:p>
        </p:txBody>
      </p:sp>
      <p:sp>
        <p:nvSpPr>
          <p:cNvPr id="324" name="Google Shape;324;p31"/>
          <p:cNvSpPr txBox="1"/>
          <p:nvPr/>
        </p:nvSpPr>
        <p:spPr>
          <a:xfrm>
            <a:off x="20760125" y="359800"/>
            <a:ext cx="29805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Sécurité</a:t>
            </a:r>
            <a:endParaRPr sz="2400">
              <a:latin typeface="Montserrat SemiBold"/>
              <a:ea typeface="Montserrat SemiBold"/>
              <a:cs typeface="Montserrat SemiBold"/>
              <a:sym typeface="Montserrat SemiBold"/>
            </a:endParaRPr>
          </a:p>
        </p:txBody>
      </p:sp>
      <p:sp>
        <p:nvSpPr>
          <p:cNvPr id="325" name="Google Shape;325;p31"/>
          <p:cNvSpPr/>
          <p:nvPr/>
        </p:nvSpPr>
        <p:spPr>
          <a:xfrm>
            <a:off x="7417430"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pic>
        <p:nvPicPr>
          <p:cNvPr id="326" name="Google Shape;326;p31"/>
          <p:cNvPicPr preferRelativeResize="0"/>
          <p:nvPr/>
        </p:nvPicPr>
        <p:blipFill>
          <a:blip r:embed="rId4">
            <a:alphaModFix/>
          </a:blip>
          <a:stretch>
            <a:fillRect/>
          </a:stretch>
        </p:blipFill>
        <p:spPr>
          <a:xfrm>
            <a:off x="5467300" y="6655441"/>
            <a:ext cx="16155274" cy="642556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pic>
        <p:nvPicPr>
          <p:cNvPr descr="icone_wild_code_school.png" id="331" name="Google Shape;331;p32"/>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332" name="Google Shape;332;p32"/>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333" name="Google Shape;333;p32"/>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334" name="Google Shape;334;p32"/>
          <p:cNvSpPr txBox="1"/>
          <p:nvPr/>
        </p:nvSpPr>
        <p:spPr>
          <a:xfrm>
            <a:off x="946900" y="2610425"/>
            <a:ext cx="169386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Synaptic</a:t>
            </a:r>
            <a:endParaRPr sz="5000">
              <a:latin typeface="Montserrat ExtraBold"/>
              <a:ea typeface="Montserrat ExtraBold"/>
              <a:cs typeface="Montserrat ExtraBold"/>
              <a:sym typeface="Montserrat ExtraBold"/>
            </a:endParaRPr>
          </a:p>
        </p:txBody>
      </p:sp>
      <p:sp>
        <p:nvSpPr>
          <p:cNvPr id="335" name="Google Shape;335;p32"/>
          <p:cNvSpPr txBox="1"/>
          <p:nvPr/>
        </p:nvSpPr>
        <p:spPr>
          <a:xfrm>
            <a:off x="949225" y="4632400"/>
            <a:ext cx="35064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apt en GUI</a:t>
            </a:r>
            <a:endParaRPr sz="2800">
              <a:latin typeface="Montserrat Medium"/>
              <a:ea typeface="Montserrat Medium"/>
              <a:cs typeface="Montserrat Medium"/>
              <a:sym typeface="Montserrat Medium"/>
            </a:endParaRPr>
          </a:p>
        </p:txBody>
      </p:sp>
      <p:sp>
        <p:nvSpPr>
          <p:cNvPr id="336" name="Google Shape;336;p32"/>
          <p:cNvSpPr txBox="1"/>
          <p:nvPr/>
        </p:nvSpPr>
        <p:spPr>
          <a:xfrm>
            <a:off x="4999088" y="3760350"/>
            <a:ext cx="18278700" cy="161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5000">
                <a:latin typeface="Proxima Nova"/>
                <a:ea typeface="Proxima Nova"/>
                <a:cs typeface="Proxima Nova"/>
                <a:sym typeface="Proxima Nova"/>
              </a:rPr>
              <a:t>Synaptic</a:t>
            </a:r>
            <a:r>
              <a:rPr lang="en-US" sz="5000">
                <a:latin typeface="Proxima Nova"/>
                <a:ea typeface="Proxima Nova"/>
                <a:cs typeface="Proxima Nova"/>
                <a:sym typeface="Proxima Nova"/>
              </a:rPr>
              <a:t> est un gestionnaire de paquets en mode graphique.</a:t>
            </a:r>
            <a:endParaRPr sz="5000">
              <a:latin typeface="Proxima Nova"/>
              <a:ea typeface="Proxima Nova"/>
              <a:cs typeface="Proxima Nova"/>
              <a:sym typeface="Proxima Nova"/>
            </a:endParaRPr>
          </a:p>
        </p:txBody>
      </p:sp>
      <p:sp>
        <p:nvSpPr>
          <p:cNvPr id="337" name="Google Shape;337;p32"/>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en-US"/>
              <a:t>‹#›</a:t>
            </a:fld>
            <a:endParaRPr/>
          </a:p>
        </p:txBody>
      </p:sp>
      <p:sp>
        <p:nvSpPr>
          <p:cNvPr id="338" name="Google Shape;338;p32"/>
          <p:cNvSpPr txBox="1"/>
          <p:nvPr/>
        </p:nvSpPr>
        <p:spPr>
          <a:xfrm>
            <a:off x="2414950" y="359800"/>
            <a:ext cx="3636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Introduction</a:t>
            </a:r>
            <a:endParaRPr sz="2400">
              <a:latin typeface="Montserrat SemiBold"/>
              <a:ea typeface="Montserrat SemiBold"/>
              <a:cs typeface="Montserrat SemiBold"/>
              <a:sym typeface="Montserrat SemiBold"/>
            </a:endParaRPr>
          </a:p>
        </p:txBody>
      </p:sp>
      <p:sp>
        <p:nvSpPr>
          <p:cNvPr id="339" name="Google Shape;339;p32"/>
          <p:cNvSpPr txBox="1"/>
          <p:nvPr/>
        </p:nvSpPr>
        <p:spPr>
          <a:xfrm>
            <a:off x="10245025" y="359800"/>
            <a:ext cx="59154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Architecture et fonctionnement</a:t>
            </a:r>
            <a:endParaRPr sz="2400">
              <a:latin typeface="Montserrat SemiBold"/>
              <a:ea typeface="Montserrat SemiBold"/>
              <a:cs typeface="Montserrat SemiBold"/>
              <a:sym typeface="Montserrat SemiBold"/>
            </a:endParaRPr>
          </a:p>
        </p:txBody>
      </p:sp>
      <p:sp>
        <p:nvSpPr>
          <p:cNvPr id="340" name="Google Shape;340;p32"/>
          <p:cNvSpPr txBox="1"/>
          <p:nvPr/>
        </p:nvSpPr>
        <p:spPr>
          <a:xfrm>
            <a:off x="15829650" y="359800"/>
            <a:ext cx="50298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Commandes de base</a:t>
            </a:r>
            <a:endParaRPr sz="2400">
              <a:latin typeface="Montserrat SemiBold"/>
              <a:ea typeface="Montserrat SemiBold"/>
              <a:cs typeface="Montserrat SemiBold"/>
              <a:sym typeface="Montserrat SemiBold"/>
            </a:endParaRPr>
          </a:p>
        </p:txBody>
      </p:sp>
      <p:sp>
        <p:nvSpPr>
          <p:cNvPr id="341" name="Google Shape;341;p32"/>
          <p:cNvSpPr txBox="1"/>
          <p:nvPr/>
        </p:nvSpPr>
        <p:spPr>
          <a:xfrm>
            <a:off x="5687425" y="359800"/>
            <a:ext cx="4557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Principaux gestionnaires</a:t>
            </a:r>
            <a:endParaRPr sz="2400">
              <a:latin typeface="Montserrat SemiBold"/>
              <a:ea typeface="Montserrat SemiBold"/>
              <a:cs typeface="Montserrat SemiBold"/>
              <a:sym typeface="Montserrat SemiBold"/>
            </a:endParaRPr>
          </a:p>
        </p:txBody>
      </p:sp>
      <p:sp>
        <p:nvSpPr>
          <p:cNvPr id="342" name="Google Shape;342;p32"/>
          <p:cNvSpPr txBox="1"/>
          <p:nvPr/>
        </p:nvSpPr>
        <p:spPr>
          <a:xfrm>
            <a:off x="20760125" y="359800"/>
            <a:ext cx="29805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Sécurité</a:t>
            </a:r>
            <a:endParaRPr sz="2400">
              <a:latin typeface="Montserrat SemiBold"/>
              <a:ea typeface="Montserrat SemiBold"/>
              <a:cs typeface="Montserrat SemiBold"/>
              <a:sym typeface="Montserrat SemiBold"/>
            </a:endParaRPr>
          </a:p>
        </p:txBody>
      </p:sp>
      <p:sp>
        <p:nvSpPr>
          <p:cNvPr id="343" name="Google Shape;343;p32"/>
          <p:cNvSpPr/>
          <p:nvPr/>
        </p:nvSpPr>
        <p:spPr>
          <a:xfrm>
            <a:off x="7417430"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pic>
        <p:nvPicPr>
          <p:cNvPr id="344" name="Google Shape;344;p32"/>
          <p:cNvPicPr preferRelativeResize="0"/>
          <p:nvPr/>
        </p:nvPicPr>
        <p:blipFill>
          <a:blip r:embed="rId4">
            <a:alphaModFix/>
          </a:blip>
          <a:stretch>
            <a:fillRect/>
          </a:stretch>
        </p:blipFill>
        <p:spPr>
          <a:xfrm>
            <a:off x="6223500" y="5083925"/>
            <a:ext cx="15453125" cy="7692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pic>
        <p:nvPicPr>
          <p:cNvPr descr="icone_wild_code_school.png" id="349" name="Google Shape;349;p33"/>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350" name="Google Shape;350;p33"/>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351" name="Google Shape;351;p33"/>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352" name="Google Shape;352;p33"/>
          <p:cNvSpPr txBox="1"/>
          <p:nvPr/>
        </p:nvSpPr>
        <p:spPr>
          <a:xfrm>
            <a:off x="946900" y="2610425"/>
            <a:ext cx="169386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Les gestionnaires de paquets avec isolation</a:t>
            </a:r>
            <a:endParaRPr sz="5000">
              <a:latin typeface="Montserrat ExtraBold"/>
              <a:ea typeface="Montserrat ExtraBold"/>
              <a:cs typeface="Montserrat ExtraBold"/>
              <a:sym typeface="Montserrat ExtraBold"/>
            </a:endParaRPr>
          </a:p>
        </p:txBody>
      </p:sp>
      <p:sp>
        <p:nvSpPr>
          <p:cNvPr id="353" name="Google Shape;353;p33"/>
          <p:cNvSpPr txBox="1"/>
          <p:nvPr/>
        </p:nvSpPr>
        <p:spPr>
          <a:xfrm>
            <a:off x="949225" y="4632400"/>
            <a:ext cx="3506400" cy="9645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Joue la comme Docker</a:t>
            </a:r>
            <a:endParaRPr sz="2800">
              <a:latin typeface="Montserrat Medium"/>
              <a:ea typeface="Montserrat Medium"/>
              <a:cs typeface="Montserrat Medium"/>
              <a:sym typeface="Montserrat Medium"/>
            </a:endParaRPr>
          </a:p>
        </p:txBody>
      </p:sp>
      <p:sp>
        <p:nvSpPr>
          <p:cNvPr id="354" name="Google Shape;354;p33"/>
          <p:cNvSpPr txBox="1"/>
          <p:nvPr/>
        </p:nvSpPr>
        <p:spPr>
          <a:xfrm>
            <a:off x="5256425" y="3641650"/>
            <a:ext cx="18529200" cy="928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5000">
                <a:latin typeface="Proxima Nova"/>
                <a:ea typeface="Proxima Nova"/>
                <a:cs typeface="Proxima Nova"/>
                <a:sym typeface="Proxima Nova"/>
              </a:rPr>
              <a:t>Ces gestionnaires de paquets, comme </a:t>
            </a:r>
            <a:r>
              <a:rPr b="1" lang="en-US" sz="5000">
                <a:latin typeface="Proxima Nova"/>
                <a:ea typeface="Proxima Nova"/>
                <a:cs typeface="Proxima Nova"/>
                <a:sym typeface="Proxima Nova"/>
              </a:rPr>
              <a:t>Snap</a:t>
            </a:r>
            <a:r>
              <a:rPr lang="en-US" sz="5000">
                <a:latin typeface="Proxima Nova"/>
                <a:ea typeface="Proxima Nova"/>
                <a:cs typeface="Proxima Nova"/>
                <a:sym typeface="Proxima Nova"/>
              </a:rPr>
              <a:t>, </a:t>
            </a:r>
            <a:r>
              <a:rPr b="1" lang="en-US" sz="5000">
                <a:latin typeface="Proxima Nova"/>
                <a:ea typeface="Proxima Nova"/>
                <a:cs typeface="Proxima Nova"/>
                <a:sym typeface="Proxima Nova"/>
              </a:rPr>
              <a:t>Flatpak</a:t>
            </a:r>
            <a:r>
              <a:rPr lang="en-US" sz="5000">
                <a:latin typeface="Proxima Nova"/>
                <a:ea typeface="Proxima Nova"/>
                <a:cs typeface="Proxima Nova"/>
                <a:sym typeface="Proxima Nova"/>
              </a:rPr>
              <a:t>, ou </a:t>
            </a:r>
            <a:r>
              <a:rPr b="1" lang="en-US" sz="5000">
                <a:latin typeface="Proxima Nova"/>
                <a:ea typeface="Proxima Nova"/>
                <a:cs typeface="Proxima Nova"/>
                <a:sym typeface="Proxima Nova"/>
              </a:rPr>
              <a:t>AppImage</a:t>
            </a:r>
            <a:r>
              <a:rPr lang="en-US" sz="5000">
                <a:latin typeface="Proxima Nova"/>
                <a:ea typeface="Proxima Nova"/>
                <a:cs typeface="Proxima Nova"/>
                <a:sym typeface="Proxima Nova"/>
              </a:rPr>
              <a:t> isolent les applications en les empaquetant avec leurs dépendances spécifiques.</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Pas de conflits entre les différentes versions des bibliothèques</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Les applications deviennent portables entre différentes distributions Linux</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Les MAJ sont continues et indépendantes</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Ils peuvent consommer plus d'espace disque et de mémoire, car chaque application contient ses propres dépendances</a:t>
            </a:r>
            <a:endParaRPr sz="5000">
              <a:latin typeface="Proxima Nova"/>
              <a:ea typeface="Proxima Nova"/>
              <a:cs typeface="Proxima Nova"/>
              <a:sym typeface="Proxima Nova"/>
            </a:endParaRPr>
          </a:p>
        </p:txBody>
      </p:sp>
      <p:sp>
        <p:nvSpPr>
          <p:cNvPr id="355" name="Google Shape;355;p33"/>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en-US"/>
              <a:t>‹#›</a:t>
            </a:fld>
            <a:endParaRPr/>
          </a:p>
        </p:txBody>
      </p:sp>
      <p:sp>
        <p:nvSpPr>
          <p:cNvPr id="356" name="Google Shape;356;p33"/>
          <p:cNvSpPr txBox="1"/>
          <p:nvPr/>
        </p:nvSpPr>
        <p:spPr>
          <a:xfrm>
            <a:off x="2414950" y="359800"/>
            <a:ext cx="3636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Introduction</a:t>
            </a:r>
            <a:endParaRPr sz="2400">
              <a:latin typeface="Montserrat SemiBold"/>
              <a:ea typeface="Montserrat SemiBold"/>
              <a:cs typeface="Montserrat SemiBold"/>
              <a:sym typeface="Montserrat SemiBold"/>
            </a:endParaRPr>
          </a:p>
        </p:txBody>
      </p:sp>
      <p:sp>
        <p:nvSpPr>
          <p:cNvPr id="357" name="Google Shape;357;p33"/>
          <p:cNvSpPr txBox="1"/>
          <p:nvPr/>
        </p:nvSpPr>
        <p:spPr>
          <a:xfrm>
            <a:off x="10245025" y="359800"/>
            <a:ext cx="59154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Architecture et fonctionnement</a:t>
            </a:r>
            <a:endParaRPr sz="2400">
              <a:latin typeface="Montserrat SemiBold"/>
              <a:ea typeface="Montserrat SemiBold"/>
              <a:cs typeface="Montserrat SemiBold"/>
              <a:sym typeface="Montserrat SemiBold"/>
            </a:endParaRPr>
          </a:p>
        </p:txBody>
      </p:sp>
      <p:sp>
        <p:nvSpPr>
          <p:cNvPr id="358" name="Google Shape;358;p33"/>
          <p:cNvSpPr txBox="1"/>
          <p:nvPr/>
        </p:nvSpPr>
        <p:spPr>
          <a:xfrm>
            <a:off x="15829650" y="359800"/>
            <a:ext cx="50298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Commandes de base</a:t>
            </a:r>
            <a:endParaRPr sz="2400">
              <a:latin typeface="Montserrat SemiBold"/>
              <a:ea typeface="Montserrat SemiBold"/>
              <a:cs typeface="Montserrat SemiBold"/>
              <a:sym typeface="Montserrat SemiBold"/>
            </a:endParaRPr>
          </a:p>
        </p:txBody>
      </p:sp>
      <p:sp>
        <p:nvSpPr>
          <p:cNvPr id="359" name="Google Shape;359;p33"/>
          <p:cNvSpPr txBox="1"/>
          <p:nvPr/>
        </p:nvSpPr>
        <p:spPr>
          <a:xfrm>
            <a:off x="5687425" y="359800"/>
            <a:ext cx="4557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Principaux gestionnaires</a:t>
            </a:r>
            <a:endParaRPr sz="2400">
              <a:latin typeface="Montserrat SemiBold"/>
              <a:ea typeface="Montserrat SemiBold"/>
              <a:cs typeface="Montserrat SemiBold"/>
              <a:sym typeface="Montserrat SemiBold"/>
            </a:endParaRPr>
          </a:p>
        </p:txBody>
      </p:sp>
      <p:sp>
        <p:nvSpPr>
          <p:cNvPr id="360" name="Google Shape;360;p33"/>
          <p:cNvSpPr txBox="1"/>
          <p:nvPr/>
        </p:nvSpPr>
        <p:spPr>
          <a:xfrm>
            <a:off x="20760125" y="359800"/>
            <a:ext cx="29805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Sécurité</a:t>
            </a:r>
            <a:endParaRPr sz="2400">
              <a:latin typeface="Montserrat SemiBold"/>
              <a:ea typeface="Montserrat SemiBold"/>
              <a:cs typeface="Montserrat SemiBold"/>
              <a:sym typeface="Montserrat SemiBold"/>
            </a:endParaRPr>
          </a:p>
        </p:txBody>
      </p:sp>
      <p:sp>
        <p:nvSpPr>
          <p:cNvPr id="361" name="Google Shape;361;p33"/>
          <p:cNvSpPr/>
          <p:nvPr/>
        </p:nvSpPr>
        <p:spPr>
          <a:xfrm>
            <a:off x="7417430"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pic>
        <p:nvPicPr>
          <p:cNvPr descr="icone_wild_code_school.png" id="366" name="Google Shape;366;p34"/>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367" name="Google Shape;367;p34"/>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368" name="Google Shape;368;p34"/>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369" name="Google Shape;369;p34"/>
          <p:cNvSpPr txBox="1"/>
          <p:nvPr/>
        </p:nvSpPr>
        <p:spPr>
          <a:xfrm>
            <a:off x="946900" y="2610425"/>
            <a:ext cx="102231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Recapitulatif</a:t>
            </a:r>
            <a:endParaRPr sz="5000">
              <a:latin typeface="Montserrat ExtraBold"/>
              <a:ea typeface="Montserrat ExtraBold"/>
              <a:cs typeface="Montserrat ExtraBold"/>
              <a:sym typeface="Montserrat ExtraBold"/>
            </a:endParaRPr>
          </a:p>
        </p:txBody>
      </p:sp>
      <p:sp>
        <p:nvSpPr>
          <p:cNvPr id="370" name="Google Shape;370;p34"/>
          <p:cNvSpPr txBox="1"/>
          <p:nvPr/>
        </p:nvSpPr>
        <p:spPr>
          <a:xfrm>
            <a:off x="949225" y="4632400"/>
            <a:ext cx="35064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Synthèse</a:t>
            </a:r>
            <a:endParaRPr sz="2800">
              <a:latin typeface="Montserrat Medium"/>
              <a:ea typeface="Montserrat Medium"/>
              <a:cs typeface="Montserrat Medium"/>
              <a:sym typeface="Montserrat Medium"/>
            </a:endParaRPr>
          </a:p>
        </p:txBody>
      </p:sp>
      <p:sp>
        <p:nvSpPr>
          <p:cNvPr id="371" name="Google Shape;371;p34"/>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en-US"/>
              <a:t>‹#›</a:t>
            </a:fld>
            <a:endParaRPr/>
          </a:p>
        </p:txBody>
      </p:sp>
      <p:sp>
        <p:nvSpPr>
          <p:cNvPr id="372" name="Google Shape;372;p34"/>
          <p:cNvSpPr txBox="1"/>
          <p:nvPr/>
        </p:nvSpPr>
        <p:spPr>
          <a:xfrm>
            <a:off x="2414950" y="359800"/>
            <a:ext cx="3636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Introduction</a:t>
            </a:r>
            <a:endParaRPr sz="2400">
              <a:latin typeface="Montserrat SemiBold"/>
              <a:ea typeface="Montserrat SemiBold"/>
              <a:cs typeface="Montserrat SemiBold"/>
              <a:sym typeface="Montserrat SemiBold"/>
            </a:endParaRPr>
          </a:p>
        </p:txBody>
      </p:sp>
      <p:sp>
        <p:nvSpPr>
          <p:cNvPr id="373" name="Google Shape;373;p34"/>
          <p:cNvSpPr txBox="1"/>
          <p:nvPr/>
        </p:nvSpPr>
        <p:spPr>
          <a:xfrm>
            <a:off x="10245025" y="359800"/>
            <a:ext cx="59154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Architecture et fonctionnement</a:t>
            </a:r>
            <a:endParaRPr sz="2400">
              <a:latin typeface="Montserrat SemiBold"/>
              <a:ea typeface="Montserrat SemiBold"/>
              <a:cs typeface="Montserrat SemiBold"/>
              <a:sym typeface="Montserrat SemiBold"/>
            </a:endParaRPr>
          </a:p>
        </p:txBody>
      </p:sp>
      <p:sp>
        <p:nvSpPr>
          <p:cNvPr id="374" name="Google Shape;374;p34"/>
          <p:cNvSpPr txBox="1"/>
          <p:nvPr/>
        </p:nvSpPr>
        <p:spPr>
          <a:xfrm>
            <a:off x="15829650" y="359800"/>
            <a:ext cx="50298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Commandes de base</a:t>
            </a:r>
            <a:endParaRPr sz="2400">
              <a:latin typeface="Montserrat SemiBold"/>
              <a:ea typeface="Montserrat SemiBold"/>
              <a:cs typeface="Montserrat SemiBold"/>
              <a:sym typeface="Montserrat SemiBold"/>
            </a:endParaRPr>
          </a:p>
        </p:txBody>
      </p:sp>
      <p:sp>
        <p:nvSpPr>
          <p:cNvPr id="375" name="Google Shape;375;p34"/>
          <p:cNvSpPr txBox="1"/>
          <p:nvPr/>
        </p:nvSpPr>
        <p:spPr>
          <a:xfrm>
            <a:off x="5687425" y="359800"/>
            <a:ext cx="4557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Principaux gestionnaires</a:t>
            </a:r>
            <a:endParaRPr sz="2400">
              <a:latin typeface="Montserrat SemiBold"/>
              <a:ea typeface="Montserrat SemiBold"/>
              <a:cs typeface="Montserrat SemiBold"/>
              <a:sym typeface="Montserrat SemiBold"/>
            </a:endParaRPr>
          </a:p>
        </p:txBody>
      </p:sp>
      <p:sp>
        <p:nvSpPr>
          <p:cNvPr id="376" name="Google Shape;376;p34"/>
          <p:cNvSpPr txBox="1"/>
          <p:nvPr/>
        </p:nvSpPr>
        <p:spPr>
          <a:xfrm>
            <a:off x="20760125" y="359800"/>
            <a:ext cx="29805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Sécurité</a:t>
            </a:r>
            <a:endParaRPr sz="2400">
              <a:latin typeface="Montserrat SemiBold"/>
              <a:ea typeface="Montserrat SemiBold"/>
              <a:cs typeface="Montserrat SemiBold"/>
              <a:sym typeface="Montserrat SemiBold"/>
            </a:endParaRPr>
          </a:p>
        </p:txBody>
      </p:sp>
      <p:sp>
        <p:nvSpPr>
          <p:cNvPr id="377" name="Google Shape;377;p34"/>
          <p:cNvSpPr/>
          <p:nvPr/>
        </p:nvSpPr>
        <p:spPr>
          <a:xfrm>
            <a:off x="7417430"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graphicFrame>
        <p:nvGraphicFramePr>
          <p:cNvPr id="378" name="Google Shape;378;p34"/>
          <p:cNvGraphicFramePr/>
          <p:nvPr/>
        </p:nvGraphicFramePr>
        <p:xfrm>
          <a:off x="5102675" y="4962875"/>
          <a:ext cx="3000000" cy="3000000"/>
        </p:xfrm>
        <a:graphic>
          <a:graphicData uri="http://schemas.openxmlformats.org/drawingml/2006/table">
            <a:tbl>
              <a:tblPr>
                <a:noFill/>
                <a:tableStyleId>{EC7172B4-B706-41CB-9AB2-5A50DFAE96E6}</a:tableStyleId>
              </a:tblPr>
              <a:tblGrid>
                <a:gridCol w="5219150"/>
                <a:gridCol w="5219150"/>
                <a:gridCol w="5219150"/>
              </a:tblGrid>
              <a:tr h="381000">
                <a:tc>
                  <a:txBody>
                    <a:bodyPr/>
                    <a:lstStyle/>
                    <a:p>
                      <a:pPr indent="0" lvl="0" marL="0" rtl="0" algn="l">
                        <a:spcBef>
                          <a:spcPts val="0"/>
                        </a:spcBef>
                        <a:spcAft>
                          <a:spcPts val="0"/>
                        </a:spcAft>
                        <a:buNone/>
                      </a:pPr>
                      <a:r>
                        <a:rPr lang="en-US" sz="3600"/>
                        <a:t>Distribution</a:t>
                      </a:r>
                      <a:endParaRPr sz="3600"/>
                    </a:p>
                  </a:txBody>
                  <a:tcPr marT="91425" marB="91425" marR="91425" marL="91425"/>
                </a:tc>
                <a:tc>
                  <a:txBody>
                    <a:bodyPr/>
                    <a:lstStyle/>
                    <a:p>
                      <a:pPr indent="0" lvl="0" marL="0" rtl="0" algn="l">
                        <a:spcBef>
                          <a:spcPts val="0"/>
                        </a:spcBef>
                        <a:spcAft>
                          <a:spcPts val="0"/>
                        </a:spcAft>
                        <a:buNone/>
                      </a:pPr>
                      <a:r>
                        <a:rPr lang="en-US" sz="3600"/>
                        <a:t>Gestionnaire de paquets</a:t>
                      </a:r>
                      <a:endParaRPr sz="3600"/>
                    </a:p>
                  </a:txBody>
                  <a:tcPr marT="91425" marB="91425" marR="91425" marL="91425"/>
                </a:tc>
                <a:tc>
                  <a:txBody>
                    <a:bodyPr/>
                    <a:lstStyle/>
                    <a:p>
                      <a:pPr indent="0" lvl="0" marL="0" rtl="0" algn="l">
                        <a:spcBef>
                          <a:spcPts val="0"/>
                        </a:spcBef>
                        <a:spcAft>
                          <a:spcPts val="0"/>
                        </a:spcAft>
                        <a:buNone/>
                      </a:pPr>
                      <a:r>
                        <a:rPr lang="en-US" sz="3600"/>
                        <a:t>Type</a:t>
                      </a:r>
                      <a:endParaRPr sz="3600"/>
                    </a:p>
                  </a:txBody>
                  <a:tcPr marT="91425" marB="91425" marR="91425" marL="91425"/>
                </a:tc>
              </a:tr>
              <a:tr h="381000">
                <a:tc>
                  <a:txBody>
                    <a:bodyPr/>
                    <a:lstStyle/>
                    <a:p>
                      <a:pPr indent="0" lvl="0" marL="0" rtl="0" algn="l">
                        <a:spcBef>
                          <a:spcPts val="0"/>
                        </a:spcBef>
                        <a:spcAft>
                          <a:spcPts val="0"/>
                        </a:spcAft>
                        <a:buNone/>
                      </a:pPr>
                      <a:r>
                        <a:rPr lang="en-US" sz="3600"/>
                        <a:t>Ubuntu</a:t>
                      </a:r>
                      <a:endParaRPr sz="3600"/>
                    </a:p>
                  </a:txBody>
                  <a:tcPr marT="91425" marB="91425" marR="91425" marL="91425"/>
                </a:tc>
                <a:tc>
                  <a:txBody>
                    <a:bodyPr/>
                    <a:lstStyle/>
                    <a:p>
                      <a:pPr indent="0" lvl="0" marL="0" rtl="0" algn="l">
                        <a:spcBef>
                          <a:spcPts val="0"/>
                        </a:spcBef>
                        <a:spcAft>
                          <a:spcPts val="0"/>
                        </a:spcAft>
                        <a:buNone/>
                      </a:pPr>
                      <a:r>
                        <a:rPr lang="en-US" sz="3600"/>
                        <a:t>APT</a:t>
                      </a:r>
                      <a:endParaRPr sz="3600"/>
                    </a:p>
                  </a:txBody>
                  <a:tcPr marT="91425" marB="91425" marR="91425" marL="91425"/>
                </a:tc>
                <a:tc>
                  <a:txBody>
                    <a:bodyPr/>
                    <a:lstStyle/>
                    <a:p>
                      <a:pPr indent="0" lvl="0" marL="0" rtl="0" algn="l">
                        <a:spcBef>
                          <a:spcPts val="0"/>
                        </a:spcBef>
                        <a:spcAft>
                          <a:spcPts val="0"/>
                        </a:spcAft>
                        <a:buNone/>
                      </a:pPr>
                      <a:r>
                        <a:rPr lang="en-US" sz="3600"/>
                        <a:t>.deb</a:t>
                      </a:r>
                      <a:endParaRPr sz="3600"/>
                    </a:p>
                  </a:txBody>
                  <a:tcPr marT="91425" marB="91425" marR="91425" marL="91425"/>
                </a:tc>
              </a:tr>
              <a:tr h="381000">
                <a:tc>
                  <a:txBody>
                    <a:bodyPr/>
                    <a:lstStyle/>
                    <a:p>
                      <a:pPr indent="0" lvl="0" marL="0" rtl="0" algn="l">
                        <a:spcBef>
                          <a:spcPts val="0"/>
                        </a:spcBef>
                        <a:spcAft>
                          <a:spcPts val="0"/>
                        </a:spcAft>
                        <a:buNone/>
                      </a:pPr>
                      <a:r>
                        <a:rPr lang="en-US" sz="3600"/>
                        <a:t>Fedora</a:t>
                      </a:r>
                      <a:endParaRPr sz="3600"/>
                    </a:p>
                  </a:txBody>
                  <a:tcPr marT="91425" marB="91425" marR="91425" marL="91425"/>
                </a:tc>
                <a:tc>
                  <a:txBody>
                    <a:bodyPr/>
                    <a:lstStyle/>
                    <a:p>
                      <a:pPr indent="0" lvl="0" marL="0" rtl="0" algn="l">
                        <a:spcBef>
                          <a:spcPts val="0"/>
                        </a:spcBef>
                        <a:spcAft>
                          <a:spcPts val="0"/>
                        </a:spcAft>
                        <a:buNone/>
                      </a:pPr>
                      <a:r>
                        <a:rPr lang="en-US" sz="3600"/>
                        <a:t>DNF</a:t>
                      </a:r>
                      <a:endParaRPr sz="3600"/>
                    </a:p>
                  </a:txBody>
                  <a:tcPr marT="91425" marB="91425" marR="91425" marL="91425"/>
                </a:tc>
                <a:tc>
                  <a:txBody>
                    <a:bodyPr/>
                    <a:lstStyle/>
                    <a:p>
                      <a:pPr indent="0" lvl="0" marL="0" rtl="0" algn="l">
                        <a:spcBef>
                          <a:spcPts val="0"/>
                        </a:spcBef>
                        <a:spcAft>
                          <a:spcPts val="0"/>
                        </a:spcAft>
                        <a:buNone/>
                      </a:pPr>
                      <a:r>
                        <a:rPr lang="en-US" sz="3600"/>
                        <a:t>.rpm</a:t>
                      </a:r>
                      <a:endParaRPr sz="3600"/>
                    </a:p>
                  </a:txBody>
                  <a:tcPr marT="91425" marB="91425" marR="91425" marL="91425"/>
                </a:tc>
              </a:tr>
              <a:tr h="381000">
                <a:tc>
                  <a:txBody>
                    <a:bodyPr/>
                    <a:lstStyle/>
                    <a:p>
                      <a:pPr indent="0" lvl="0" marL="0" rtl="0" algn="l">
                        <a:spcBef>
                          <a:spcPts val="0"/>
                        </a:spcBef>
                        <a:spcAft>
                          <a:spcPts val="0"/>
                        </a:spcAft>
                        <a:buNone/>
                      </a:pPr>
                      <a:r>
                        <a:rPr lang="en-US" sz="3600"/>
                        <a:t>Debian</a:t>
                      </a:r>
                      <a:endParaRPr sz="3600"/>
                    </a:p>
                  </a:txBody>
                  <a:tcPr marT="91425" marB="91425" marR="91425" marL="91425"/>
                </a:tc>
                <a:tc>
                  <a:txBody>
                    <a:bodyPr/>
                    <a:lstStyle/>
                    <a:p>
                      <a:pPr indent="0" lvl="0" marL="0" rtl="0" algn="l">
                        <a:spcBef>
                          <a:spcPts val="0"/>
                        </a:spcBef>
                        <a:spcAft>
                          <a:spcPts val="0"/>
                        </a:spcAft>
                        <a:buNone/>
                      </a:pPr>
                      <a:r>
                        <a:rPr lang="en-US" sz="3600"/>
                        <a:t>APT</a:t>
                      </a:r>
                      <a:endParaRPr sz="3600"/>
                    </a:p>
                  </a:txBody>
                  <a:tcPr marT="91425" marB="91425" marR="91425" marL="91425"/>
                </a:tc>
                <a:tc>
                  <a:txBody>
                    <a:bodyPr/>
                    <a:lstStyle/>
                    <a:p>
                      <a:pPr indent="0" lvl="0" marL="0" rtl="0" algn="l">
                        <a:spcBef>
                          <a:spcPts val="0"/>
                        </a:spcBef>
                        <a:spcAft>
                          <a:spcPts val="0"/>
                        </a:spcAft>
                        <a:buNone/>
                      </a:pPr>
                      <a:r>
                        <a:rPr lang="en-US" sz="3600"/>
                        <a:t>.deb</a:t>
                      </a:r>
                      <a:endParaRPr sz="3600"/>
                    </a:p>
                  </a:txBody>
                  <a:tcPr marT="91425" marB="91425" marR="91425" marL="91425"/>
                </a:tc>
              </a:tr>
              <a:tr h="381000">
                <a:tc>
                  <a:txBody>
                    <a:bodyPr/>
                    <a:lstStyle/>
                    <a:p>
                      <a:pPr indent="0" lvl="0" marL="0" rtl="0" algn="l">
                        <a:spcBef>
                          <a:spcPts val="0"/>
                        </a:spcBef>
                        <a:spcAft>
                          <a:spcPts val="0"/>
                        </a:spcAft>
                        <a:buNone/>
                      </a:pPr>
                      <a:r>
                        <a:rPr lang="en-US" sz="3600"/>
                        <a:t>OpenSUSE</a:t>
                      </a:r>
                      <a:endParaRPr sz="3600"/>
                    </a:p>
                  </a:txBody>
                  <a:tcPr marT="91425" marB="91425" marR="91425" marL="91425"/>
                </a:tc>
                <a:tc>
                  <a:txBody>
                    <a:bodyPr/>
                    <a:lstStyle/>
                    <a:p>
                      <a:pPr indent="0" lvl="0" marL="0" rtl="0" algn="l">
                        <a:spcBef>
                          <a:spcPts val="0"/>
                        </a:spcBef>
                        <a:spcAft>
                          <a:spcPts val="0"/>
                        </a:spcAft>
                        <a:buNone/>
                      </a:pPr>
                      <a:r>
                        <a:rPr lang="en-US" sz="3600"/>
                        <a:t>Zypper</a:t>
                      </a:r>
                      <a:endParaRPr sz="3600"/>
                    </a:p>
                  </a:txBody>
                  <a:tcPr marT="91425" marB="91425" marR="91425" marL="91425"/>
                </a:tc>
                <a:tc>
                  <a:txBody>
                    <a:bodyPr/>
                    <a:lstStyle/>
                    <a:p>
                      <a:pPr indent="0" lvl="0" marL="0" rtl="0" algn="l">
                        <a:spcBef>
                          <a:spcPts val="0"/>
                        </a:spcBef>
                        <a:spcAft>
                          <a:spcPts val="0"/>
                        </a:spcAft>
                        <a:buNone/>
                      </a:pPr>
                      <a:r>
                        <a:rPr lang="en-US" sz="3600"/>
                        <a:t>.rpm</a:t>
                      </a:r>
                      <a:endParaRPr sz="3600"/>
                    </a:p>
                  </a:txBody>
                  <a:tcPr marT="91425" marB="91425" marR="91425" marL="91425"/>
                </a:tc>
              </a:tr>
              <a:tr h="381000">
                <a:tc>
                  <a:txBody>
                    <a:bodyPr/>
                    <a:lstStyle/>
                    <a:p>
                      <a:pPr indent="0" lvl="0" marL="0" rtl="0" algn="l">
                        <a:spcBef>
                          <a:spcPts val="0"/>
                        </a:spcBef>
                        <a:spcAft>
                          <a:spcPts val="0"/>
                        </a:spcAft>
                        <a:buNone/>
                      </a:pPr>
                      <a:r>
                        <a:rPr lang="en-US" sz="3600"/>
                        <a:t>Arch Linux</a:t>
                      </a:r>
                      <a:endParaRPr sz="3600"/>
                    </a:p>
                  </a:txBody>
                  <a:tcPr marT="91425" marB="91425" marR="91425" marL="91425"/>
                </a:tc>
                <a:tc>
                  <a:txBody>
                    <a:bodyPr/>
                    <a:lstStyle/>
                    <a:p>
                      <a:pPr indent="0" lvl="0" marL="0" rtl="0" algn="l">
                        <a:spcBef>
                          <a:spcPts val="0"/>
                        </a:spcBef>
                        <a:spcAft>
                          <a:spcPts val="0"/>
                        </a:spcAft>
                        <a:buNone/>
                      </a:pPr>
                      <a:r>
                        <a:rPr lang="en-US" sz="3600"/>
                        <a:t>Pacman</a:t>
                      </a:r>
                      <a:endParaRPr sz="3600"/>
                    </a:p>
                  </a:txBody>
                  <a:tcPr marT="91425" marB="91425" marR="91425" marL="91425"/>
                </a:tc>
                <a:tc>
                  <a:txBody>
                    <a:bodyPr/>
                    <a:lstStyle/>
                    <a:p>
                      <a:pPr indent="0" lvl="0" marL="0" rtl="0" algn="l">
                        <a:spcBef>
                          <a:spcPts val="0"/>
                        </a:spcBef>
                        <a:spcAft>
                          <a:spcPts val="0"/>
                        </a:spcAft>
                        <a:buNone/>
                      </a:pPr>
                      <a:r>
                        <a:rPr lang="en-US" sz="3600"/>
                        <a:t>.pkg</a:t>
                      </a:r>
                      <a:endParaRPr sz="3600"/>
                    </a:p>
                  </a:txBody>
                  <a:tcPr marT="91425" marB="91425" marR="91425" marL="91425"/>
                </a:tc>
              </a:tr>
              <a:tr h="381000">
                <a:tc>
                  <a:txBody>
                    <a:bodyPr/>
                    <a:lstStyle/>
                    <a:p>
                      <a:pPr indent="0" lvl="0" marL="0" rtl="0" algn="l">
                        <a:spcBef>
                          <a:spcPts val="0"/>
                        </a:spcBef>
                        <a:spcAft>
                          <a:spcPts val="0"/>
                        </a:spcAft>
                        <a:buNone/>
                      </a:pPr>
                      <a:r>
                        <a:rPr lang="en-US" sz="3600"/>
                        <a:t>CentOS</a:t>
                      </a:r>
                      <a:endParaRPr sz="3600"/>
                    </a:p>
                  </a:txBody>
                  <a:tcPr marT="91425" marB="91425" marR="91425" marL="91425"/>
                </a:tc>
                <a:tc>
                  <a:txBody>
                    <a:bodyPr/>
                    <a:lstStyle/>
                    <a:p>
                      <a:pPr indent="0" lvl="0" marL="0" rtl="0" algn="l">
                        <a:spcBef>
                          <a:spcPts val="0"/>
                        </a:spcBef>
                        <a:spcAft>
                          <a:spcPts val="0"/>
                        </a:spcAft>
                        <a:buNone/>
                      </a:pPr>
                      <a:r>
                        <a:rPr lang="en-US" sz="3600"/>
                        <a:t>YUM</a:t>
                      </a:r>
                      <a:endParaRPr sz="3600"/>
                    </a:p>
                  </a:txBody>
                  <a:tcPr marT="91425" marB="91425" marR="91425" marL="91425"/>
                </a:tc>
                <a:tc>
                  <a:txBody>
                    <a:bodyPr/>
                    <a:lstStyle/>
                    <a:p>
                      <a:pPr indent="0" lvl="0" marL="0" rtl="0" algn="l">
                        <a:spcBef>
                          <a:spcPts val="0"/>
                        </a:spcBef>
                        <a:spcAft>
                          <a:spcPts val="0"/>
                        </a:spcAft>
                        <a:buNone/>
                      </a:pPr>
                      <a:r>
                        <a:rPr lang="en-US" sz="3600"/>
                        <a:t>.rpm</a:t>
                      </a:r>
                      <a:endParaRPr sz="3600"/>
                    </a:p>
                  </a:txBody>
                  <a:tcPr marT="91425" marB="91425" marR="91425" marL="91425"/>
                </a:tc>
              </a:tr>
              <a:tr h="381000">
                <a:tc>
                  <a:txBody>
                    <a:bodyPr/>
                    <a:lstStyle/>
                    <a:p>
                      <a:pPr indent="0" lvl="0" marL="0" rtl="0" algn="l">
                        <a:spcBef>
                          <a:spcPts val="0"/>
                        </a:spcBef>
                        <a:spcAft>
                          <a:spcPts val="0"/>
                        </a:spcAft>
                        <a:buNone/>
                      </a:pPr>
                      <a:r>
                        <a:rPr lang="en-US" sz="3600"/>
                        <a:t>Manjaro</a:t>
                      </a:r>
                      <a:endParaRPr sz="3600"/>
                    </a:p>
                  </a:txBody>
                  <a:tcPr marT="91425" marB="91425" marR="91425" marL="91425"/>
                </a:tc>
                <a:tc>
                  <a:txBody>
                    <a:bodyPr/>
                    <a:lstStyle/>
                    <a:p>
                      <a:pPr indent="0" lvl="0" marL="0" rtl="0" algn="l">
                        <a:spcBef>
                          <a:spcPts val="0"/>
                        </a:spcBef>
                        <a:spcAft>
                          <a:spcPts val="0"/>
                        </a:spcAft>
                        <a:buNone/>
                      </a:pPr>
                      <a:r>
                        <a:rPr lang="en-US" sz="3600"/>
                        <a:t>Pacman</a:t>
                      </a:r>
                      <a:endParaRPr sz="3600"/>
                    </a:p>
                  </a:txBody>
                  <a:tcPr marT="91425" marB="91425" marR="91425" marL="91425"/>
                </a:tc>
                <a:tc>
                  <a:txBody>
                    <a:bodyPr/>
                    <a:lstStyle/>
                    <a:p>
                      <a:pPr indent="0" lvl="0" marL="0" rtl="0" algn="l">
                        <a:spcBef>
                          <a:spcPts val="0"/>
                        </a:spcBef>
                        <a:spcAft>
                          <a:spcPts val="0"/>
                        </a:spcAft>
                        <a:buNone/>
                      </a:pPr>
                      <a:r>
                        <a:rPr lang="en-US" sz="3600"/>
                        <a:t>.pck</a:t>
                      </a:r>
                      <a:endParaRPr sz="3600"/>
                    </a:p>
                  </a:txBody>
                  <a:tcPr marT="91425" marB="91425" marR="91425" marL="91425"/>
                </a:tc>
              </a:tr>
              <a:tr h="381000">
                <a:tc>
                  <a:txBody>
                    <a:bodyPr/>
                    <a:lstStyle/>
                    <a:p>
                      <a:pPr indent="0" lvl="0" marL="0" rtl="0" algn="l">
                        <a:spcBef>
                          <a:spcPts val="0"/>
                        </a:spcBef>
                        <a:spcAft>
                          <a:spcPts val="0"/>
                        </a:spcAft>
                        <a:buNone/>
                      </a:pPr>
                      <a:r>
                        <a:rPr lang="en-US" sz="3600"/>
                        <a:t>Linux Mint</a:t>
                      </a:r>
                      <a:endParaRPr sz="3600"/>
                    </a:p>
                  </a:txBody>
                  <a:tcPr marT="91425" marB="91425" marR="91425" marL="91425"/>
                </a:tc>
                <a:tc>
                  <a:txBody>
                    <a:bodyPr/>
                    <a:lstStyle/>
                    <a:p>
                      <a:pPr indent="0" lvl="0" marL="0" rtl="0" algn="l">
                        <a:spcBef>
                          <a:spcPts val="0"/>
                        </a:spcBef>
                        <a:spcAft>
                          <a:spcPts val="0"/>
                        </a:spcAft>
                        <a:buNone/>
                      </a:pPr>
                      <a:r>
                        <a:rPr lang="en-US" sz="3600"/>
                        <a:t>APT</a:t>
                      </a:r>
                      <a:endParaRPr sz="3600"/>
                    </a:p>
                  </a:txBody>
                  <a:tcPr marT="91425" marB="91425" marR="91425" marL="91425"/>
                </a:tc>
                <a:tc>
                  <a:txBody>
                    <a:bodyPr/>
                    <a:lstStyle/>
                    <a:p>
                      <a:pPr indent="0" lvl="0" marL="0" rtl="0" algn="l">
                        <a:spcBef>
                          <a:spcPts val="0"/>
                        </a:spcBef>
                        <a:spcAft>
                          <a:spcPts val="0"/>
                        </a:spcAft>
                        <a:buNone/>
                      </a:pPr>
                      <a:r>
                        <a:rPr lang="en-US" sz="3600"/>
                        <a:t>.deb</a:t>
                      </a:r>
                      <a:endParaRPr sz="3600"/>
                    </a:p>
                  </a:txBody>
                  <a:tcPr marT="91425" marB="91425" marR="91425" marL="91425"/>
                </a:tc>
              </a:tr>
              <a:tr h="381000">
                <a:tc>
                  <a:txBody>
                    <a:bodyPr/>
                    <a:lstStyle/>
                    <a:p>
                      <a:pPr indent="0" lvl="0" marL="0" rtl="0" algn="l">
                        <a:spcBef>
                          <a:spcPts val="0"/>
                        </a:spcBef>
                        <a:spcAft>
                          <a:spcPts val="0"/>
                        </a:spcAft>
                        <a:buNone/>
                      </a:pPr>
                      <a:r>
                        <a:rPr lang="en-US" sz="3600"/>
                        <a:t>Red Hat</a:t>
                      </a:r>
                      <a:endParaRPr sz="3600"/>
                    </a:p>
                  </a:txBody>
                  <a:tcPr marT="91425" marB="91425" marR="91425" marL="91425"/>
                </a:tc>
                <a:tc>
                  <a:txBody>
                    <a:bodyPr/>
                    <a:lstStyle/>
                    <a:p>
                      <a:pPr indent="0" lvl="0" marL="0" rtl="0" algn="l">
                        <a:spcBef>
                          <a:spcPts val="0"/>
                        </a:spcBef>
                        <a:spcAft>
                          <a:spcPts val="0"/>
                        </a:spcAft>
                        <a:buNone/>
                      </a:pPr>
                      <a:r>
                        <a:rPr lang="en-US" sz="3600"/>
                        <a:t>YUM</a:t>
                      </a:r>
                      <a:endParaRPr sz="3600"/>
                    </a:p>
                  </a:txBody>
                  <a:tcPr marT="91425" marB="91425" marR="91425" marL="91425"/>
                </a:tc>
                <a:tc>
                  <a:txBody>
                    <a:bodyPr/>
                    <a:lstStyle/>
                    <a:p>
                      <a:pPr indent="0" lvl="0" marL="0" rtl="0" algn="l">
                        <a:spcBef>
                          <a:spcPts val="0"/>
                        </a:spcBef>
                        <a:spcAft>
                          <a:spcPts val="0"/>
                        </a:spcAft>
                        <a:buNone/>
                      </a:pPr>
                      <a:r>
                        <a:rPr lang="en-US" sz="3600"/>
                        <a:t>.rpm</a:t>
                      </a:r>
                      <a:endParaRPr sz="3600"/>
                    </a:p>
                  </a:txBody>
                  <a:tcPr marT="91425" marB="91425" marR="91425" marL="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pic>
        <p:nvPicPr>
          <p:cNvPr descr="icone_wild_code_school.png" id="383" name="Google Shape;383;p35"/>
          <p:cNvPicPr preferRelativeResize="0"/>
          <p:nvPr/>
        </p:nvPicPr>
        <p:blipFill rotWithShape="1">
          <a:blip r:embed="rId3">
            <a:alphaModFix amt="5319"/>
          </a:blip>
          <a:srcRect b="0" l="0" r="0" t="0"/>
          <a:stretch/>
        </p:blipFill>
        <p:spPr>
          <a:xfrm>
            <a:off x="-910978" y="-3131423"/>
            <a:ext cx="27384332" cy="19978847"/>
          </a:xfrm>
          <a:prstGeom prst="rect">
            <a:avLst/>
          </a:prstGeom>
          <a:noFill/>
          <a:ln>
            <a:noFill/>
          </a:ln>
        </p:spPr>
      </p:pic>
      <p:pic>
        <p:nvPicPr>
          <p:cNvPr descr="icone_wild_code_school.png" id="384" name="Google Shape;384;p35"/>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sp>
        <p:nvSpPr>
          <p:cNvPr id="385" name="Google Shape;385;p35"/>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en-US"/>
              <a:t>‹#›</a:t>
            </a:fld>
            <a:endParaRPr/>
          </a:p>
        </p:txBody>
      </p:sp>
      <p:sp>
        <p:nvSpPr>
          <p:cNvPr id="386" name="Google Shape;386;p35"/>
          <p:cNvSpPr txBox="1"/>
          <p:nvPr/>
        </p:nvSpPr>
        <p:spPr>
          <a:xfrm>
            <a:off x="3496200" y="6206700"/>
            <a:ext cx="17391600" cy="130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0">
                <a:latin typeface="Montserrat SemiBold"/>
                <a:ea typeface="Montserrat SemiBold"/>
                <a:cs typeface="Montserrat SemiBold"/>
                <a:sym typeface="Montserrat SemiBold"/>
              </a:rPr>
              <a:t>Architecture et fonctionnement</a:t>
            </a:r>
            <a:endParaRPr sz="10000">
              <a:latin typeface="Montserrat"/>
              <a:ea typeface="Montserrat"/>
              <a:cs typeface="Montserrat"/>
              <a:sym typeface="Montserrat"/>
            </a:endParaRPr>
          </a:p>
        </p:txBody>
      </p:sp>
      <p:cxnSp>
        <p:nvCxnSpPr>
          <p:cNvPr id="387" name="Google Shape;387;p35"/>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388" name="Google Shape;388;p35"/>
          <p:cNvSpPr txBox="1"/>
          <p:nvPr/>
        </p:nvSpPr>
        <p:spPr>
          <a:xfrm>
            <a:off x="2414950" y="359800"/>
            <a:ext cx="3636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Introduction</a:t>
            </a:r>
            <a:endParaRPr sz="2400">
              <a:latin typeface="Montserrat SemiBold"/>
              <a:ea typeface="Montserrat SemiBold"/>
              <a:cs typeface="Montserrat SemiBold"/>
              <a:sym typeface="Montserrat SemiBold"/>
            </a:endParaRPr>
          </a:p>
        </p:txBody>
      </p:sp>
      <p:sp>
        <p:nvSpPr>
          <p:cNvPr id="389" name="Google Shape;389;p35"/>
          <p:cNvSpPr txBox="1"/>
          <p:nvPr/>
        </p:nvSpPr>
        <p:spPr>
          <a:xfrm>
            <a:off x="10245025" y="359800"/>
            <a:ext cx="59154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Architecture et fonctionnement</a:t>
            </a:r>
            <a:endParaRPr sz="2400">
              <a:latin typeface="Montserrat SemiBold"/>
              <a:ea typeface="Montserrat SemiBold"/>
              <a:cs typeface="Montserrat SemiBold"/>
              <a:sym typeface="Montserrat SemiBold"/>
            </a:endParaRPr>
          </a:p>
        </p:txBody>
      </p:sp>
      <p:sp>
        <p:nvSpPr>
          <p:cNvPr id="390" name="Google Shape;390;p35"/>
          <p:cNvSpPr txBox="1"/>
          <p:nvPr/>
        </p:nvSpPr>
        <p:spPr>
          <a:xfrm>
            <a:off x="15829650" y="359800"/>
            <a:ext cx="50298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Commandes de base</a:t>
            </a:r>
            <a:endParaRPr sz="2400">
              <a:latin typeface="Montserrat SemiBold"/>
              <a:ea typeface="Montserrat SemiBold"/>
              <a:cs typeface="Montserrat SemiBold"/>
              <a:sym typeface="Montserrat SemiBold"/>
            </a:endParaRPr>
          </a:p>
        </p:txBody>
      </p:sp>
      <p:sp>
        <p:nvSpPr>
          <p:cNvPr id="391" name="Google Shape;391;p35"/>
          <p:cNvSpPr txBox="1"/>
          <p:nvPr/>
        </p:nvSpPr>
        <p:spPr>
          <a:xfrm>
            <a:off x="5687425" y="359800"/>
            <a:ext cx="4557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Principaux gestionnaires</a:t>
            </a:r>
            <a:endParaRPr sz="2400">
              <a:latin typeface="Montserrat SemiBold"/>
              <a:ea typeface="Montserrat SemiBold"/>
              <a:cs typeface="Montserrat SemiBold"/>
              <a:sym typeface="Montserrat SemiBold"/>
            </a:endParaRPr>
          </a:p>
        </p:txBody>
      </p:sp>
      <p:sp>
        <p:nvSpPr>
          <p:cNvPr id="392" name="Google Shape;392;p35"/>
          <p:cNvSpPr txBox="1"/>
          <p:nvPr/>
        </p:nvSpPr>
        <p:spPr>
          <a:xfrm>
            <a:off x="20760125" y="359800"/>
            <a:ext cx="29805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Sécurité</a:t>
            </a:r>
            <a:endParaRPr sz="2400">
              <a:latin typeface="Montserrat SemiBold"/>
              <a:ea typeface="Montserrat SemiBold"/>
              <a:cs typeface="Montserrat SemiBold"/>
              <a:sym typeface="Montserrat SemiBold"/>
            </a:endParaRPr>
          </a:p>
        </p:txBody>
      </p:sp>
      <p:sp>
        <p:nvSpPr>
          <p:cNvPr id="393" name="Google Shape;393;p35"/>
          <p:cNvSpPr/>
          <p:nvPr/>
        </p:nvSpPr>
        <p:spPr>
          <a:xfrm>
            <a:off x="12653930" y="938978"/>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descr="icone_wild_code_school.png" id="84" name="Google Shape;84;p18"/>
          <p:cNvPicPr preferRelativeResize="0"/>
          <p:nvPr/>
        </p:nvPicPr>
        <p:blipFill rotWithShape="1">
          <a:blip r:embed="rId3">
            <a:alphaModFix amt="5319"/>
          </a:blip>
          <a:srcRect b="0" l="0" r="0" t="0"/>
          <a:stretch/>
        </p:blipFill>
        <p:spPr>
          <a:xfrm>
            <a:off x="-811790" y="-3191523"/>
            <a:ext cx="27384332" cy="19978847"/>
          </a:xfrm>
          <a:prstGeom prst="rect">
            <a:avLst/>
          </a:prstGeom>
          <a:noFill/>
          <a:ln>
            <a:noFill/>
          </a:ln>
        </p:spPr>
      </p:pic>
      <p:pic>
        <p:nvPicPr>
          <p:cNvPr descr="icone_wild_code_school.png" id="85" name="Google Shape;85;p18"/>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sp>
        <p:nvSpPr>
          <p:cNvPr id="86" name="Google Shape;86;p18"/>
          <p:cNvSpPr txBox="1"/>
          <p:nvPr/>
        </p:nvSpPr>
        <p:spPr>
          <a:xfrm>
            <a:off x="1786500" y="3510550"/>
            <a:ext cx="20122200" cy="130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7200">
                <a:latin typeface="Montserrat SemiBold"/>
                <a:ea typeface="Montserrat SemiBold"/>
                <a:cs typeface="Montserrat SemiBold"/>
                <a:sym typeface="Montserrat SemiBold"/>
              </a:rPr>
              <a:t>Quel est le rôle d’un gestionnaire de paquets ?</a:t>
            </a:r>
            <a:endParaRPr sz="7200">
              <a:latin typeface="Montserrat"/>
              <a:ea typeface="Montserrat"/>
              <a:cs typeface="Montserrat"/>
              <a:sym typeface="Montserrat"/>
            </a:endParaRPr>
          </a:p>
        </p:txBody>
      </p:sp>
      <p:cxnSp>
        <p:nvCxnSpPr>
          <p:cNvPr id="87" name="Google Shape;87;p18"/>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88" name="Google Shape;88;p18"/>
          <p:cNvSpPr txBox="1"/>
          <p:nvPr>
            <p:ph idx="12" type="sldNum"/>
          </p:nvPr>
        </p:nvSpPr>
        <p:spPr>
          <a:xfrm>
            <a:off x="12001501" y="13081000"/>
            <a:ext cx="5730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en-US"/>
              <a:t>‹#›</a:t>
            </a:fld>
            <a:endParaRPr/>
          </a:p>
        </p:txBody>
      </p:sp>
      <p:sp>
        <p:nvSpPr>
          <p:cNvPr id="89" name="Google Shape;89;p18"/>
          <p:cNvSpPr txBox="1"/>
          <p:nvPr/>
        </p:nvSpPr>
        <p:spPr>
          <a:xfrm>
            <a:off x="2774650"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Introduction</a:t>
            </a:r>
            <a:endParaRPr sz="2400">
              <a:latin typeface="Montserrat SemiBold"/>
              <a:ea typeface="Montserrat SemiBold"/>
              <a:cs typeface="Montserrat SemiBold"/>
              <a:sym typeface="Montserrat SemiBold"/>
            </a:endParaRPr>
          </a:p>
        </p:txBody>
      </p:sp>
      <p:sp>
        <p:nvSpPr>
          <p:cNvPr id="90" name="Google Shape;90;p18"/>
          <p:cNvSpPr txBox="1"/>
          <p:nvPr/>
        </p:nvSpPr>
        <p:spPr>
          <a:xfrm>
            <a:off x="10234050" y="359800"/>
            <a:ext cx="45081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Stratégies de déploiement</a:t>
            </a:r>
            <a:endParaRPr sz="2400">
              <a:latin typeface="Montserrat SemiBold"/>
              <a:ea typeface="Montserrat SemiBold"/>
              <a:cs typeface="Montserrat SemiBold"/>
              <a:sym typeface="Montserrat SemiBold"/>
            </a:endParaRPr>
          </a:p>
        </p:txBody>
      </p:sp>
      <p:sp>
        <p:nvSpPr>
          <p:cNvPr id="91" name="Google Shape;91;p18"/>
          <p:cNvSpPr txBox="1"/>
          <p:nvPr/>
        </p:nvSpPr>
        <p:spPr>
          <a:xfrm>
            <a:off x="14817281" y="359800"/>
            <a:ext cx="45483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Surveillance et rapport</a:t>
            </a:r>
            <a:endParaRPr sz="2400">
              <a:latin typeface="Montserrat SemiBold"/>
              <a:ea typeface="Montserrat SemiBold"/>
              <a:cs typeface="Montserrat SemiBold"/>
              <a:sym typeface="Montserrat SemiBold"/>
            </a:endParaRPr>
          </a:p>
        </p:txBody>
      </p:sp>
      <p:sp>
        <p:nvSpPr>
          <p:cNvPr id="92" name="Google Shape;92;p18"/>
          <p:cNvSpPr txBox="1"/>
          <p:nvPr/>
        </p:nvSpPr>
        <p:spPr>
          <a:xfrm>
            <a:off x="6400044" y="359800"/>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Configuration</a:t>
            </a:r>
            <a:endParaRPr sz="2400">
              <a:latin typeface="Montserrat SemiBold"/>
              <a:ea typeface="Montserrat SemiBold"/>
              <a:cs typeface="Montserrat SemiBold"/>
              <a:sym typeface="Montserrat SemiBold"/>
            </a:endParaRPr>
          </a:p>
        </p:txBody>
      </p:sp>
      <p:sp>
        <p:nvSpPr>
          <p:cNvPr id="93" name="Google Shape;93;p18"/>
          <p:cNvSpPr txBox="1"/>
          <p:nvPr/>
        </p:nvSpPr>
        <p:spPr>
          <a:xfrm>
            <a:off x="19192325" y="359800"/>
            <a:ext cx="45483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Scénarios avancés</a:t>
            </a:r>
            <a:endParaRPr sz="2400">
              <a:latin typeface="Montserrat SemiBold"/>
              <a:ea typeface="Montserrat SemiBold"/>
              <a:cs typeface="Montserrat SemiBold"/>
              <a:sym typeface="Montserrat SemiBold"/>
            </a:endParaRPr>
          </a:p>
        </p:txBody>
      </p:sp>
      <p:sp>
        <p:nvSpPr>
          <p:cNvPr id="94" name="Google Shape;94;p18"/>
          <p:cNvSpPr txBox="1"/>
          <p:nvPr/>
        </p:nvSpPr>
        <p:spPr>
          <a:xfrm>
            <a:off x="2130900" y="8295775"/>
            <a:ext cx="20122200" cy="130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7200">
                <a:latin typeface="Montserrat SemiBold"/>
                <a:ea typeface="Montserrat SemiBold"/>
                <a:cs typeface="Montserrat SemiBold"/>
                <a:sym typeface="Montserrat SemiBold"/>
              </a:rPr>
              <a:t>Y-a-t’il une </a:t>
            </a:r>
            <a:r>
              <a:rPr lang="en-US" sz="7200">
                <a:latin typeface="Montserrat SemiBold"/>
                <a:ea typeface="Montserrat SemiBold"/>
                <a:cs typeface="Montserrat SemiBold"/>
                <a:sym typeface="Montserrat SemiBold"/>
              </a:rPr>
              <a:t>différence</a:t>
            </a:r>
            <a:r>
              <a:rPr lang="en-US" sz="7200">
                <a:latin typeface="Montserrat SemiBold"/>
                <a:ea typeface="Montserrat SemiBold"/>
                <a:cs typeface="Montserrat SemiBold"/>
                <a:sym typeface="Montserrat SemiBold"/>
              </a:rPr>
              <a:t> dans l’installation d’un logiciel entre Linux et Windows ?</a:t>
            </a:r>
            <a:endParaRPr sz="7200">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8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pic>
        <p:nvPicPr>
          <p:cNvPr descr="icone_wild_code_school.png" id="398" name="Google Shape;398;p36"/>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399" name="Google Shape;399;p36"/>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400" name="Google Shape;400;p36"/>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401" name="Google Shape;401;p36"/>
          <p:cNvSpPr txBox="1"/>
          <p:nvPr/>
        </p:nvSpPr>
        <p:spPr>
          <a:xfrm>
            <a:off x="946900" y="2610425"/>
            <a:ext cx="10223100" cy="8721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Bas et haut niveau</a:t>
            </a:r>
            <a:endParaRPr>
              <a:latin typeface="Montserrat ExtraBold"/>
              <a:ea typeface="Montserrat ExtraBold"/>
              <a:cs typeface="Montserrat ExtraBold"/>
              <a:sym typeface="Montserrat ExtraBold"/>
            </a:endParaRPr>
          </a:p>
        </p:txBody>
      </p:sp>
      <p:sp>
        <p:nvSpPr>
          <p:cNvPr id="402" name="Google Shape;402;p36"/>
          <p:cNvSpPr txBox="1"/>
          <p:nvPr/>
        </p:nvSpPr>
        <p:spPr>
          <a:xfrm>
            <a:off x="949225" y="4632400"/>
            <a:ext cx="3506400" cy="9645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2 niveaux d’implication</a:t>
            </a:r>
            <a:endParaRPr sz="2800">
              <a:latin typeface="Montserrat Medium"/>
              <a:ea typeface="Montserrat Medium"/>
              <a:cs typeface="Montserrat Medium"/>
              <a:sym typeface="Montserrat Medium"/>
            </a:endParaRPr>
          </a:p>
        </p:txBody>
      </p:sp>
      <p:sp>
        <p:nvSpPr>
          <p:cNvPr id="403" name="Google Shape;403;p36"/>
          <p:cNvSpPr txBox="1"/>
          <p:nvPr/>
        </p:nvSpPr>
        <p:spPr>
          <a:xfrm>
            <a:off x="5256425" y="3641650"/>
            <a:ext cx="18529200" cy="9561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5000">
                <a:latin typeface="Proxima Nova"/>
                <a:ea typeface="Proxima Nova"/>
                <a:cs typeface="Proxima Nova"/>
                <a:sym typeface="Proxima Nova"/>
              </a:rPr>
              <a:t>On distingue 2 types de gestionnaires de paquets selon le niveau d’implication :</a:t>
            </a:r>
            <a:endParaRPr sz="5000">
              <a:latin typeface="Proxima Nova"/>
              <a:ea typeface="Proxima Nova"/>
              <a:cs typeface="Proxima Nova"/>
              <a:sym typeface="Proxima Nova"/>
            </a:endParaRPr>
          </a:p>
          <a:p>
            <a:pPr indent="0" lvl="0" marL="0" rtl="0" algn="l">
              <a:spcBef>
                <a:spcPts val="0"/>
              </a:spcBef>
              <a:spcAft>
                <a:spcPts val="0"/>
              </a:spcAft>
              <a:buNone/>
            </a:pPr>
            <a:r>
              <a:t/>
            </a:r>
            <a:endParaRPr sz="5000">
              <a:latin typeface="Proxima Nova"/>
              <a:ea typeface="Proxima Nova"/>
              <a:cs typeface="Proxima Nova"/>
              <a:sym typeface="Proxima Nova"/>
            </a:endParaRPr>
          </a:p>
          <a:p>
            <a:pPr indent="0" lvl="0" marL="0" rtl="0" algn="l">
              <a:spcBef>
                <a:spcPts val="0"/>
              </a:spcBef>
              <a:spcAft>
                <a:spcPts val="0"/>
              </a:spcAft>
              <a:buNone/>
            </a:pPr>
            <a:r>
              <a:rPr lang="en-US" sz="5000">
                <a:latin typeface="Proxima Nova"/>
                <a:ea typeface="Proxima Nova"/>
                <a:cs typeface="Proxima Nova"/>
                <a:sym typeface="Proxima Nova"/>
              </a:rPr>
              <a:t>Les gestionnaires de paquets de </a:t>
            </a:r>
            <a:r>
              <a:rPr b="1" lang="en-US" sz="5000">
                <a:latin typeface="Proxima Nova"/>
                <a:ea typeface="Proxima Nova"/>
                <a:cs typeface="Proxima Nova"/>
                <a:sym typeface="Proxima Nova"/>
              </a:rPr>
              <a:t>bas niveau</a:t>
            </a:r>
            <a:r>
              <a:rPr lang="en-US" sz="5000">
                <a:latin typeface="Proxima Nova"/>
                <a:ea typeface="Proxima Nova"/>
                <a:cs typeface="Proxima Nova"/>
                <a:sym typeface="Proxima Nova"/>
              </a:rPr>
              <a:t> g</a:t>
            </a:r>
            <a:r>
              <a:rPr lang="en-US" sz="5000">
                <a:latin typeface="Proxima Nova"/>
                <a:ea typeface="Proxima Nova"/>
                <a:cs typeface="Proxima Nova"/>
                <a:sym typeface="Proxima Nova"/>
              </a:rPr>
              <a:t>èrent l'installation des paquets au niveau fichier :</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Debian avec DPKG</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Red Hat avec RPM</a:t>
            </a:r>
            <a:endParaRPr sz="5000">
              <a:latin typeface="Proxima Nova"/>
              <a:ea typeface="Proxima Nova"/>
              <a:cs typeface="Proxima Nova"/>
              <a:sym typeface="Proxima Nova"/>
            </a:endParaRPr>
          </a:p>
          <a:p>
            <a:pPr indent="0" lvl="0" marL="0" rtl="0" algn="l">
              <a:spcBef>
                <a:spcPts val="0"/>
              </a:spcBef>
              <a:spcAft>
                <a:spcPts val="0"/>
              </a:spcAft>
              <a:buNone/>
            </a:pPr>
            <a:r>
              <a:t/>
            </a:r>
            <a:endParaRPr sz="5000">
              <a:latin typeface="Proxima Nova"/>
              <a:ea typeface="Proxima Nova"/>
              <a:cs typeface="Proxima Nova"/>
              <a:sym typeface="Proxima Nova"/>
            </a:endParaRPr>
          </a:p>
          <a:p>
            <a:pPr indent="0" lvl="0" marL="0" rtl="0" algn="l">
              <a:spcBef>
                <a:spcPts val="0"/>
              </a:spcBef>
              <a:spcAft>
                <a:spcPts val="0"/>
              </a:spcAft>
              <a:buNone/>
            </a:pPr>
            <a:r>
              <a:rPr lang="en-US" sz="5000">
                <a:latin typeface="Proxima Nova"/>
                <a:ea typeface="Proxima Nova"/>
                <a:cs typeface="Proxima Nova"/>
                <a:sym typeface="Proxima Nova"/>
              </a:rPr>
              <a:t>Les gestionnaires de paquets de </a:t>
            </a:r>
            <a:r>
              <a:rPr b="1" lang="en-US" sz="5000">
                <a:latin typeface="Proxima Nova"/>
                <a:ea typeface="Proxima Nova"/>
                <a:cs typeface="Proxima Nova"/>
                <a:sym typeface="Proxima Nova"/>
              </a:rPr>
              <a:t>haut niveau</a:t>
            </a:r>
            <a:r>
              <a:rPr lang="en-US" sz="5000">
                <a:latin typeface="Proxima Nova"/>
                <a:ea typeface="Proxima Nova"/>
                <a:cs typeface="Proxima Nova"/>
                <a:sym typeface="Proxima Nova"/>
              </a:rPr>
              <a:t> o</a:t>
            </a:r>
            <a:r>
              <a:rPr lang="en-US" sz="5000">
                <a:latin typeface="Proxima Nova"/>
                <a:ea typeface="Proxima Nova"/>
                <a:cs typeface="Proxima Nova"/>
                <a:sym typeface="Proxima Nova"/>
              </a:rPr>
              <a:t>ffrent des fonctionnalités avancées comme la gestion des dépendances et la mise à jour automatique :</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Debian a APT (basé sur DPKG)</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Red Hat a YUM (basé sur RPM)</a:t>
            </a:r>
            <a:endParaRPr sz="5000">
              <a:latin typeface="Proxima Nova"/>
              <a:ea typeface="Proxima Nova"/>
              <a:cs typeface="Proxima Nova"/>
              <a:sym typeface="Proxima Nova"/>
            </a:endParaRPr>
          </a:p>
        </p:txBody>
      </p:sp>
      <p:sp>
        <p:nvSpPr>
          <p:cNvPr id="404" name="Google Shape;404;p36"/>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en-US"/>
              <a:t>‹#›</a:t>
            </a:fld>
            <a:endParaRPr/>
          </a:p>
        </p:txBody>
      </p:sp>
      <p:sp>
        <p:nvSpPr>
          <p:cNvPr id="405" name="Google Shape;405;p36"/>
          <p:cNvSpPr txBox="1"/>
          <p:nvPr/>
        </p:nvSpPr>
        <p:spPr>
          <a:xfrm>
            <a:off x="2414950" y="359800"/>
            <a:ext cx="3636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Introduction</a:t>
            </a:r>
            <a:endParaRPr sz="2400">
              <a:latin typeface="Montserrat SemiBold"/>
              <a:ea typeface="Montserrat SemiBold"/>
              <a:cs typeface="Montserrat SemiBold"/>
              <a:sym typeface="Montserrat SemiBold"/>
            </a:endParaRPr>
          </a:p>
        </p:txBody>
      </p:sp>
      <p:sp>
        <p:nvSpPr>
          <p:cNvPr id="406" name="Google Shape;406;p36"/>
          <p:cNvSpPr txBox="1"/>
          <p:nvPr/>
        </p:nvSpPr>
        <p:spPr>
          <a:xfrm>
            <a:off x="10245025" y="359800"/>
            <a:ext cx="59154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Architecture et fonctionnement</a:t>
            </a:r>
            <a:endParaRPr sz="2400">
              <a:latin typeface="Montserrat SemiBold"/>
              <a:ea typeface="Montserrat SemiBold"/>
              <a:cs typeface="Montserrat SemiBold"/>
              <a:sym typeface="Montserrat SemiBold"/>
            </a:endParaRPr>
          </a:p>
        </p:txBody>
      </p:sp>
      <p:sp>
        <p:nvSpPr>
          <p:cNvPr id="407" name="Google Shape;407;p36"/>
          <p:cNvSpPr txBox="1"/>
          <p:nvPr/>
        </p:nvSpPr>
        <p:spPr>
          <a:xfrm>
            <a:off x="15829650" y="359800"/>
            <a:ext cx="50298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Commandes de base</a:t>
            </a:r>
            <a:endParaRPr sz="2400">
              <a:latin typeface="Montserrat SemiBold"/>
              <a:ea typeface="Montserrat SemiBold"/>
              <a:cs typeface="Montserrat SemiBold"/>
              <a:sym typeface="Montserrat SemiBold"/>
            </a:endParaRPr>
          </a:p>
        </p:txBody>
      </p:sp>
      <p:sp>
        <p:nvSpPr>
          <p:cNvPr id="408" name="Google Shape;408;p36"/>
          <p:cNvSpPr txBox="1"/>
          <p:nvPr/>
        </p:nvSpPr>
        <p:spPr>
          <a:xfrm>
            <a:off x="5687425" y="359800"/>
            <a:ext cx="4557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Principaux gestionnaires</a:t>
            </a:r>
            <a:endParaRPr sz="2400">
              <a:latin typeface="Montserrat SemiBold"/>
              <a:ea typeface="Montserrat SemiBold"/>
              <a:cs typeface="Montserrat SemiBold"/>
              <a:sym typeface="Montserrat SemiBold"/>
            </a:endParaRPr>
          </a:p>
        </p:txBody>
      </p:sp>
      <p:sp>
        <p:nvSpPr>
          <p:cNvPr id="409" name="Google Shape;409;p36"/>
          <p:cNvSpPr txBox="1"/>
          <p:nvPr/>
        </p:nvSpPr>
        <p:spPr>
          <a:xfrm>
            <a:off x="20760125" y="359800"/>
            <a:ext cx="29805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Sécurité</a:t>
            </a:r>
            <a:endParaRPr sz="2400">
              <a:latin typeface="Montserrat SemiBold"/>
              <a:ea typeface="Montserrat SemiBold"/>
              <a:cs typeface="Montserrat SemiBold"/>
              <a:sym typeface="Montserrat SemiBold"/>
            </a:endParaRPr>
          </a:p>
        </p:txBody>
      </p:sp>
      <p:sp>
        <p:nvSpPr>
          <p:cNvPr id="410" name="Google Shape;410;p36"/>
          <p:cNvSpPr/>
          <p:nvPr/>
        </p:nvSpPr>
        <p:spPr>
          <a:xfrm>
            <a:off x="7417430"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pic>
        <p:nvPicPr>
          <p:cNvPr descr="icone_wild_code_school.png" id="415" name="Google Shape;415;p37"/>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416" name="Google Shape;416;p37"/>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417" name="Google Shape;417;p37"/>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418" name="Google Shape;418;p37"/>
          <p:cNvSpPr txBox="1"/>
          <p:nvPr/>
        </p:nvSpPr>
        <p:spPr>
          <a:xfrm>
            <a:off x="946900" y="2610425"/>
            <a:ext cx="102231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Le </a:t>
            </a:r>
            <a:r>
              <a:rPr lang="en-US" sz="5000">
                <a:latin typeface="Montserrat ExtraBold"/>
                <a:ea typeface="Montserrat ExtraBold"/>
                <a:cs typeface="Montserrat ExtraBold"/>
                <a:sym typeface="Montserrat ExtraBold"/>
              </a:rPr>
              <a:t>dépôt</a:t>
            </a:r>
            <a:endParaRPr sz="5000">
              <a:latin typeface="Montserrat ExtraBold"/>
              <a:ea typeface="Montserrat ExtraBold"/>
              <a:cs typeface="Montserrat ExtraBold"/>
              <a:sym typeface="Montserrat ExtraBold"/>
            </a:endParaRPr>
          </a:p>
        </p:txBody>
      </p:sp>
      <p:sp>
        <p:nvSpPr>
          <p:cNvPr id="419" name="Google Shape;419;p37"/>
          <p:cNvSpPr txBox="1"/>
          <p:nvPr/>
        </p:nvSpPr>
        <p:spPr>
          <a:xfrm>
            <a:off x="949225" y="4632400"/>
            <a:ext cx="3506400" cy="9645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L’emplacement des sources</a:t>
            </a:r>
            <a:endParaRPr sz="2800">
              <a:latin typeface="Montserrat Medium"/>
              <a:ea typeface="Montserrat Medium"/>
              <a:cs typeface="Montserrat Medium"/>
              <a:sym typeface="Montserrat Medium"/>
            </a:endParaRPr>
          </a:p>
        </p:txBody>
      </p:sp>
      <p:sp>
        <p:nvSpPr>
          <p:cNvPr id="420" name="Google Shape;420;p37"/>
          <p:cNvSpPr txBox="1"/>
          <p:nvPr/>
        </p:nvSpPr>
        <p:spPr>
          <a:xfrm>
            <a:off x="5256425" y="3641650"/>
            <a:ext cx="18529200" cy="9561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5000">
                <a:latin typeface="Proxima Nova"/>
                <a:ea typeface="Proxima Nova"/>
                <a:cs typeface="Proxima Nova"/>
                <a:sym typeface="Proxima Nova"/>
              </a:rPr>
              <a:t>Les dépôts de paquets sont des serveurs ou des collections de logiciels accessibles via les gestionnaires de paquets.</a:t>
            </a:r>
            <a:endParaRPr sz="5000">
              <a:latin typeface="Proxima Nova"/>
              <a:ea typeface="Proxima Nova"/>
              <a:cs typeface="Proxima Nova"/>
              <a:sym typeface="Proxima Nova"/>
            </a:endParaRPr>
          </a:p>
          <a:p>
            <a:pPr indent="0" lvl="0" marL="0" rtl="0" algn="l">
              <a:spcBef>
                <a:spcPts val="0"/>
              </a:spcBef>
              <a:spcAft>
                <a:spcPts val="0"/>
              </a:spcAft>
              <a:buNone/>
            </a:pPr>
            <a:r>
              <a:t/>
            </a:r>
            <a:endParaRPr sz="5000">
              <a:latin typeface="Proxima Nova"/>
              <a:ea typeface="Proxima Nova"/>
              <a:cs typeface="Proxima Nova"/>
              <a:sym typeface="Proxima Nova"/>
            </a:endParaRPr>
          </a:p>
          <a:p>
            <a:pPr indent="0" lvl="0" marL="0" rtl="0" algn="l">
              <a:spcBef>
                <a:spcPts val="0"/>
              </a:spcBef>
              <a:spcAft>
                <a:spcPts val="0"/>
              </a:spcAft>
              <a:buNone/>
            </a:pPr>
            <a:r>
              <a:rPr lang="en-US" sz="5000">
                <a:latin typeface="Proxima Nova"/>
                <a:ea typeface="Proxima Nova"/>
                <a:cs typeface="Proxima Nova"/>
                <a:sym typeface="Proxima Nova"/>
              </a:rPr>
              <a:t>Ils assurent la disponibilité des logiciels, des mises à jour et des informations sur les dépendances.</a:t>
            </a:r>
            <a:endParaRPr sz="5000">
              <a:latin typeface="Proxima Nova"/>
              <a:ea typeface="Proxima Nova"/>
              <a:cs typeface="Proxima Nova"/>
              <a:sym typeface="Proxima Nova"/>
            </a:endParaRPr>
          </a:p>
        </p:txBody>
      </p:sp>
      <p:sp>
        <p:nvSpPr>
          <p:cNvPr id="421" name="Google Shape;421;p37"/>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en-US"/>
              <a:t>‹#›</a:t>
            </a:fld>
            <a:endParaRPr/>
          </a:p>
        </p:txBody>
      </p:sp>
      <p:sp>
        <p:nvSpPr>
          <p:cNvPr id="422" name="Google Shape;422;p37"/>
          <p:cNvSpPr txBox="1"/>
          <p:nvPr/>
        </p:nvSpPr>
        <p:spPr>
          <a:xfrm>
            <a:off x="2414950" y="359800"/>
            <a:ext cx="3636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Introduction</a:t>
            </a:r>
            <a:endParaRPr sz="2400">
              <a:latin typeface="Montserrat SemiBold"/>
              <a:ea typeface="Montserrat SemiBold"/>
              <a:cs typeface="Montserrat SemiBold"/>
              <a:sym typeface="Montserrat SemiBold"/>
            </a:endParaRPr>
          </a:p>
        </p:txBody>
      </p:sp>
      <p:sp>
        <p:nvSpPr>
          <p:cNvPr id="423" name="Google Shape;423;p37"/>
          <p:cNvSpPr txBox="1"/>
          <p:nvPr/>
        </p:nvSpPr>
        <p:spPr>
          <a:xfrm>
            <a:off x="10245025" y="359800"/>
            <a:ext cx="59154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Architecture et fonctionnement</a:t>
            </a:r>
            <a:endParaRPr sz="2400">
              <a:latin typeface="Montserrat SemiBold"/>
              <a:ea typeface="Montserrat SemiBold"/>
              <a:cs typeface="Montserrat SemiBold"/>
              <a:sym typeface="Montserrat SemiBold"/>
            </a:endParaRPr>
          </a:p>
        </p:txBody>
      </p:sp>
      <p:sp>
        <p:nvSpPr>
          <p:cNvPr id="424" name="Google Shape;424;p37"/>
          <p:cNvSpPr txBox="1"/>
          <p:nvPr/>
        </p:nvSpPr>
        <p:spPr>
          <a:xfrm>
            <a:off x="15829650" y="359800"/>
            <a:ext cx="50298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Commandes de base</a:t>
            </a:r>
            <a:endParaRPr sz="2400">
              <a:latin typeface="Montserrat SemiBold"/>
              <a:ea typeface="Montserrat SemiBold"/>
              <a:cs typeface="Montserrat SemiBold"/>
              <a:sym typeface="Montserrat SemiBold"/>
            </a:endParaRPr>
          </a:p>
        </p:txBody>
      </p:sp>
      <p:sp>
        <p:nvSpPr>
          <p:cNvPr id="425" name="Google Shape;425;p37"/>
          <p:cNvSpPr txBox="1"/>
          <p:nvPr/>
        </p:nvSpPr>
        <p:spPr>
          <a:xfrm>
            <a:off x="5687425" y="359800"/>
            <a:ext cx="4557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Principaux gestionnaires</a:t>
            </a:r>
            <a:endParaRPr sz="2400">
              <a:latin typeface="Montserrat SemiBold"/>
              <a:ea typeface="Montserrat SemiBold"/>
              <a:cs typeface="Montserrat SemiBold"/>
              <a:sym typeface="Montserrat SemiBold"/>
            </a:endParaRPr>
          </a:p>
        </p:txBody>
      </p:sp>
      <p:sp>
        <p:nvSpPr>
          <p:cNvPr id="426" name="Google Shape;426;p37"/>
          <p:cNvSpPr txBox="1"/>
          <p:nvPr/>
        </p:nvSpPr>
        <p:spPr>
          <a:xfrm>
            <a:off x="20760125" y="359800"/>
            <a:ext cx="29805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Sécurité</a:t>
            </a:r>
            <a:endParaRPr sz="2400">
              <a:latin typeface="Montserrat SemiBold"/>
              <a:ea typeface="Montserrat SemiBold"/>
              <a:cs typeface="Montserrat SemiBold"/>
              <a:sym typeface="Montserrat SemiBold"/>
            </a:endParaRPr>
          </a:p>
        </p:txBody>
      </p:sp>
      <p:sp>
        <p:nvSpPr>
          <p:cNvPr id="427" name="Google Shape;427;p37"/>
          <p:cNvSpPr/>
          <p:nvPr/>
        </p:nvSpPr>
        <p:spPr>
          <a:xfrm>
            <a:off x="12653930" y="938978"/>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pic>
        <p:nvPicPr>
          <p:cNvPr descr="icone_wild_code_school.png" id="432" name="Google Shape;432;p38"/>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433" name="Google Shape;433;p38"/>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434" name="Google Shape;434;p38"/>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435" name="Google Shape;435;p38"/>
          <p:cNvSpPr txBox="1"/>
          <p:nvPr/>
        </p:nvSpPr>
        <p:spPr>
          <a:xfrm>
            <a:off x="946900" y="2610425"/>
            <a:ext cx="102231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Processus d’accès au dépôt</a:t>
            </a:r>
            <a:endParaRPr sz="5000">
              <a:latin typeface="Montserrat ExtraBold"/>
              <a:ea typeface="Montserrat ExtraBold"/>
              <a:cs typeface="Montserrat ExtraBold"/>
              <a:sym typeface="Montserrat ExtraBold"/>
            </a:endParaRPr>
          </a:p>
        </p:txBody>
      </p:sp>
      <p:sp>
        <p:nvSpPr>
          <p:cNvPr id="436" name="Google Shape;436;p38"/>
          <p:cNvSpPr txBox="1"/>
          <p:nvPr/>
        </p:nvSpPr>
        <p:spPr>
          <a:xfrm>
            <a:off x="949225" y="4632400"/>
            <a:ext cx="35064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Un schéma</a:t>
            </a:r>
            <a:endParaRPr sz="2800">
              <a:latin typeface="Montserrat Medium"/>
              <a:ea typeface="Montserrat Medium"/>
              <a:cs typeface="Montserrat Medium"/>
              <a:sym typeface="Montserrat Medium"/>
            </a:endParaRPr>
          </a:p>
        </p:txBody>
      </p:sp>
      <p:sp>
        <p:nvSpPr>
          <p:cNvPr id="437" name="Google Shape;437;p38"/>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en-US"/>
              <a:t>‹#›</a:t>
            </a:fld>
            <a:endParaRPr/>
          </a:p>
        </p:txBody>
      </p:sp>
      <p:sp>
        <p:nvSpPr>
          <p:cNvPr id="438" name="Google Shape;438;p38"/>
          <p:cNvSpPr txBox="1"/>
          <p:nvPr/>
        </p:nvSpPr>
        <p:spPr>
          <a:xfrm>
            <a:off x="2414950" y="359800"/>
            <a:ext cx="3636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Introduction</a:t>
            </a:r>
            <a:endParaRPr sz="2400">
              <a:latin typeface="Montserrat SemiBold"/>
              <a:ea typeface="Montserrat SemiBold"/>
              <a:cs typeface="Montserrat SemiBold"/>
              <a:sym typeface="Montserrat SemiBold"/>
            </a:endParaRPr>
          </a:p>
        </p:txBody>
      </p:sp>
      <p:sp>
        <p:nvSpPr>
          <p:cNvPr id="439" name="Google Shape;439;p38"/>
          <p:cNvSpPr txBox="1"/>
          <p:nvPr/>
        </p:nvSpPr>
        <p:spPr>
          <a:xfrm>
            <a:off x="10245025" y="359800"/>
            <a:ext cx="59154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Architecture et fonctionnement</a:t>
            </a:r>
            <a:endParaRPr sz="2400">
              <a:latin typeface="Montserrat SemiBold"/>
              <a:ea typeface="Montserrat SemiBold"/>
              <a:cs typeface="Montserrat SemiBold"/>
              <a:sym typeface="Montserrat SemiBold"/>
            </a:endParaRPr>
          </a:p>
        </p:txBody>
      </p:sp>
      <p:sp>
        <p:nvSpPr>
          <p:cNvPr id="440" name="Google Shape;440;p38"/>
          <p:cNvSpPr txBox="1"/>
          <p:nvPr/>
        </p:nvSpPr>
        <p:spPr>
          <a:xfrm>
            <a:off x="15829650" y="359800"/>
            <a:ext cx="50298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Commandes de base</a:t>
            </a:r>
            <a:endParaRPr sz="2400">
              <a:latin typeface="Montserrat SemiBold"/>
              <a:ea typeface="Montserrat SemiBold"/>
              <a:cs typeface="Montserrat SemiBold"/>
              <a:sym typeface="Montserrat SemiBold"/>
            </a:endParaRPr>
          </a:p>
        </p:txBody>
      </p:sp>
      <p:sp>
        <p:nvSpPr>
          <p:cNvPr id="441" name="Google Shape;441;p38"/>
          <p:cNvSpPr txBox="1"/>
          <p:nvPr/>
        </p:nvSpPr>
        <p:spPr>
          <a:xfrm>
            <a:off x="5687425" y="359800"/>
            <a:ext cx="4557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Principaux gestionnaires</a:t>
            </a:r>
            <a:endParaRPr sz="2400">
              <a:latin typeface="Montserrat SemiBold"/>
              <a:ea typeface="Montserrat SemiBold"/>
              <a:cs typeface="Montserrat SemiBold"/>
              <a:sym typeface="Montserrat SemiBold"/>
            </a:endParaRPr>
          </a:p>
        </p:txBody>
      </p:sp>
      <p:sp>
        <p:nvSpPr>
          <p:cNvPr id="442" name="Google Shape;442;p38"/>
          <p:cNvSpPr txBox="1"/>
          <p:nvPr/>
        </p:nvSpPr>
        <p:spPr>
          <a:xfrm>
            <a:off x="20760125" y="359800"/>
            <a:ext cx="29805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Sécurité</a:t>
            </a:r>
            <a:endParaRPr sz="2400">
              <a:latin typeface="Montserrat SemiBold"/>
              <a:ea typeface="Montserrat SemiBold"/>
              <a:cs typeface="Montserrat SemiBold"/>
              <a:sym typeface="Montserrat SemiBold"/>
            </a:endParaRPr>
          </a:p>
        </p:txBody>
      </p:sp>
      <p:sp>
        <p:nvSpPr>
          <p:cNvPr id="443" name="Google Shape;443;p38"/>
          <p:cNvSpPr/>
          <p:nvPr/>
        </p:nvSpPr>
        <p:spPr>
          <a:xfrm>
            <a:off x="12653930" y="938978"/>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pic>
        <p:nvPicPr>
          <p:cNvPr id="444" name="Google Shape;444;p38"/>
          <p:cNvPicPr preferRelativeResize="0"/>
          <p:nvPr/>
        </p:nvPicPr>
        <p:blipFill rotWithShape="1">
          <a:blip r:embed="rId4">
            <a:alphaModFix/>
          </a:blip>
          <a:srcRect b="0" l="0" r="0" t="16645"/>
          <a:stretch/>
        </p:blipFill>
        <p:spPr>
          <a:xfrm>
            <a:off x="5781500" y="4632400"/>
            <a:ext cx="16079900" cy="71968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pic>
        <p:nvPicPr>
          <p:cNvPr descr="icone_wild_code_school.png" id="449" name="Google Shape;449;p39"/>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450" name="Google Shape;450;p39"/>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451" name="Google Shape;451;p39"/>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452" name="Google Shape;452;p39"/>
          <p:cNvSpPr txBox="1"/>
          <p:nvPr/>
        </p:nvSpPr>
        <p:spPr>
          <a:xfrm>
            <a:off x="946900" y="2610425"/>
            <a:ext cx="102231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Le fichier sources.list</a:t>
            </a:r>
            <a:endParaRPr sz="5000">
              <a:latin typeface="Montserrat ExtraBold"/>
              <a:ea typeface="Montserrat ExtraBold"/>
              <a:cs typeface="Montserrat ExtraBold"/>
              <a:sym typeface="Montserrat ExtraBold"/>
            </a:endParaRPr>
          </a:p>
        </p:txBody>
      </p:sp>
      <p:sp>
        <p:nvSpPr>
          <p:cNvPr id="453" name="Google Shape;453;p39"/>
          <p:cNvSpPr txBox="1"/>
          <p:nvPr/>
        </p:nvSpPr>
        <p:spPr>
          <a:xfrm>
            <a:off x="949225" y="4632400"/>
            <a:ext cx="35064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Le fichier source</a:t>
            </a:r>
            <a:endParaRPr sz="2800">
              <a:latin typeface="Montserrat Medium"/>
              <a:ea typeface="Montserrat Medium"/>
              <a:cs typeface="Montserrat Medium"/>
              <a:sym typeface="Montserrat Medium"/>
            </a:endParaRPr>
          </a:p>
        </p:txBody>
      </p:sp>
      <p:sp>
        <p:nvSpPr>
          <p:cNvPr id="454" name="Google Shape;454;p39"/>
          <p:cNvSpPr txBox="1"/>
          <p:nvPr/>
        </p:nvSpPr>
        <p:spPr>
          <a:xfrm>
            <a:off x="5256425" y="3641650"/>
            <a:ext cx="18529200" cy="9561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5000">
                <a:latin typeface="Proxima Nova"/>
                <a:ea typeface="Proxima Nova"/>
                <a:cs typeface="Proxima Nova"/>
                <a:sym typeface="Proxima Nova"/>
              </a:rPr>
              <a:t>Le fichier </a:t>
            </a:r>
            <a:r>
              <a:rPr b="1" lang="en-US" sz="5000">
                <a:latin typeface="Proxima Nova"/>
                <a:ea typeface="Proxima Nova"/>
                <a:cs typeface="Proxima Nova"/>
                <a:sym typeface="Proxima Nova"/>
              </a:rPr>
              <a:t>sources.list</a:t>
            </a:r>
            <a:r>
              <a:rPr lang="en-US" sz="5000">
                <a:latin typeface="Proxima Nova"/>
                <a:ea typeface="Proxima Nova"/>
                <a:cs typeface="Proxima Nova"/>
                <a:sym typeface="Proxima Nova"/>
              </a:rPr>
              <a:t> est essentiel pour le système de gestion des paquets APT sur Debian et les distributions dérivées.</a:t>
            </a:r>
            <a:endParaRPr sz="5000">
              <a:latin typeface="Proxima Nova"/>
              <a:ea typeface="Proxima Nova"/>
              <a:cs typeface="Proxima Nova"/>
              <a:sym typeface="Proxima Nova"/>
            </a:endParaRPr>
          </a:p>
          <a:p>
            <a:pPr indent="0" lvl="0" marL="0" rtl="0" algn="l">
              <a:spcBef>
                <a:spcPts val="0"/>
              </a:spcBef>
              <a:spcAft>
                <a:spcPts val="0"/>
              </a:spcAft>
              <a:buNone/>
            </a:pPr>
            <a:r>
              <a:rPr lang="en-US" sz="5000">
                <a:latin typeface="Proxima Nova"/>
                <a:ea typeface="Proxima Nova"/>
                <a:cs typeface="Proxima Nova"/>
                <a:sym typeface="Proxima Nova"/>
              </a:rPr>
              <a:t>Il spécifie les dépôts d'où APT va chercher les paquets logiciels à installer ou à mettre à jour.</a:t>
            </a:r>
            <a:endParaRPr sz="5000">
              <a:latin typeface="Proxima Nova"/>
              <a:ea typeface="Proxima Nova"/>
              <a:cs typeface="Proxima Nova"/>
              <a:sym typeface="Proxima Nova"/>
            </a:endParaRPr>
          </a:p>
          <a:p>
            <a:pPr indent="0" lvl="0" marL="0" rtl="0" algn="l">
              <a:spcBef>
                <a:spcPts val="0"/>
              </a:spcBef>
              <a:spcAft>
                <a:spcPts val="0"/>
              </a:spcAft>
              <a:buNone/>
            </a:pPr>
            <a:r>
              <a:rPr lang="en-US" sz="5000">
                <a:latin typeface="Proxima Nova"/>
                <a:ea typeface="Proxima Nova"/>
                <a:cs typeface="Proxima Nova"/>
                <a:sym typeface="Proxima Nova"/>
              </a:rPr>
              <a:t>C'est la base de la gestion des logiciels sous Debian.</a:t>
            </a:r>
            <a:endParaRPr sz="5000">
              <a:latin typeface="Proxima Nova"/>
              <a:ea typeface="Proxima Nova"/>
              <a:cs typeface="Proxima Nova"/>
              <a:sym typeface="Proxima Nova"/>
            </a:endParaRPr>
          </a:p>
          <a:p>
            <a:pPr indent="0" lvl="0" marL="0" rtl="0" algn="l">
              <a:spcBef>
                <a:spcPts val="0"/>
              </a:spcBef>
              <a:spcAft>
                <a:spcPts val="0"/>
              </a:spcAft>
              <a:buNone/>
            </a:pPr>
            <a:r>
              <a:t/>
            </a:r>
            <a:endParaRPr sz="5000">
              <a:latin typeface="Proxima Nova"/>
              <a:ea typeface="Proxima Nova"/>
              <a:cs typeface="Proxima Nova"/>
              <a:sym typeface="Proxima Nova"/>
            </a:endParaRPr>
          </a:p>
          <a:p>
            <a:pPr indent="0" lvl="0" marL="0" rtl="0" algn="l">
              <a:spcBef>
                <a:spcPts val="0"/>
              </a:spcBef>
              <a:spcAft>
                <a:spcPts val="0"/>
              </a:spcAft>
              <a:buNone/>
            </a:pPr>
            <a:r>
              <a:rPr lang="en-US" sz="5000">
                <a:latin typeface="Proxima Nova"/>
                <a:ea typeface="Proxima Nova"/>
                <a:cs typeface="Proxima Nova"/>
                <a:sym typeface="Proxima Nova"/>
              </a:rPr>
              <a:t>Il se situe dans </a:t>
            </a:r>
            <a:r>
              <a:rPr b="1" lang="en-US" sz="5000">
                <a:latin typeface="Proxima Nova"/>
                <a:ea typeface="Proxima Nova"/>
                <a:cs typeface="Proxima Nova"/>
                <a:sym typeface="Proxima Nova"/>
              </a:rPr>
              <a:t>/etc/apt/sources.list</a:t>
            </a:r>
            <a:r>
              <a:rPr lang="en-US" sz="5000">
                <a:latin typeface="Proxima Nova"/>
                <a:ea typeface="Proxima Nova"/>
                <a:cs typeface="Proxima Nova"/>
                <a:sym typeface="Proxima Nova"/>
              </a:rPr>
              <a:t>.</a:t>
            </a:r>
            <a:endParaRPr sz="5000">
              <a:latin typeface="Proxima Nova"/>
              <a:ea typeface="Proxima Nova"/>
              <a:cs typeface="Proxima Nova"/>
              <a:sym typeface="Proxima Nova"/>
            </a:endParaRPr>
          </a:p>
        </p:txBody>
      </p:sp>
      <p:sp>
        <p:nvSpPr>
          <p:cNvPr id="455" name="Google Shape;455;p39"/>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en-US"/>
              <a:t>‹#›</a:t>
            </a:fld>
            <a:endParaRPr/>
          </a:p>
        </p:txBody>
      </p:sp>
      <p:sp>
        <p:nvSpPr>
          <p:cNvPr id="456" name="Google Shape;456;p39"/>
          <p:cNvSpPr txBox="1"/>
          <p:nvPr/>
        </p:nvSpPr>
        <p:spPr>
          <a:xfrm>
            <a:off x="2414950" y="359800"/>
            <a:ext cx="3636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Introduction</a:t>
            </a:r>
            <a:endParaRPr sz="2400">
              <a:latin typeface="Montserrat SemiBold"/>
              <a:ea typeface="Montserrat SemiBold"/>
              <a:cs typeface="Montserrat SemiBold"/>
              <a:sym typeface="Montserrat SemiBold"/>
            </a:endParaRPr>
          </a:p>
        </p:txBody>
      </p:sp>
      <p:sp>
        <p:nvSpPr>
          <p:cNvPr id="457" name="Google Shape;457;p39"/>
          <p:cNvSpPr txBox="1"/>
          <p:nvPr/>
        </p:nvSpPr>
        <p:spPr>
          <a:xfrm>
            <a:off x="10245025" y="359800"/>
            <a:ext cx="59154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Architecture et fonctionnement</a:t>
            </a:r>
            <a:endParaRPr sz="2400">
              <a:latin typeface="Montserrat SemiBold"/>
              <a:ea typeface="Montserrat SemiBold"/>
              <a:cs typeface="Montserrat SemiBold"/>
              <a:sym typeface="Montserrat SemiBold"/>
            </a:endParaRPr>
          </a:p>
        </p:txBody>
      </p:sp>
      <p:sp>
        <p:nvSpPr>
          <p:cNvPr id="458" name="Google Shape;458;p39"/>
          <p:cNvSpPr txBox="1"/>
          <p:nvPr/>
        </p:nvSpPr>
        <p:spPr>
          <a:xfrm>
            <a:off x="15829650" y="359800"/>
            <a:ext cx="50298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Commandes de base</a:t>
            </a:r>
            <a:endParaRPr sz="2400">
              <a:latin typeface="Montserrat SemiBold"/>
              <a:ea typeface="Montserrat SemiBold"/>
              <a:cs typeface="Montserrat SemiBold"/>
              <a:sym typeface="Montserrat SemiBold"/>
            </a:endParaRPr>
          </a:p>
        </p:txBody>
      </p:sp>
      <p:sp>
        <p:nvSpPr>
          <p:cNvPr id="459" name="Google Shape;459;p39"/>
          <p:cNvSpPr txBox="1"/>
          <p:nvPr/>
        </p:nvSpPr>
        <p:spPr>
          <a:xfrm>
            <a:off x="5687425" y="359800"/>
            <a:ext cx="4557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Principaux gestionnaires</a:t>
            </a:r>
            <a:endParaRPr sz="2400">
              <a:latin typeface="Montserrat SemiBold"/>
              <a:ea typeface="Montserrat SemiBold"/>
              <a:cs typeface="Montserrat SemiBold"/>
              <a:sym typeface="Montserrat SemiBold"/>
            </a:endParaRPr>
          </a:p>
        </p:txBody>
      </p:sp>
      <p:sp>
        <p:nvSpPr>
          <p:cNvPr id="460" name="Google Shape;460;p39"/>
          <p:cNvSpPr txBox="1"/>
          <p:nvPr/>
        </p:nvSpPr>
        <p:spPr>
          <a:xfrm>
            <a:off x="20760125" y="359800"/>
            <a:ext cx="29805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Sécurité</a:t>
            </a:r>
            <a:endParaRPr sz="2400">
              <a:latin typeface="Montserrat SemiBold"/>
              <a:ea typeface="Montserrat SemiBold"/>
              <a:cs typeface="Montserrat SemiBold"/>
              <a:sym typeface="Montserrat SemiBold"/>
            </a:endParaRPr>
          </a:p>
        </p:txBody>
      </p:sp>
      <p:sp>
        <p:nvSpPr>
          <p:cNvPr id="461" name="Google Shape;461;p39"/>
          <p:cNvSpPr/>
          <p:nvPr/>
        </p:nvSpPr>
        <p:spPr>
          <a:xfrm>
            <a:off x="12653930" y="938978"/>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pic>
        <p:nvPicPr>
          <p:cNvPr descr="icone_wild_code_school.png" id="466" name="Google Shape;466;p40"/>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467" name="Google Shape;467;p40"/>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468" name="Google Shape;468;p40"/>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469" name="Google Shape;469;p40"/>
          <p:cNvSpPr txBox="1"/>
          <p:nvPr/>
        </p:nvSpPr>
        <p:spPr>
          <a:xfrm>
            <a:off x="946900" y="2610425"/>
            <a:ext cx="169386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Le contenu du fichier sources.list</a:t>
            </a:r>
            <a:endParaRPr sz="5000">
              <a:latin typeface="Montserrat ExtraBold"/>
              <a:ea typeface="Montserrat ExtraBold"/>
              <a:cs typeface="Montserrat ExtraBold"/>
              <a:sym typeface="Montserrat ExtraBold"/>
            </a:endParaRPr>
          </a:p>
        </p:txBody>
      </p:sp>
      <p:sp>
        <p:nvSpPr>
          <p:cNvPr id="470" name="Google Shape;470;p40"/>
          <p:cNvSpPr txBox="1"/>
          <p:nvPr/>
        </p:nvSpPr>
        <p:spPr>
          <a:xfrm>
            <a:off x="949225" y="4632400"/>
            <a:ext cx="35064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Le fichier source</a:t>
            </a:r>
            <a:endParaRPr sz="2800">
              <a:latin typeface="Montserrat Medium"/>
              <a:ea typeface="Montserrat Medium"/>
              <a:cs typeface="Montserrat Medium"/>
              <a:sym typeface="Montserrat Medium"/>
            </a:endParaRPr>
          </a:p>
        </p:txBody>
      </p:sp>
      <p:sp>
        <p:nvSpPr>
          <p:cNvPr id="471" name="Google Shape;471;p40"/>
          <p:cNvSpPr txBox="1"/>
          <p:nvPr/>
        </p:nvSpPr>
        <p:spPr>
          <a:xfrm>
            <a:off x="5256425" y="3641650"/>
            <a:ext cx="18529200" cy="9561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5000">
                <a:latin typeface="Proxima Nova"/>
                <a:ea typeface="Proxima Nova"/>
                <a:cs typeface="Proxima Nova"/>
                <a:sym typeface="Proxima Nova"/>
              </a:rPr>
              <a:t>Il peut contenir plusieurs lignes, chacune décrivant une source de paquets.</a:t>
            </a:r>
            <a:endParaRPr sz="5000">
              <a:latin typeface="Proxima Nova"/>
              <a:ea typeface="Proxima Nova"/>
              <a:cs typeface="Proxima Nova"/>
              <a:sym typeface="Proxima Nova"/>
            </a:endParaRPr>
          </a:p>
          <a:p>
            <a:pPr indent="0" lvl="0" marL="0" rtl="0" algn="l">
              <a:spcBef>
                <a:spcPts val="0"/>
              </a:spcBef>
              <a:spcAft>
                <a:spcPts val="0"/>
              </a:spcAft>
              <a:buNone/>
            </a:pPr>
            <a:r>
              <a:rPr lang="en-US" sz="5000">
                <a:latin typeface="Proxima Nova"/>
                <a:ea typeface="Proxima Nova"/>
                <a:cs typeface="Proxima Nova"/>
                <a:sym typeface="Proxima Nova"/>
              </a:rPr>
              <a:t>Ces lignes indiquent à APT où et comment obtenir les paquets et les mises à jour.</a:t>
            </a:r>
            <a:endParaRPr sz="5000">
              <a:latin typeface="Proxima Nova"/>
              <a:ea typeface="Proxima Nova"/>
              <a:cs typeface="Proxima Nova"/>
              <a:sym typeface="Proxima Nova"/>
            </a:endParaRPr>
          </a:p>
        </p:txBody>
      </p:sp>
      <p:sp>
        <p:nvSpPr>
          <p:cNvPr id="472" name="Google Shape;472;p40"/>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en-US"/>
              <a:t>‹#›</a:t>
            </a:fld>
            <a:endParaRPr/>
          </a:p>
        </p:txBody>
      </p:sp>
      <p:sp>
        <p:nvSpPr>
          <p:cNvPr id="473" name="Google Shape;473;p40"/>
          <p:cNvSpPr txBox="1"/>
          <p:nvPr/>
        </p:nvSpPr>
        <p:spPr>
          <a:xfrm>
            <a:off x="2414950" y="359800"/>
            <a:ext cx="3636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Introduction</a:t>
            </a:r>
            <a:endParaRPr sz="2400">
              <a:latin typeface="Montserrat SemiBold"/>
              <a:ea typeface="Montserrat SemiBold"/>
              <a:cs typeface="Montserrat SemiBold"/>
              <a:sym typeface="Montserrat SemiBold"/>
            </a:endParaRPr>
          </a:p>
        </p:txBody>
      </p:sp>
      <p:sp>
        <p:nvSpPr>
          <p:cNvPr id="474" name="Google Shape;474;p40"/>
          <p:cNvSpPr txBox="1"/>
          <p:nvPr/>
        </p:nvSpPr>
        <p:spPr>
          <a:xfrm>
            <a:off x="10245025" y="359800"/>
            <a:ext cx="59154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Architecture et fonctionnement</a:t>
            </a:r>
            <a:endParaRPr sz="2400">
              <a:latin typeface="Montserrat SemiBold"/>
              <a:ea typeface="Montserrat SemiBold"/>
              <a:cs typeface="Montserrat SemiBold"/>
              <a:sym typeface="Montserrat SemiBold"/>
            </a:endParaRPr>
          </a:p>
        </p:txBody>
      </p:sp>
      <p:sp>
        <p:nvSpPr>
          <p:cNvPr id="475" name="Google Shape;475;p40"/>
          <p:cNvSpPr txBox="1"/>
          <p:nvPr/>
        </p:nvSpPr>
        <p:spPr>
          <a:xfrm>
            <a:off x="15829650" y="359800"/>
            <a:ext cx="50298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Commandes de base</a:t>
            </a:r>
            <a:endParaRPr sz="2400">
              <a:latin typeface="Montserrat SemiBold"/>
              <a:ea typeface="Montserrat SemiBold"/>
              <a:cs typeface="Montserrat SemiBold"/>
              <a:sym typeface="Montserrat SemiBold"/>
            </a:endParaRPr>
          </a:p>
        </p:txBody>
      </p:sp>
      <p:sp>
        <p:nvSpPr>
          <p:cNvPr id="476" name="Google Shape;476;p40"/>
          <p:cNvSpPr txBox="1"/>
          <p:nvPr/>
        </p:nvSpPr>
        <p:spPr>
          <a:xfrm>
            <a:off x="5687425" y="359800"/>
            <a:ext cx="4557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Principaux gestionnaires</a:t>
            </a:r>
            <a:endParaRPr sz="2400">
              <a:latin typeface="Montserrat SemiBold"/>
              <a:ea typeface="Montserrat SemiBold"/>
              <a:cs typeface="Montserrat SemiBold"/>
              <a:sym typeface="Montserrat SemiBold"/>
            </a:endParaRPr>
          </a:p>
        </p:txBody>
      </p:sp>
      <p:sp>
        <p:nvSpPr>
          <p:cNvPr id="477" name="Google Shape;477;p40"/>
          <p:cNvSpPr txBox="1"/>
          <p:nvPr/>
        </p:nvSpPr>
        <p:spPr>
          <a:xfrm>
            <a:off x="20760125" y="359800"/>
            <a:ext cx="29805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Sécurité</a:t>
            </a:r>
            <a:endParaRPr sz="2400">
              <a:latin typeface="Montserrat SemiBold"/>
              <a:ea typeface="Montserrat SemiBold"/>
              <a:cs typeface="Montserrat SemiBold"/>
              <a:sym typeface="Montserrat SemiBold"/>
            </a:endParaRPr>
          </a:p>
        </p:txBody>
      </p:sp>
      <p:sp>
        <p:nvSpPr>
          <p:cNvPr id="478" name="Google Shape;478;p40"/>
          <p:cNvSpPr/>
          <p:nvPr/>
        </p:nvSpPr>
        <p:spPr>
          <a:xfrm>
            <a:off x="12653930" y="938978"/>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pic>
        <p:nvPicPr>
          <p:cNvPr descr="icone_wild_code_school.png" id="483" name="Google Shape;483;p41"/>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484" name="Google Shape;484;p41"/>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485" name="Google Shape;485;p41"/>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486" name="Google Shape;486;p41"/>
          <p:cNvSpPr txBox="1"/>
          <p:nvPr/>
        </p:nvSpPr>
        <p:spPr>
          <a:xfrm>
            <a:off x="946900" y="2610425"/>
            <a:ext cx="169386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Structure du fichier</a:t>
            </a:r>
            <a:endParaRPr sz="5000">
              <a:latin typeface="Montserrat ExtraBold"/>
              <a:ea typeface="Montserrat ExtraBold"/>
              <a:cs typeface="Montserrat ExtraBold"/>
              <a:sym typeface="Montserrat ExtraBold"/>
            </a:endParaRPr>
          </a:p>
        </p:txBody>
      </p:sp>
      <p:sp>
        <p:nvSpPr>
          <p:cNvPr id="487" name="Google Shape;487;p41"/>
          <p:cNvSpPr txBox="1"/>
          <p:nvPr/>
        </p:nvSpPr>
        <p:spPr>
          <a:xfrm>
            <a:off x="949225" y="4632400"/>
            <a:ext cx="35064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Pleins de lignes…</a:t>
            </a:r>
            <a:endParaRPr sz="2800">
              <a:latin typeface="Montserrat Medium"/>
              <a:ea typeface="Montserrat Medium"/>
              <a:cs typeface="Montserrat Medium"/>
              <a:sym typeface="Montserrat Medium"/>
            </a:endParaRPr>
          </a:p>
        </p:txBody>
      </p:sp>
      <p:sp>
        <p:nvSpPr>
          <p:cNvPr id="488" name="Google Shape;488;p41"/>
          <p:cNvSpPr txBox="1"/>
          <p:nvPr/>
        </p:nvSpPr>
        <p:spPr>
          <a:xfrm>
            <a:off x="5256425" y="3641650"/>
            <a:ext cx="18529200" cy="6618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5000">
                <a:latin typeface="Proxima Nova"/>
                <a:ea typeface="Proxima Nova"/>
                <a:cs typeface="Proxima Nova"/>
                <a:sym typeface="Proxima Nova"/>
              </a:rPr>
              <a:t>Chaque ligne commence par le mot :</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b="1" lang="en-US" sz="5000">
                <a:latin typeface="Proxima Nova"/>
                <a:ea typeface="Proxima Nova"/>
                <a:cs typeface="Proxima Nova"/>
                <a:sym typeface="Proxima Nova"/>
              </a:rPr>
              <a:t>deb</a:t>
            </a:r>
            <a:r>
              <a:rPr lang="en-US" sz="5000">
                <a:latin typeface="Proxima Nova"/>
                <a:ea typeface="Proxima Nova"/>
                <a:cs typeface="Proxima Nova"/>
                <a:sym typeface="Proxima Nova"/>
              </a:rPr>
              <a:t> : </a:t>
            </a:r>
            <a:r>
              <a:rPr lang="en-US" sz="5000">
                <a:latin typeface="Proxima Nova"/>
                <a:ea typeface="Proxima Nova"/>
                <a:cs typeface="Proxima Nova"/>
                <a:sym typeface="Proxima Nova"/>
              </a:rPr>
              <a:t>dépôt binaire</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b="1" lang="en-US" sz="5000">
                <a:latin typeface="Proxima Nova"/>
                <a:ea typeface="Proxima Nova"/>
                <a:cs typeface="Proxima Nova"/>
                <a:sym typeface="Proxima Nova"/>
              </a:rPr>
              <a:t>deb-src</a:t>
            </a:r>
            <a:r>
              <a:rPr lang="en-US" sz="5000">
                <a:latin typeface="Proxima Nova"/>
                <a:ea typeface="Proxima Nova"/>
                <a:cs typeface="Proxima Nova"/>
                <a:sym typeface="Proxima Nova"/>
              </a:rPr>
              <a:t> : dépôt de code source</a:t>
            </a:r>
            <a:endParaRPr sz="5000">
              <a:latin typeface="Proxima Nova"/>
              <a:ea typeface="Proxima Nova"/>
              <a:cs typeface="Proxima Nova"/>
              <a:sym typeface="Proxima Nova"/>
            </a:endParaRPr>
          </a:p>
          <a:p>
            <a:pPr indent="0" lvl="0" marL="0" rtl="0" algn="l">
              <a:spcBef>
                <a:spcPts val="0"/>
              </a:spcBef>
              <a:spcAft>
                <a:spcPts val="0"/>
              </a:spcAft>
              <a:buNone/>
            </a:pPr>
            <a:r>
              <a:t/>
            </a:r>
            <a:endParaRPr sz="5000">
              <a:latin typeface="Proxima Nova"/>
              <a:ea typeface="Proxima Nova"/>
              <a:cs typeface="Proxima Nova"/>
              <a:sym typeface="Proxima Nova"/>
            </a:endParaRPr>
          </a:p>
          <a:p>
            <a:pPr indent="0" lvl="0" marL="0" rtl="0" algn="l">
              <a:spcBef>
                <a:spcPts val="0"/>
              </a:spcBef>
              <a:spcAft>
                <a:spcPts val="0"/>
              </a:spcAft>
              <a:buNone/>
            </a:pPr>
            <a:r>
              <a:rPr lang="en-US" sz="5000">
                <a:latin typeface="Proxima Nova"/>
                <a:ea typeface="Proxima Nova"/>
                <a:cs typeface="Proxima Nova"/>
                <a:sym typeface="Proxima Nova"/>
              </a:rPr>
              <a:t>Ensuite l’URL du dépôt, puis le code (ou la version) de la distribution :</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buster</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bullseye</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stable, …</a:t>
            </a:r>
            <a:endParaRPr sz="5000">
              <a:latin typeface="Proxima Nova"/>
              <a:ea typeface="Proxima Nova"/>
              <a:cs typeface="Proxima Nova"/>
              <a:sym typeface="Proxima Nova"/>
            </a:endParaRPr>
          </a:p>
        </p:txBody>
      </p:sp>
      <p:sp>
        <p:nvSpPr>
          <p:cNvPr id="489" name="Google Shape;489;p41"/>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en-US"/>
              <a:t>‹#›</a:t>
            </a:fld>
            <a:endParaRPr/>
          </a:p>
        </p:txBody>
      </p:sp>
      <p:sp>
        <p:nvSpPr>
          <p:cNvPr id="490" name="Google Shape;490;p41"/>
          <p:cNvSpPr txBox="1"/>
          <p:nvPr/>
        </p:nvSpPr>
        <p:spPr>
          <a:xfrm>
            <a:off x="2414950" y="359800"/>
            <a:ext cx="3636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Introduction</a:t>
            </a:r>
            <a:endParaRPr sz="2400">
              <a:latin typeface="Montserrat SemiBold"/>
              <a:ea typeface="Montserrat SemiBold"/>
              <a:cs typeface="Montserrat SemiBold"/>
              <a:sym typeface="Montserrat SemiBold"/>
            </a:endParaRPr>
          </a:p>
        </p:txBody>
      </p:sp>
      <p:sp>
        <p:nvSpPr>
          <p:cNvPr id="491" name="Google Shape;491;p41"/>
          <p:cNvSpPr txBox="1"/>
          <p:nvPr/>
        </p:nvSpPr>
        <p:spPr>
          <a:xfrm>
            <a:off x="10245025" y="359800"/>
            <a:ext cx="59154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Architecture et fonctionnement</a:t>
            </a:r>
            <a:endParaRPr sz="2400">
              <a:latin typeface="Montserrat SemiBold"/>
              <a:ea typeface="Montserrat SemiBold"/>
              <a:cs typeface="Montserrat SemiBold"/>
              <a:sym typeface="Montserrat SemiBold"/>
            </a:endParaRPr>
          </a:p>
        </p:txBody>
      </p:sp>
      <p:sp>
        <p:nvSpPr>
          <p:cNvPr id="492" name="Google Shape;492;p41"/>
          <p:cNvSpPr txBox="1"/>
          <p:nvPr/>
        </p:nvSpPr>
        <p:spPr>
          <a:xfrm>
            <a:off x="15829650" y="359800"/>
            <a:ext cx="50298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Commandes de base</a:t>
            </a:r>
            <a:endParaRPr sz="2400">
              <a:latin typeface="Montserrat SemiBold"/>
              <a:ea typeface="Montserrat SemiBold"/>
              <a:cs typeface="Montserrat SemiBold"/>
              <a:sym typeface="Montserrat SemiBold"/>
            </a:endParaRPr>
          </a:p>
        </p:txBody>
      </p:sp>
      <p:sp>
        <p:nvSpPr>
          <p:cNvPr id="493" name="Google Shape;493;p41"/>
          <p:cNvSpPr txBox="1"/>
          <p:nvPr/>
        </p:nvSpPr>
        <p:spPr>
          <a:xfrm>
            <a:off x="5687425" y="359800"/>
            <a:ext cx="4557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Principaux gestionnaires</a:t>
            </a:r>
            <a:endParaRPr sz="2400">
              <a:latin typeface="Montserrat SemiBold"/>
              <a:ea typeface="Montserrat SemiBold"/>
              <a:cs typeface="Montserrat SemiBold"/>
              <a:sym typeface="Montserrat SemiBold"/>
            </a:endParaRPr>
          </a:p>
        </p:txBody>
      </p:sp>
      <p:sp>
        <p:nvSpPr>
          <p:cNvPr id="494" name="Google Shape;494;p41"/>
          <p:cNvSpPr txBox="1"/>
          <p:nvPr/>
        </p:nvSpPr>
        <p:spPr>
          <a:xfrm>
            <a:off x="20760125" y="359800"/>
            <a:ext cx="29805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Sécurité</a:t>
            </a:r>
            <a:endParaRPr sz="2400">
              <a:latin typeface="Montserrat SemiBold"/>
              <a:ea typeface="Montserrat SemiBold"/>
              <a:cs typeface="Montserrat SemiBold"/>
              <a:sym typeface="Montserrat SemiBold"/>
            </a:endParaRPr>
          </a:p>
        </p:txBody>
      </p:sp>
      <p:sp>
        <p:nvSpPr>
          <p:cNvPr id="495" name="Google Shape;495;p41"/>
          <p:cNvSpPr/>
          <p:nvPr/>
        </p:nvSpPr>
        <p:spPr>
          <a:xfrm>
            <a:off x="12653930" y="938978"/>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pic>
        <p:nvPicPr>
          <p:cNvPr descr="icone_wild_code_school.png" id="500" name="Google Shape;500;p42"/>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501" name="Google Shape;501;p42"/>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502" name="Google Shape;502;p42"/>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503" name="Google Shape;503;p42"/>
          <p:cNvSpPr txBox="1"/>
          <p:nvPr/>
        </p:nvSpPr>
        <p:spPr>
          <a:xfrm>
            <a:off x="946900" y="2610425"/>
            <a:ext cx="169386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Structure du fichier (suite)</a:t>
            </a:r>
            <a:endParaRPr sz="5000">
              <a:latin typeface="Montserrat ExtraBold"/>
              <a:ea typeface="Montserrat ExtraBold"/>
              <a:cs typeface="Montserrat ExtraBold"/>
              <a:sym typeface="Montserrat ExtraBold"/>
            </a:endParaRPr>
          </a:p>
        </p:txBody>
      </p:sp>
      <p:sp>
        <p:nvSpPr>
          <p:cNvPr id="504" name="Google Shape;504;p42"/>
          <p:cNvSpPr txBox="1"/>
          <p:nvPr/>
        </p:nvSpPr>
        <p:spPr>
          <a:xfrm>
            <a:off x="949225" y="4632400"/>
            <a:ext cx="35064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…Organisées</a:t>
            </a:r>
            <a:endParaRPr sz="2800">
              <a:latin typeface="Montserrat Medium"/>
              <a:ea typeface="Montserrat Medium"/>
              <a:cs typeface="Montserrat Medium"/>
              <a:sym typeface="Montserrat Medium"/>
            </a:endParaRPr>
          </a:p>
        </p:txBody>
      </p:sp>
      <p:sp>
        <p:nvSpPr>
          <p:cNvPr id="505" name="Google Shape;505;p42"/>
          <p:cNvSpPr txBox="1"/>
          <p:nvPr/>
        </p:nvSpPr>
        <p:spPr>
          <a:xfrm>
            <a:off x="5256425" y="3641650"/>
            <a:ext cx="18529200" cy="9135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5000">
                <a:latin typeface="Proxima Nova"/>
                <a:ea typeface="Proxima Nova"/>
                <a:cs typeface="Proxima Nova"/>
                <a:sym typeface="Proxima Nova"/>
              </a:rPr>
              <a:t>Enfin on trouve en fin de ligne les composantes de section de dépôt :</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main</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contrib</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non-free, …</a:t>
            </a:r>
            <a:endParaRPr sz="5000">
              <a:latin typeface="Proxima Nova"/>
              <a:ea typeface="Proxima Nova"/>
              <a:cs typeface="Proxima Nova"/>
              <a:sym typeface="Proxima Nova"/>
            </a:endParaRPr>
          </a:p>
        </p:txBody>
      </p:sp>
      <p:sp>
        <p:nvSpPr>
          <p:cNvPr id="506" name="Google Shape;506;p42"/>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en-US"/>
              <a:t>‹#›</a:t>
            </a:fld>
            <a:endParaRPr/>
          </a:p>
        </p:txBody>
      </p:sp>
      <p:sp>
        <p:nvSpPr>
          <p:cNvPr id="507" name="Google Shape;507;p42"/>
          <p:cNvSpPr txBox="1"/>
          <p:nvPr/>
        </p:nvSpPr>
        <p:spPr>
          <a:xfrm>
            <a:off x="2414950" y="359800"/>
            <a:ext cx="3636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Introduction</a:t>
            </a:r>
            <a:endParaRPr sz="2400">
              <a:latin typeface="Montserrat SemiBold"/>
              <a:ea typeface="Montserrat SemiBold"/>
              <a:cs typeface="Montserrat SemiBold"/>
              <a:sym typeface="Montserrat SemiBold"/>
            </a:endParaRPr>
          </a:p>
        </p:txBody>
      </p:sp>
      <p:sp>
        <p:nvSpPr>
          <p:cNvPr id="508" name="Google Shape;508;p42"/>
          <p:cNvSpPr txBox="1"/>
          <p:nvPr/>
        </p:nvSpPr>
        <p:spPr>
          <a:xfrm>
            <a:off x="10245025" y="359800"/>
            <a:ext cx="59154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Architecture et fonctionnement</a:t>
            </a:r>
            <a:endParaRPr sz="2400">
              <a:latin typeface="Montserrat SemiBold"/>
              <a:ea typeface="Montserrat SemiBold"/>
              <a:cs typeface="Montserrat SemiBold"/>
              <a:sym typeface="Montserrat SemiBold"/>
            </a:endParaRPr>
          </a:p>
        </p:txBody>
      </p:sp>
      <p:sp>
        <p:nvSpPr>
          <p:cNvPr id="509" name="Google Shape;509;p42"/>
          <p:cNvSpPr txBox="1"/>
          <p:nvPr/>
        </p:nvSpPr>
        <p:spPr>
          <a:xfrm>
            <a:off x="15829650" y="359800"/>
            <a:ext cx="50298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Commandes de base</a:t>
            </a:r>
            <a:endParaRPr sz="2400">
              <a:latin typeface="Montserrat SemiBold"/>
              <a:ea typeface="Montserrat SemiBold"/>
              <a:cs typeface="Montserrat SemiBold"/>
              <a:sym typeface="Montserrat SemiBold"/>
            </a:endParaRPr>
          </a:p>
        </p:txBody>
      </p:sp>
      <p:sp>
        <p:nvSpPr>
          <p:cNvPr id="510" name="Google Shape;510;p42"/>
          <p:cNvSpPr txBox="1"/>
          <p:nvPr/>
        </p:nvSpPr>
        <p:spPr>
          <a:xfrm>
            <a:off x="5687425" y="359800"/>
            <a:ext cx="4557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Principaux gestionnaires</a:t>
            </a:r>
            <a:endParaRPr sz="2400">
              <a:latin typeface="Montserrat SemiBold"/>
              <a:ea typeface="Montserrat SemiBold"/>
              <a:cs typeface="Montserrat SemiBold"/>
              <a:sym typeface="Montserrat SemiBold"/>
            </a:endParaRPr>
          </a:p>
        </p:txBody>
      </p:sp>
      <p:sp>
        <p:nvSpPr>
          <p:cNvPr id="511" name="Google Shape;511;p42"/>
          <p:cNvSpPr txBox="1"/>
          <p:nvPr/>
        </p:nvSpPr>
        <p:spPr>
          <a:xfrm>
            <a:off x="20760125" y="359800"/>
            <a:ext cx="29805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Sécurité</a:t>
            </a:r>
            <a:endParaRPr sz="2400">
              <a:latin typeface="Montserrat SemiBold"/>
              <a:ea typeface="Montserrat SemiBold"/>
              <a:cs typeface="Montserrat SemiBold"/>
              <a:sym typeface="Montserrat SemiBold"/>
            </a:endParaRPr>
          </a:p>
        </p:txBody>
      </p:sp>
      <p:sp>
        <p:nvSpPr>
          <p:cNvPr id="512" name="Google Shape;512;p42"/>
          <p:cNvSpPr/>
          <p:nvPr/>
        </p:nvSpPr>
        <p:spPr>
          <a:xfrm>
            <a:off x="12653930" y="938978"/>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513" name="Google Shape;513;p42"/>
          <p:cNvSpPr/>
          <p:nvPr/>
        </p:nvSpPr>
        <p:spPr>
          <a:xfrm>
            <a:off x="5256425" y="10746425"/>
            <a:ext cx="18342600" cy="1795800"/>
          </a:xfrm>
          <a:prstGeom prst="roundRect">
            <a:avLst>
              <a:gd fmla="val 3257" name="adj"/>
            </a:avLst>
          </a:prstGeom>
          <a:solidFill>
            <a:srgbClr val="3B424E"/>
          </a:solidFill>
          <a:ln>
            <a:noFill/>
          </a:ln>
          <a:effectLst>
            <a:outerShdw blurRad="200025" rotWithShape="0" algn="bl" dir="5400000" dist="19050">
              <a:srgbClr val="000000">
                <a:alpha val="30000"/>
              </a:srgbClr>
            </a:outerShdw>
          </a:effectLst>
        </p:spPr>
        <p:txBody>
          <a:bodyPr anchorCtr="0" anchor="t" bIns="91425" lIns="234000" spcFirstLastPara="1" rIns="91425" wrap="square" tIns="90000">
            <a:noAutofit/>
          </a:bodyPr>
          <a:lstStyle/>
          <a:p>
            <a:pPr indent="0" lvl="0" marL="0" rtl="0" algn="l">
              <a:spcBef>
                <a:spcPts val="0"/>
              </a:spcBef>
              <a:spcAft>
                <a:spcPts val="0"/>
              </a:spcAft>
              <a:buNone/>
            </a:pPr>
            <a:r>
              <a:rPr lang="en-US" sz="3200">
                <a:solidFill>
                  <a:srgbClr val="00FF00"/>
                </a:solidFill>
              </a:rPr>
              <a:t>deb http://fr.archive.ubuntu.com/ubuntu/ jammy main restricted</a:t>
            </a:r>
            <a:endParaRPr sz="3200">
              <a:solidFill>
                <a:srgbClr val="00FF00"/>
              </a:solidFill>
            </a:endParaRPr>
          </a:p>
          <a:p>
            <a:pPr indent="0" lvl="0" marL="0" rtl="0" algn="l">
              <a:spcBef>
                <a:spcPts val="0"/>
              </a:spcBef>
              <a:spcAft>
                <a:spcPts val="0"/>
              </a:spcAft>
              <a:buNone/>
            </a:pPr>
            <a:r>
              <a:rPr lang="en-US" sz="3200">
                <a:solidFill>
                  <a:srgbClr val="00FF00"/>
                </a:solidFill>
              </a:rPr>
              <a:t>deb http://fr.archive.ubuntu.com/ubuntu/ jammy-updates multiverse</a:t>
            </a:r>
            <a:endParaRPr sz="3200">
              <a:solidFill>
                <a:srgbClr val="00FF00"/>
              </a:solidFill>
            </a:endParaRPr>
          </a:p>
          <a:p>
            <a:pPr indent="0" lvl="0" marL="0" rtl="0" algn="l">
              <a:spcBef>
                <a:spcPts val="0"/>
              </a:spcBef>
              <a:spcAft>
                <a:spcPts val="0"/>
              </a:spcAft>
              <a:buNone/>
            </a:pPr>
            <a:r>
              <a:rPr lang="en-US" sz="3200">
                <a:solidFill>
                  <a:srgbClr val="00FF00"/>
                </a:solidFill>
              </a:rPr>
              <a:t>deb http://fr.archive.ubuntu.com/ubuntu/ jammy-backports main restricted universe multiverse</a:t>
            </a:r>
            <a:endParaRPr sz="3200">
              <a:solidFill>
                <a:srgbClr val="00FF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pic>
        <p:nvPicPr>
          <p:cNvPr descr="icone_wild_code_school.png" id="518" name="Google Shape;518;p43"/>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519" name="Google Shape;519;p43"/>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520" name="Google Shape;520;p43"/>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521" name="Google Shape;521;p43"/>
          <p:cNvSpPr txBox="1"/>
          <p:nvPr/>
        </p:nvSpPr>
        <p:spPr>
          <a:xfrm>
            <a:off x="946900" y="2610425"/>
            <a:ext cx="169386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Gestion multi-sources</a:t>
            </a:r>
            <a:endParaRPr sz="5000">
              <a:latin typeface="Montserrat ExtraBold"/>
              <a:ea typeface="Montserrat ExtraBold"/>
              <a:cs typeface="Montserrat ExtraBold"/>
              <a:sym typeface="Montserrat ExtraBold"/>
            </a:endParaRPr>
          </a:p>
        </p:txBody>
      </p:sp>
      <p:sp>
        <p:nvSpPr>
          <p:cNvPr id="522" name="Google Shape;522;p43"/>
          <p:cNvSpPr txBox="1"/>
          <p:nvPr/>
        </p:nvSpPr>
        <p:spPr>
          <a:xfrm>
            <a:off x="949225" y="4632400"/>
            <a:ext cx="35064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Tous pour un</a:t>
            </a:r>
            <a:endParaRPr sz="2800">
              <a:latin typeface="Montserrat Medium"/>
              <a:ea typeface="Montserrat Medium"/>
              <a:cs typeface="Montserrat Medium"/>
              <a:sym typeface="Montserrat Medium"/>
            </a:endParaRPr>
          </a:p>
        </p:txBody>
      </p:sp>
      <p:sp>
        <p:nvSpPr>
          <p:cNvPr id="523" name="Google Shape;523;p43"/>
          <p:cNvSpPr txBox="1"/>
          <p:nvPr/>
        </p:nvSpPr>
        <p:spPr>
          <a:xfrm>
            <a:off x="5256425" y="3641650"/>
            <a:ext cx="18529200" cy="357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5000">
                <a:latin typeface="Proxima Nova"/>
                <a:ea typeface="Proxima Nova"/>
                <a:cs typeface="Proxima Nova"/>
                <a:sym typeface="Proxima Nova"/>
              </a:rPr>
              <a:t>PAr ce fichier, APT peut </a:t>
            </a:r>
            <a:r>
              <a:rPr lang="en-US" sz="5000">
                <a:latin typeface="Proxima Nova"/>
                <a:ea typeface="Proxima Nova"/>
                <a:cs typeface="Proxima Nova"/>
                <a:sym typeface="Proxima Nova"/>
              </a:rPr>
              <a:t>utiliser plusieurs sources simultanément, ce qui permet l'accès à une plus grande variété de paquets.</a:t>
            </a:r>
            <a:endParaRPr sz="5000">
              <a:latin typeface="Proxima Nova"/>
              <a:ea typeface="Proxima Nova"/>
              <a:cs typeface="Proxima Nova"/>
              <a:sym typeface="Proxima Nova"/>
            </a:endParaRPr>
          </a:p>
          <a:p>
            <a:pPr indent="0" lvl="0" marL="0" rtl="0" algn="l">
              <a:spcBef>
                <a:spcPts val="0"/>
              </a:spcBef>
              <a:spcAft>
                <a:spcPts val="0"/>
              </a:spcAft>
              <a:buNone/>
            </a:pPr>
            <a:r>
              <a:rPr lang="en-US" sz="5000">
                <a:latin typeface="Proxima Nova"/>
                <a:ea typeface="Proxima Nova"/>
                <a:cs typeface="Proxima Nova"/>
                <a:sym typeface="Proxima Nova"/>
              </a:rPr>
              <a:t>Possibilité de recevoir des versions plus récentes de logiciels ou des MAJ spécifiques.</a:t>
            </a:r>
            <a:endParaRPr sz="5000">
              <a:latin typeface="Proxima Nova"/>
              <a:ea typeface="Proxima Nova"/>
              <a:cs typeface="Proxima Nova"/>
              <a:sym typeface="Proxima Nova"/>
            </a:endParaRPr>
          </a:p>
        </p:txBody>
      </p:sp>
      <p:sp>
        <p:nvSpPr>
          <p:cNvPr id="524" name="Google Shape;524;p43"/>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en-US"/>
              <a:t>‹#›</a:t>
            </a:fld>
            <a:endParaRPr/>
          </a:p>
        </p:txBody>
      </p:sp>
      <p:sp>
        <p:nvSpPr>
          <p:cNvPr id="525" name="Google Shape;525;p43"/>
          <p:cNvSpPr txBox="1"/>
          <p:nvPr/>
        </p:nvSpPr>
        <p:spPr>
          <a:xfrm>
            <a:off x="2414950" y="359800"/>
            <a:ext cx="3636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Introduction</a:t>
            </a:r>
            <a:endParaRPr sz="2400">
              <a:latin typeface="Montserrat SemiBold"/>
              <a:ea typeface="Montserrat SemiBold"/>
              <a:cs typeface="Montserrat SemiBold"/>
              <a:sym typeface="Montserrat SemiBold"/>
            </a:endParaRPr>
          </a:p>
        </p:txBody>
      </p:sp>
      <p:sp>
        <p:nvSpPr>
          <p:cNvPr id="526" name="Google Shape;526;p43"/>
          <p:cNvSpPr txBox="1"/>
          <p:nvPr/>
        </p:nvSpPr>
        <p:spPr>
          <a:xfrm>
            <a:off x="10245025" y="359800"/>
            <a:ext cx="59154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Architecture et fonctionnement</a:t>
            </a:r>
            <a:endParaRPr sz="2400">
              <a:latin typeface="Montserrat SemiBold"/>
              <a:ea typeface="Montserrat SemiBold"/>
              <a:cs typeface="Montserrat SemiBold"/>
              <a:sym typeface="Montserrat SemiBold"/>
            </a:endParaRPr>
          </a:p>
        </p:txBody>
      </p:sp>
      <p:sp>
        <p:nvSpPr>
          <p:cNvPr id="527" name="Google Shape;527;p43"/>
          <p:cNvSpPr txBox="1"/>
          <p:nvPr/>
        </p:nvSpPr>
        <p:spPr>
          <a:xfrm>
            <a:off x="15829650" y="359800"/>
            <a:ext cx="50298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Commandes de base</a:t>
            </a:r>
            <a:endParaRPr sz="2400">
              <a:latin typeface="Montserrat SemiBold"/>
              <a:ea typeface="Montserrat SemiBold"/>
              <a:cs typeface="Montserrat SemiBold"/>
              <a:sym typeface="Montserrat SemiBold"/>
            </a:endParaRPr>
          </a:p>
        </p:txBody>
      </p:sp>
      <p:sp>
        <p:nvSpPr>
          <p:cNvPr id="528" name="Google Shape;528;p43"/>
          <p:cNvSpPr txBox="1"/>
          <p:nvPr/>
        </p:nvSpPr>
        <p:spPr>
          <a:xfrm>
            <a:off x="5687425" y="359800"/>
            <a:ext cx="4557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Principaux gestionnaires</a:t>
            </a:r>
            <a:endParaRPr sz="2400">
              <a:latin typeface="Montserrat SemiBold"/>
              <a:ea typeface="Montserrat SemiBold"/>
              <a:cs typeface="Montserrat SemiBold"/>
              <a:sym typeface="Montserrat SemiBold"/>
            </a:endParaRPr>
          </a:p>
        </p:txBody>
      </p:sp>
      <p:sp>
        <p:nvSpPr>
          <p:cNvPr id="529" name="Google Shape;529;p43"/>
          <p:cNvSpPr txBox="1"/>
          <p:nvPr/>
        </p:nvSpPr>
        <p:spPr>
          <a:xfrm>
            <a:off x="20760125" y="359800"/>
            <a:ext cx="29805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Sécurité</a:t>
            </a:r>
            <a:endParaRPr sz="2400">
              <a:latin typeface="Montserrat SemiBold"/>
              <a:ea typeface="Montserrat SemiBold"/>
              <a:cs typeface="Montserrat SemiBold"/>
              <a:sym typeface="Montserrat SemiBold"/>
            </a:endParaRPr>
          </a:p>
        </p:txBody>
      </p:sp>
      <p:sp>
        <p:nvSpPr>
          <p:cNvPr id="530" name="Google Shape;530;p43"/>
          <p:cNvSpPr/>
          <p:nvPr/>
        </p:nvSpPr>
        <p:spPr>
          <a:xfrm>
            <a:off x="12653930" y="938978"/>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531" name="Google Shape;531;p43"/>
          <p:cNvSpPr/>
          <p:nvPr/>
        </p:nvSpPr>
        <p:spPr>
          <a:xfrm>
            <a:off x="5256425" y="7542050"/>
            <a:ext cx="18342600" cy="5000100"/>
          </a:xfrm>
          <a:prstGeom prst="roundRect">
            <a:avLst>
              <a:gd fmla="val 3257" name="adj"/>
            </a:avLst>
          </a:prstGeom>
          <a:solidFill>
            <a:srgbClr val="3B424E"/>
          </a:solidFill>
          <a:ln>
            <a:noFill/>
          </a:ln>
          <a:effectLst>
            <a:outerShdw blurRad="200025" rotWithShape="0" algn="bl" dir="5400000" dist="19050">
              <a:srgbClr val="000000">
                <a:alpha val="30000"/>
              </a:srgbClr>
            </a:outerShdw>
          </a:effectLst>
        </p:spPr>
        <p:txBody>
          <a:bodyPr anchorCtr="0" anchor="t" bIns="91425" lIns="234000" spcFirstLastPara="1" rIns="91425" wrap="square" tIns="90000">
            <a:noAutofit/>
          </a:bodyPr>
          <a:lstStyle/>
          <a:p>
            <a:pPr indent="0" lvl="0" marL="0" rtl="0" algn="l">
              <a:spcBef>
                <a:spcPts val="0"/>
              </a:spcBef>
              <a:spcAft>
                <a:spcPts val="0"/>
              </a:spcAft>
              <a:buNone/>
            </a:pPr>
            <a:r>
              <a:rPr lang="en-US" sz="3200">
                <a:solidFill>
                  <a:srgbClr val="00FF00"/>
                </a:solidFill>
              </a:rPr>
              <a:t># Dépôt principal (main) pour la version stable actuelle</a:t>
            </a:r>
            <a:endParaRPr sz="3200">
              <a:solidFill>
                <a:srgbClr val="00FF00"/>
              </a:solidFill>
            </a:endParaRPr>
          </a:p>
          <a:p>
            <a:pPr indent="0" lvl="0" marL="0" rtl="0" algn="l">
              <a:spcBef>
                <a:spcPts val="0"/>
              </a:spcBef>
              <a:spcAft>
                <a:spcPts val="0"/>
              </a:spcAft>
              <a:buNone/>
            </a:pPr>
            <a:r>
              <a:rPr lang="en-US" sz="3200">
                <a:solidFill>
                  <a:srgbClr val="00FF00"/>
                </a:solidFill>
              </a:rPr>
              <a:t>deb http://deb.debian.org/debian/ stable main</a:t>
            </a:r>
            <a:endParaRPr sz="3200">
              <a:solidFill>
                <a:srgbClr val="00FF00"/>
              </a:solidFill>
            </a:endParaRPr>
          </a:p>
          <a:p>
            <a:pPr indent="0" lvl="0" marL="0" rtl="0" algn="l">
              <a:spcBef>
                <a:spcPts val="0"/>
              </a:spcBef>
              <a:spcAft>
                <a:spcPts val="0"/>
              </a:spcAft>
              <a:buNone/>
            </a:pPr>
            <a:r>
              <a:t/>
            </a:r>
            <a:endParaRPr sz="3200">
              <a:solidFill>
                <a:srgbClr val="00FF00"/>
              </a:solidFill>
            </a:endParaRPr>
          </a:p>
          <a:p>
            <a:pPr indent="0" lvl="0" marL="0" rtl="0" algn="l">
              <a:spcBef>
                <a:spcPts val="0"/>
              </a:spcBef>
              <a:spcAft>
                <a:spcPts val="0"/>
              </a:spcAft>
              <a:buNone/>
            </a:pPr>
            <a:r>
              <a:rPr lang="en-US" sz="3200">
                <a:solidFill>
                  <a:srgbClr val="00FF00"/>
                </a:solidFill>
              </a:rPr>
              <a:t># Dépôt de contributions de la communauté (contrib) et de logiciels non libres (non-free)</a:t>
            </a:r>
            <a:endParaRPr sz="3200">
              <a:solidFill>
                <a:srgbClr val="00FF00"/>
              </a:solidFill>
            </a:endParaRPr>
          </a:p>
          <a:p>
            <a:pPr indent="0" lvl="0" marL="0" rtl="0" algn="l">
              <a:spcBef>
                <a:spcPts val="0"/>
              </a:spcBef>
              <a:spcAft>
                <a:spcPts val="0"/>
              </a:spcAft>
              <a:buNone/>
            </a:pPr>
            <a:r>
              <a:rPr lang="en-US" sz="3200">
                <a:solidFill>
                  <a:srgbClr val="00FF00"/>
                </a:solidFill>
              </a:rPr>
              <a:t>deb http://deb.debian.org/debian/ stable contrib non-free</a:t>
            </a:r>
            <a:endParaRPr sz="3200">
              <a:solidFill>
                <a:srgbClr val="00FF00"/>
              </a:solidFill>
            </a:endParaRPr>
          </a:p>
          <a:p>
            <a:pPr indent="0" lvl="0" marL="0" rtl="0" algn="l">
              <a:spcBef>
                <a:spcPts val="0"/>
              </a:spcBef>
              <a:spcAft>
                <a:spcPts val="0"/>
              </a:spcAft>
              <a:buNone/>
            </a:pPr>
            <a:r>
              <a:t/>
            </a:r>
            <a:endParaRPr sz="3200">
              <a:solidFill>
                <a:srgbClr val="00FF00"/>
              </a:solidFill>
            </a:endParaRPr>
          </a:p>
          <a:p>
            <a:pPr indent="0" lvl="0" marL="0" rtl="0" algn="l">
              <a:spcBef>
                <a:spcPts val="0"/>
              </a:spcBef>
              <a:spcAft>
                <a:spcPts val="0"/>
              </a:spcAft>
              <a:buNone/>
            </a:pPr>
            <a:r>
              <a:rPr lang="en-US" sz="3200">
                <a:solidFill>
                  <a:srgbClr val="00FF00"/>
                </a:solidFill>
              </a:rPr>
              <a:t># Dépôts de mises à jour de sécurité</a:t>
            </a:r>
            <a:endParaRPr sz="3200">
              <a:solidFill>
                <a:srgbClr val="00FF00"/>
              </a:solidFill>
            </a:endParaRPr>
          </a:p>
          <a:p>
            <a:pPr indent="0" lvl="0" marL="0" rtl="0" algn="l">
              <a:spcBef>
                <a:spcPts val="0"/>
              </a:spcBef>
              <a:spcAft>
                <a:spcPts val="0"/>
              </a:spcAft>
              <a:buNone/>
            </a:pPr>
            <a:r>
              <a:rPr lang="en-US" sz="3200">
                <a:solidFill>
                  <a:srgbClr val="00FF00"/>
                </a:solidFill>
              </a:rPr>
              <a:t>deb http://security.debian.org/debian-security stable-security main contrib non-free</a:t>
            </a:r>
            <a:endParaRPr sz="3200">
              <a:solidFill>
                <a:srgbClr val="00FF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pic>
        <p:nvPicPr>
          <p:cNvPr descr="icone_wild_code_school.png" id="536" name="Google Shape;536;p44"/>
          <p:cNvPicPr preferRelativeResize="0"/>
          <p:nvPr/>
        </p:nvPicPr>
        <p:blipFill rotWithShape="1">
          <a:blip r:embed="rId3">
            <a:alphaModFix amt="5319"/>
          </a:blip>
          <a:srcRect b="0" l="0" r="0" t="0"/>
          <a:stretch/>
        </p:blipFill>
        <p:spPr>
          <a:xfrm>
            <a:off x="-910978" y="-3131423"/>
            <a:ext cx="27384332" cy="19978847"/>
          </a:xfrm>
          <a:prstGeom prst="rect">
            <a:avLst/>
          </a:prstGeom>
          <a:noFill/>
          <a:ln>
            <a:noFill/>
          </a:ln>
        </p:spPr>
      </p:pic>
      <p:pic>
        <p:nvPicPr>
          <p:cNvPr descr="icone_wild_code_school.png" id="537" name="Google Shape;537;p44"/>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sp>
        <p:nvSpPr>
          <p:cNvPr id="538" name="Google Shape;538;p44"/>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en-US"/>
              <a:t>‹#›</a:t>
            </a:fld>
            <a:endParaRPr/>
          </a:p>
        </p:txBody>
      </p:sp>
      <p:sp>
        <p:nvSpPr>
          <p:cNvPr id="539" name="Google Shape;539;p44"/>
          <p:cNvSpPr txBox="1"/>
          <p:nvPr/>
        </p:nvSpPr>
        <p:spPr>
          <a:xfrm>
            <a:off x="3496200" y="6206700"/>
            <a:ext cx="17391600" cy="130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0">
                <a:latin typeface="Montserrat SemiBold"/>
                <a:ea typeface="Montserrat SemiBold"/>
                <a:cs typeface="Montserrat SemiBold"/>
                <a:sym typeface="Montserrat SemiBold"/>
              </a:rPr>
              <a:t>Commandes de base</a:t>
            </a:r>
            <a:endParaRPr sz="10000">
              <a:latin typeface="Montserrat"/>
              <a:ea typeface="Montserrat"/>
              <a:cs typeface="Montserrat"/>
              <a:sym typeface="Montserrat"/>
            </a:endParaRPr>
          </a:p>
        </p:txBody>
      </p:sp>
      <p:cxnSp>
        <p:nvCxnSpPr>
          <p:cNvPr id="540" name="Google Shape;540;p44"/>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541" name="Google Shape;541;p44"/>
          <p:cNvSpPr txBox="1"/>
          <p:nvPr/>
        </p:nvSpPr>
        <p:spPr>
          <a:xfrm>
            <a:off x="2414950" y="359800"/>
            <a:ext cx="3636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Introduction</a:t>
            </a:r>
            <a:endParaRPr sz="2400">
              <a:latin typeface="Montserrat SemiBold"/>
              <a:ea typeface="Montserrat SemiBold"/>
              <a:cs typeface="Montserrat SemiBold"/>
              <a:sym typeface="Montserrat SemiBold"/>
            </a:endParaRPr>
          </a:p>
        </p:txBody>
      </p:sp>
      <p:sp>
        <p:nvSpPr>
          <p:cNvPr id="542" name="Google Shape;542;p44"/>
          <p:cNvSpPr txBox="1"/>
          <p:nvPr/>
        </p:nvSpPr>
        <p:spPr>
          <a:xfrm>
            <a:off x="10245025" y="359800"/>
            <a:ext cx="59154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Architecture et fonctionnement</a:t>
            </a:r>
            <a:endParaRPr sz="2400">
              <a:latin typeface="Montserrat SemiBold"/>
              <a:ea typeface="Montserrat SemiBold"/>
              <a:cs typeface="Montserrat SemiBold"/>
              <a:sym typeface="Montserrat SemiBold"/>
            </a:endParaRPr>
          </a:p>
        </p:txBody>
      </p:sp>
      <p:sp>
        <p:nvSpPr>
          <p:cNvPr id="543" name="Google Shape;543;p44"/>
          <p:cNvSpPr txBox="1"/>
          <p:nvPr/>
        </p:nvSpPr>
        <p:spPr>
          <a:xfrm>
            <a:off x="15829650" y="359800"/>
            <a:ext cx="50298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Commandes de base</a:t>
            </a:r>
            <a:endParaRPr sz="2400">
              <a:latin typeface="Montserrat SemiBold"/>
              <a:ea typeface="Montserrat SemiBold"/>
              <a:cs typeface="Montserrat SemiBold"/>
              <a:sym typeface="Montserrat SemiBold"/>
            </a:endParaRPr>
          </a:p>
        </p:txBody>
      </p:sp>
      <p:sp>
        <p:nvSpPr>
          <p:cNvPr id="544" name="Google Shape;544;p44"/>
          <p:cNvSpPr txBox="1"/>
          <p:nvPr/>
        </p:nvSpPr>
        <p:spPr>
          <a:xfrm>
            <a:off x="5687425" y="359800"/>
            <a:ext cx="4557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Principaux gestionnaires</a:t>
            </a:r>
            <a:endParaRPr sz="2400">
              <a:latin typeface="Montserrat SemiBold"/>
              <a:ea typeface="Montserrat SemiBold"/>
              <a:cs typeface="Montserrat SemiBold"/>
              <a:sym typeface="Montserrat SemiBold"/>
            </a:endParaRPr>
          </a:p>
        </p:txBody>
      </p:sp>
      <p:sp>
        <p:nvSpPr>
          <p:cNvPr id="545" name="Google Shape;545;p44"/>
          <p:cNvSpPr txBox="1"/>
          <p:nvPr/>
        </p:nvSpPr>
        <p:spPr>
          <a:xfrm>
            <a:off x="20760125" y="359800"/>
            <a:ext cx="29805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Sécurité</a:t>
            </a:r>
            <a:endParaRPr sz="2400">
              <a:latin typeface="Montserrat SemiBold"/>
              <a:ea typeface="Montserrat SemiBold"/>
              <a:cs typeface="Montserrat SemiBold"/>
              <a:sym typeface="Montserrat SemiBold"/>
            </a:endParaRPr>
          </a:p>
        </p:txBody>
      </p:sp>
      <p:sp>
        <p:nvSpPr>
          <p:cNvPr id="546" name="Google Shape;546;p44"/>
          <p:cNvSpPr/>
          <p:nvPr/>
        </p:nvSpPr>
        <p:spPr>
          <a:xfrm>
            <a:off x="17795755" y="945528"/>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pic>
        <p:nvPicPr>
          <p:cNvPr descr="icone_wild_code_school.png" id="551" name="Google Shape;551;p45"/>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552" name="Google Shape;552;p45"/>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553" name="Google Shape;553;p45"/>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554" name="Google Shape;554;p45"/>
          <p:cNvSpPr txBox="1"/>
          <p:nvPr/>
        </p:nvSpPr>
        <p:spPr>
          <a:xfrm>
            <a:off x="946900" y="2610425"/>
            <a:ext cx="14187900" cy="8721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Outil dpkg - Installation/Desinstallation</a:t>
            </a:r>
            <a:endParaRPr>
              <a:latin typeface="Montserrat ExtraBold"/>
              <a:ea typeface="Montserrat ExtraBold"/>
              <a:cs typeface="Montserrat ExtraBold"/>
              <a:sym typeface="Montserrat ExtraBold"/>
            </a:endParaRPr>
          </a:p>
        </p:txBody>
      </p:sp>
      <p:sp>
        <p:nvSpPr>
          <p:cNvPr id="555" name="Google Shape;555;p45"/>
          <p:cNvSpPr txBox="1"/>
          <p:nvPr/>
        </p:nvSpPr>
        <p:spPr>
          <a:xfrm>
            <a:off x="949225" y="4632400"/>
            <a:ext cx="35064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Gestion manuelle</a:t>
            </a:r>
            <a:endParaRPr sz="2800">
              <a:latin typeface="Montserrat Medium"/>
              <a:ea typeface="Montserrat Medium"/>
              <a:cs typeface="Montserrat Medium"/>
              <a:sym typeface="Montserrat Medium"/>
            </a:endParaRPr>
          </a:p>
        </p:txBody>
      </p:sp>
      <p:sp>
        <p:nvSpPr>
          <p:cNvPr id="556" name="Google Shape;556;p45"/>
          <p:cNvSpPr txBox="1"/>
          <p:nvPr/>
        </p:nvSpPr>
        <p:spPr>
          <a:xfrm>
            <a:off x="4792525" y="3964200"/>
            <a:ext cx="6264000" cy="8578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5000">
                <a:latin typeface="Proxima Nova"/>
                <a:ea typeface="Proxima Nova"/>
                <a:cs typeface="Proxima Nova"/>
                <a:sym typeface="Proxima Nova"/>
              </a:rPr>
              <a:t>Installation avec :</a:t>
            </a:r>
            <a:endParaRPr sz="5000">
              <a:latin typeface="Proxima Nova"/>
              <a:ea typeface="Proxima Nova"/>
              <a:cs typeface="Proxima Nova"/>
              <a:sym typeface="Proxima Nova"/>
            </a:endParaRPr>
          </a:p>
          <a:p>
            <a:pPr indent="0" lvl="0" marL="0" rtl="0" algn="l">
              <a:spcBef>
                <a:spcPts val="0"/>
              </a:spcBef>
              <a:spcAft>
                <a:spcPts val="0"/>
              </a:spcAft>
              <a:buNone/>
            </a:pPr>
            <a:r>
              <a:rPr b="1" lang="en-US" sz="5000">
                <a:latin typeface="Proxima Nova"/>
                <a:ea typeface="Proxima Nova"/>
                <a:cs typeface="Proxima Nova"/>
                <a:sym typeface="Proxima Nova"/>
              </a:rPr>
              <a:t>dpkg -i &lt;Paquet&gt;</a:t>
            </a:r>
            <a:endParaRPr b="1" sz="5000">
              <a:latin typeface="Proxima Nova"/>
              <a:ea typeface="Proxima Nova"/>
              <a:cs typeface="Proxima Nova"/>
              <a:sym typeface="Proxima Nova"/>
            </a:endParaRPr>
          </a:p>
          <a:p>
            <a:pPr indent="0" lvl="0" marL="0" rtl="0" algn="l">
              <a:spcBef>
                <a:spcPts val="0"/>
              </a:spcBef>
              <a:spcAft>
                <a:spcPts val="0"/>
              </a:spcAft>
              <a:buNone/>
            </a:pPr>
            <a:r>
              <a:t/>
            </a:r>
            <a:endParaRPr sz="5000">
              <a:latin typeface="Proxima Nova"/>
              <a:ea typeface="Proxima Nova"/>
              <a:cs typeface="Proxima Nova"/>
              <a:sym typeface="Proxima Nova"/>
            </a:endParaRPr>
          </a:p>
          <a:p>
            <a:pPr indent="0" lvl="0" marL="0" rtl="0" algn="l">
              <a:spcBef>
                <a:spcPts val="0"/>
              </a:spcBef>
              <a:spcAft>
                <a:spcPts val="0"/>
              </a:spcAft>
              <a:buNone/>
            </a:pPr>
            <a:r>
              <a:rPr lang="en-US" sz="5000">
                <a:latin typeface="Proxima Nova"/>
                <a:ea typeface="Proxima Nova"/>
                <a:cs typeface="Proxima Nova"/>
                <a:sym typeface="Proxima Nova"/>
              </a:rPr>
              <a:t>Désinstallation avec :</a:t>
            </a:r>
            <a:endParaRPr sz="5000">
              <a:latin typeface="Proxima Nova"/>
              <a:ea typeface="Proxima Nova"/>
              <a:cs typeface="Proxima Nova"/>
              <a:sym typeface="Proxima Nova"/>
            </a:endParaRPr>
          </a:p>
          <a:p>
            <a:pPr indent="0" lvl="0" marL="0" rtl="0" algn="l">
              <a:spcBef>
                <a:spcPts val="0"/>
              </a:spcBef>
              <a:spcAft>
                <a:spcPts val="0"/>
              </a:spcAft>
              <a:buNone/>
            </a:pPr>
            <a:r>
              <a:rPr b="1" lang="en-US" sz="5000">
                <a:latin typeface="Proxima Nova"/>
                <a:ea typeface="Proxima Nova"/>
                <a:cs typeface="Proxima Nova"/>
                <a:sym typeface="Proxima Nova"/>
              </a:rPr>
              <a:t>dpkg -r &lt;Paquet&gt;</a:t>
            </a:r>
            <a:endParaRPr b="1" sz="5000">
              <a:latin typeface="Proxima Nova"/>
              <a:ea typeface="Proxima Nova"/>
              <a:cs typeface="Proxima Nova"/>
              <a:sym typeface="Proxima Nova"/>
            </a:endParaRPr>
          </a:p>
        </p:txBody>
      </p:sp>
      <p:sp>
        <p:nvSpPr>
          <p:cNvPr id="557" name="Google Shape;557;p45"/>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en-US"/>
              <a:t>‹#›</a:t>
            </a:fld>
            <a:endParaRPr/>
          </a:p>
        </p:txBody>
      </p:sp>
      <p:sp>
        <p:nvSpPr>
          <p:cNvPr id="558" name="Google Shape;558;p45"/>
          <p:cNvSpPr txBox="1"/>
          <p:nvPr/>
        </p:nvSpPr>
        <p:spPr>
          <a:xfrm>
            <a:off x="2414950" y="359800"/>
            <a:ext cx="3636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Introduction</a:t>
            </a:r>
            <a:endParaRPr sz="2400">
              <a:latin typeface="Montserrat SemiBold"/>
              <a:ea typeface="Montserrat SemiBold"/>
              <a:cs typeface="Montserrat SemiBold"/>
              <a:sym typeface="Montserrat SemiBold"/>
            </a:endParaRPr>
          </a:p>
        </p:txBody>
      </p:sp>
      <p:sp>
        <p:nvSpPr>
          <p:cNvPr id="559" name="Google Shape;559;p45"/>
          <p:cNvSpPr txBox="1"/>
          <p:nvPr/>
        </p:nvSpPr>
        <p:spPr>
          <a:xfrm>
            <a:off x="10245025" y="359800"/>
            <a:ext cx="59154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Architecture et fonctionnement</a:t>
            </a:r>
            <a:endParaRPr sz="2400">
              <a:latin typeface="Montserrat SemiBold"/>
              <a:ea typeface="Montserrat SemiBold"/>
              <a:cs typeface="Montserrat SemiBold"/>
              <a:sym typeface="Montserrat SemiBold"/>
            </a:endParaRPr>
          </a:p>
        </p:txBody>
      </p:sp>
      <p:sp>
        <p:nvSpPr>
          <p:cNvPr id="560" name="Google Shape;560;p45"/>
          <p:cNvSpPr txBox="1"/>
          <p:nvPr/>
        </p:nvSpPr>
        <p:spPr>
          <a:xfrm>
            <a:off x="15829650" y="359800"/>
            <a:ext cx="50298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Commandes de base</a:t>
            </a:r>
            <a:endParaRPr sz="2400">
              <a:latin typeface="Montserrat SemiBold"/>
              <a:ea typeface="Montserrat SemiBold"/>
              <a:cs typeface="Montserrat SemiBold"/>
              <a:sym typeface="Montserrat SemiBold"/>
            </a:endParaRPr>
          </a:p>
        </p:txBody>
      </p:sp>
      <p:sp>
        <p:nvSpPr>
          <p:cNvPr id="561" name="Google Shape;561;p45"/>
          <p:cNvSpPr txBox="1"/>
          <p:nvPr/>
        </p:nvSpPr>
        <p:spPr>
          <a:xfrm>
            <a:off x="5687425" y="359800"/>
            <a:ext cx="4557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Principaux gestionnaires</a:t>
            </a:r>
            <a:endParaRPr sz="2400">
              <a:latin typeface="Montserrat SemiBold"/>
              <a:ea typeface="Montserrat SemiBold"/>
              <a:cs typeface="Montserrat SemiBold"/>
              <a:sym typeface="Montserrat SemiBold"/>
            </a:endParaRPr>
          </a:p>
        </p:txBody>
      </p:sp>
      <p:sp>
        <p:nvSpPr>
          <p:cNvPr id="562" name="Google Shape;562;p45"/>
          <p:cNvSpPr txBox="1"/>
          <p:nvPr/>
        </p:nvSpPr>
        <p:spPr>
          <a:xfrm>
            <a:off x="20760125" y="359800"/>
            <a:ext cx="29805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Sécurité</a:t>
            </a:r>
            <a:endParaRPr sz="2400">
              <a:latin typeface="Montserrat SemiBold"/>
              <a:ea typeface="Montserrat SemiBold"/>
              <a:cs typeface="Montserrat SemiBold"/>
              <a:sym typeface="Montserrat SemiBold"/>
            </a:endParaRPr>
          </a:p>
        </p:txBody>
      </p:sp>
      <p:sp>
        <p:nvSpPr>
          <p:cNvPr id="563" name="Google Shape;563;p45"/>
          <p:cNvSpPr/>
          <p:nvPr/>
        </p:nvSpPr>
        <p:spPr>
          <a:xfrm>
            <a:off x="11056525" y="3963950"/>
            <a:ext cx="11900400" cy="8578200"/>
          </a:xfrm>
          <a:prstGeom prst="roundRect">
            <a:avLst>
              <a:gd fmla="val 3257" name="adj"/>
            </a:avLst>
          </a:prstGeom>
          <a:solidFill>
            <a:srgbClr val="3B424E"/>
          </a:solidFill>
          <a:ln>
            <a:noFill/>
          </a:ln>
          <a:effectLst>
            <a:outerShdw blurRad="200025" rotWithShape="0" algn="bl" dir="5400000" dist="19050">
              <a:srgbClr val="000000">
                <a:alpha val="30000"/>
              </a:srgbClr>
            </a:outerShdw>
          </a:effectLst>
        </p:spPr>
        <p:txBody>
          <a:bodyPr anchorCtr="0" anchor="t" bIns="91425" lIns="234000" spcFirstLastPara="1" rIns="91425" wrap="square" tIns="90000">
            <a:noAutofit/>
          </a:bodyPr>
          <a:lstStyle/>
          <a:p>
            <a:pPr indent="0" lvl="0" marL="0" rtl="0" algn="l">
              <a:spcBef>
                <a:spcPts val="0"/>
              </a:spcBef>
              <a:spcAft>
                <a:spcPts val="0"/>
              </a:spcAft>
              <a:buNone/>
            </a:pPr>
            <a:r>
              <a:rPr lang="en-US" sz="3200">
                <a:solidFill>
                  <a:srgbClr val="00FF00"/>
                </a:solidFill>
              </a:rPr>
              <a:t>wilder@host</a:t>
            </a:r>
            <a:r>
              <a:rPr lang="en-US" sz="3200">
                <a:solidFill>
                  <a:srgbClr val="FFFFFF"/>
                </a:solidFill>
              </a:rPr>
              <a:t>:~$ sudo dpkg -i </a:t>
            </a:r>
            <a:r>
              <a:rPr lang="en-US" sz="3200">
                <a:solidFill>
                  <a:srgbClr val="FFFFFF"/>
                </a:solidFill>
              </a:rPr>
              <a:t>dropbox_2022.12.05_amd64.deb</a:t>
            </a:r>
            <a:endParaRPr sz="3200">
              <a:solidFill>
                <a:srgbClr val="FFFFFF"/>
              </a:solidFill>
            </a:endParaRPr>
          </a:p>
          <a:p>
            <a:pPr indent="0" lvl="0" marL="0" rtl="0" algn="l">
              <a:spcBef>
                <a:spcPts val="0"/>
              </a:spcBef>
              <a:spcAft>
                <a:spcPts val="0"/>
              </a:spcAft>
              <a:buNone/>
            </a:pPr>
            <a:r>
              <a:rPr lang="en-US" sz="3200">
                <a:solidFill>
                  <a:srgbClr val="00FF00"/>
                </a:solidFill>
              </a:rPr>
              <a:t>wilder@host</a:t>
            </a:r>
            <a:r>
              <a:rPr lang="en-US" sz="3200">
                <a:solidFill>
                  <a:srgbClr val="FFFFFF"/>
                </a:solidFill>
              </a:rPr>
              <a:t>:~$ sudo dpkg -r </a:t>
            </a:r>
            <a:r>
              <a:rPr lang="en-US" sz="3200">
                <a:solidFill>
                  <a:schemeClr val="lt1"/>
                </a:solidFill>
              </a:rPr>
              <a:t>dropbox_2022.12.05_amd64.deb</a:t>
            </a:r>
            <a:endParaRPr sz="3200">
              <a:solidFill>
                <a:srgbClr val="00FF00"/>
              </a:solidFill>
            </a:endParaRPr>
          </a:p>
        </p:txBody>
      </p:sp>
      <p:sp>
        <p:nvSpPr>
          <p:cNvPr id="564" name="Google Shape;564;p45"/>
          <p:cNvSpPr/>
          <p:nvPr/>
        </p:nvSpPr>
        <p:spPr>
          <a:xfrm>
            <a:off x="17795755" y="945528"/>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descr="icone_wild_code_school.png" id="99" name="Google Shape;99;p19"/>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100" name="Google Shape;100;p19"/>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101" name="Google Shape;101;p19"/>
          <p:cNvSpPr txBox="1"/>
          <p:nvPr/>
        </p:nvSpPr>
        <p:spPr>
          <a:xfrm>
            <a:off x="946900" y="2610425"/>
            <a:ext cx="10223100" cy="8721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Sommaire</a:t>
            </a:r>
            <a:endParaRPr>
              <a:latin typeface="Montserrat ExtraBold"/>
              <a:ea typeface="Montserrat ExtraBold"/>
              <a:cs typeface="Montserrat ExtraBold"/>
              <a:sym typeface="Montserrat ExtraBold"/>
            </a:endParaRPr>
          </a:p>
        </p:txBody>
      </p:sp>
      <p:sp>
        <p:nvSpPr>
          <p:cNvPr id="102" name="Google Shape;102;p19"/>
          <p:cNvSpPr txBox="1"/>
          <p:nvPr/>
        </p:nvSpPr>
        <p:spPr>
          <a:xfrm>
            <a:off x="949225" y="4632400"/>
            <a:ext cx="3506400" cy="5337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Au menu :</a:t>
            </a:r>
            <a:endParaRPr>
              <a:latin typeface="Montserrat Medium"/>
              <a:ea typeface="Montserrat Medium"/>
              <a:cs typeface="Montserrat Medium"/>
              <a:sym typeface="Montserrat Medium"/>
            </a:endParaRPr>
          </a:p>
        </p:txBody>
      </p:sp>
      <p:grpSp>
        <p:nvGrpSpPr>
          <p:cNvPr id="103" name="Google Shape;103;p19"/>
          <p:cNvGrpSpPr/>
          <p:nvPr/>
        </p:nvGrpSpPr>
        <p:grpSpPr>
          <a:xfrm>
            <a:off x="5478144" y="6121870"/>
            <a:ext cx="17104057" cy="1149300"/>
            <a:chOff x="4269994" y="8021650"/>
            <a:chExt cx="17104057" cy="1149300"/>
          </a:xfrm>
        </p:grpSpPr>
        <p:sp>
          <p:nvSpPr>
            <p:cNvPr id="104" name="Google Shape;104;p19"/>
            <p:cNvSpPr txBox="1"/>
            <p:nvPr/>
          </p:nvSpPr>
          <p:spPr>
            <a:xfrm>
              <a:off x="4269994" y="8021650"/>
              <a:ext cx="1573800" cy="11493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F7146B"/>
                </a:buClr>
                <a:buSzPts val="6800"/>
                <a:buFont typeface="Arial"/>
                <a:buNone/>
              </a:pPr>
              <a:r>
                <a:rPr i="0" lang="en-US" sz="6800" u="none" cap="none" strike="noStrike">
                  <a:solidFill>
                    <a:srgbClr val="F7146B"/>
                  </a:solidFill>
                  <a:latin typeface="Montserrat ExtraBold"/>
                  <a:ea typeface="Montserrat ExtraBold"/>
                  <a:cs typeface="Montserrat ExtraBold"/>
                  <a:sym typeface="Montserrat ExtraBold"/>
                </a:rPr>
                <a:t>02</a:t>
              </a:r>
              <a:endParaRPr>
                <a:latin typeface="Montserrat ExtraBold"/>
                <a:ea typeface="Montserrat ExtraBold"/>
                <a:cs typeface="Montserrat ExtraBold"/>
                <a:sym typeface="Montserrat ExtraBold"/>
              </a:endParaRPr>
            </a:p>
          </p:txBody>
        </p:sp>
        <p:sp>
          <p:nvSpPr>
            <p:cNvPr id="105" name="Google Shape;105;p19"/>
            <p:cNvSpPr txBox="1"/>
            <p:nvPr/>
          </p:nvSpPr>
          <p:spPr>
            <a:xfrm>
              <a:off x="6983051" y="8160256"/>
              <a:ext cx="14391000" cy="8721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400"/>
                <a:buFont typeface="Arial"/>
                <a:buNone/>
              </a:pPr>
              <a:r>
                <a:rPr lang="en-US" sz="5000">
                  <a:latin typeface="Montserrat SemiBold"/>
                  <a:ea typeface="Montserrat SemiBold"/>
                  <a:cs typeface="Montserrat SemiBold"/>
                  <a:sym typeface="Montserrat SemiBold"/>
                </a:rPr>
                <a:t>Principaux gestionnaires</a:t>
              </a:r>
              <a:endParaRPr sz="5000">
                <a:latin typeface="Montserrat SemiBold"/>
                <a:ea typeface="Montserrat SemiBold"/>
                <a:cs typeface="Montserrat SemiBold"/>
                <a:sym typeface="Montserrat SemiBold"/>
              </a:endParaRPr>
            </a:p>
          </p:txBody>
        </p:sp>
      </p:grpSp>
      <p:grpSp>
        <p:nvGrpSpPr>
          <p:cNvPr id="106" name="Google Shape;106;p19"/>
          <p:cNvGrpSpPr/>
          <p:nvPr/>
        </p:nvGrpSpPr>
        <p:grpSpPr>
          <a:xfrm>
            <a:off x="5478144" y="4451826"/>
            <a:ext cx="13130853" cy="1149300"/>
            <a:chOff x="4269994" y="6149551"/>
            <a:chExt cx="13130853" cy="1149300"/>
          </a:xfrm>
        </p:grpSpPr>
        <p:sp>
          <p:nvSpPr>
            <p:cNvPr id="107" name="Google Shape;107;p19"/>
            <p:cNvSpPr txBox="1"/>
            <p:nvPr/>
          </p:nvSpPr>
          <p:spPr>
            <a:xfrm>
              <a:off x="4269994" y="6149551"/>
              <a:ext cx="1195800" cy="11493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F7146B"/>
                </a:buClr>
                <a:buSzPts val="6800"/>
                <a:buFont typeface="Arial"/>
                <a:buNone/>
              </a:pPr>
              <a:r>
                <a:rPr i="0" lang="en-US" sz="6800" u="none" cap="none" strike="noStrike">
                  <a:solidFill>
                    <a:srgbClr val="F7146B"/>
                  </a:solidFill>
                  <a:latin typeface="Montserrat ExtraBold"/>
                  <a:ea typeface="Montserrat ExtraBold"/>
                  <a:cs typeface="Montserrat ExtraBold"/>
                  <a:sym typeface="Montserrat ExtraBold"/>
                </a:rPr>
                <a:t>01</a:t>
              </a:r>
              <a:endParaRPr>
                <a:latin typeface="Montserrat ExtraBold"/>
                <a:ea typeface="Montserrat ExtraBold"/>
                <a:cs typeface="Montserrat ExtraBold"/>
                <a:sym typeface="Montserrat ExtraBold"/>
              </a:endParaRPr>
            </a:p>
          </p:txBody>
        </p:sp>
        <p:sp>
          <p:nvSpPr>
            <p:cNvPr id="108" name="Google Shape;108;p19"/>
            <p:cNvSpPr txBox="1"/>
            <p:nvPr/>
          </p:nvSpPr>
          <p:spPr>
            <a:xfrm>
              <a:off x="6983047" y="6288151"/>
              <a:ext cx="10417800" cy="8721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400"/>
                <a:buFont typeface="Arial"/>
                <a:buNone/>
              </a:pPr>
              <a:r>
                <a:rPr lang="en-US" sz="5000">
                  <a:latin typeface="Montserrat SemiBold"/>
                  <a:ea typeface="Montserrat SemiBold"/>
                  <a:cs typeface="Montserrat SemiBold"/>
                  <a:sym typeface="Montserrat SemiBold"/>
                </a:rPr>
                <a:t>Introduction</a:t>
              </a:r>
              <a:endParaRPr sz="5000">
                <a:latin typeface="Montserrat SemiBold"/>
                <a:ea typeface="Montserrat SemiBold"/>
                <a:cs typeface="Montserrat SemiBold"/>
                <a:sym typeface="Montserrat SemiBold"/>
              </a:endParaRPr>
            </a:p>
          </p:txBody>
        </p:sp>
      </p:grpSp>
      <p:grpSp>
        <p:nvGrpSpPr>
          <p:cNvPr id="109" name="Google Shape;109;p19"/>
          <p:cNvGrpSpPr/>
          <p:nvPr/>
        </p:nvGrpSpPr>
        <p:grpSpPr>
          <a:xfrm>
            <a:off x="5478144" y="7791913"/>
            <a:ext cx="15844057" cy="1149300"/>
            <a:chOff x="4269994" y="9778025"/>
            <a:chExt cx="15844057" cy="1149300"/>
          </a:xfrm>
        </p:grpSpPr>
        <p:sp>
          <p:nvSpPr>
            <p:cNvPr id="110" name="Google Shape;110;p19"/>
            <p:cNvSpPr txBox="1"/>
            <p:nvPr/>
          </p:nvSpPr>
          <p:spPr>
            <a:xfrm>
              <a:off x="4269994" y="9778025"/>
              <a:ext cx="1573800" cy="11493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F7146B"/>
                </a:buClr>
                <a:buSzPts val="6800"/>
                <a:buFont typeface="Arial"/>
                <a:buNone/>
              </a:pPr>
              <a:r>
                <a:rPr i="0" lang="en-US" sz="6800" u="none" cap="none" strike="noStrike">
                  <a:solidFill>
                    <a:srgbClr val="F7146B"/>
                  </a:solidFill>
                  <a:latin typeface="Montserrat ExtraBold"/>
                  <a:ea typeface="Montserrat ExtraBold"/>
                  <a:cs typeface="Montserrat ExtraBold"/>
                  <a:sym typeface="Montserrat ExtraBold"/>
                </a:rPr>
                <a:t>0</a:t>
              </a:r>
              <a:r>
                <a:rPr lang="en-US" sz="6800">
                  <a:solidFill>
                    <a:srgbClr val="F7146B"/>
                  </a:solidFill>
                  <a:latin typeface="Montserrat ExtraBold"/>
                  <a:ea typeface="Montserrat ExtraBold"/>
                  <a:cs typeface="Montserrat ExtraBold"/>
                  <a:sym typeface="Montserrat ExtraBold"/>
                </a:rPr>
                <a:t>3</a:t>
              </a:r>
              <a:endParaRPr>
                <a:latin typeface="Montserrat ExtraBold"/>
                <a:ea typeface="Montserrat ExtraBold"/>
                <a:cs typeface="Montserrat ExtraBold"/>
                <a:sym typeface="Montserrat ExtraBold"/>
              </a:endParaRPr>
            </a:p>
          </p:txBody>
        </p:sp>
        <p:sp>
          <p:nvSpPr>
            <p:cNvPr id="111" name="Google Shape;111;p19"/>
            <p:cNvSpPr txBox="1"/>
            <p:nvPr/>
          </p:nvSpPr>
          <p:spPr>
            <a:xfrm>
              <a:off x="6983051" y="9916637"/>
              <a:ext cx="13131000" cy="8721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400"/>
                <a:buFont typeface="Arial"/>
                <a:buNone/>
              </a:pPr>
              <a:r>
                <a:rPr lang="en-US" sz="5000">
                  <a:latin typeface="Montserrat SemiBold"/>
                  <a:ea typeface="Montserrat SemiBold"/>
                  <a:cs typeface="Montserrat SemiBold"/>
                  <a:sym typeface="Montserrat SemiBold"/>
                </a:rPr>
                <a:t>Architecture et fonctionnement</a:t>
              </a:r>
              <a:endParaRPr sz="5000">
                <a:latin typeface="Montserrat SemiBold"/>
                <a:ea typeface="Montserrat SemiBold"/>
                <a:cs typeface="Montserrat SemiBold"/>
                <a:sym typeface="Montserrat SemiBold"/>
              </a:endParaRPr>
            </a:p>
          </p:txBody>
        </p:sp>
      </p:grpSp>
      <p:sp>
        <p:nvSpPr>
          <p:cNvPr id="112" name="Google Shape;112;p19"/>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en-US"/>
              <a:t>‹#›</a:t>
            </a:fld>
            <a:endParaRPr/>
          </a:p>
        </p:txBody>
      </p:sp>
      <p:cxnSp>
        <p:nvCxnSpPr>
          <p:cNvPr id="113" name="Google Shape;113;p19"/>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grpSp>
        <p:nvGrpSpPr>
          <p:cNvPr id="114" name="Google Shape;114;p19"/>
          <p:cNvGrpSpPr/>
          <p:nvPr/>
        </p:nvGrpSpPr>
        <p:grpSpPr>
          <a:xfrm>
            <a:off x="5478144" y="9461957"/>
            <a:ext cx="14512056" cy="1149300"/>
            <a:chOff x="4269994" y="9778025"/>
            <a:chExt cx="14512056" cy="1149300"/>
          </a:xfrm>
        </p:grpSpPr>
        <p:sp>
          <p:nvSpPr>
            <p:cNvPr id="115" name="Google Shape;115;p19"/>
            <p:cNvSpPr txBox="1"/>
            <p:nvPr/>
          </p:nvSpPr>
          <p:spPr>
            <a:xfrm>
              <a:off x="4269994" y="9778025"/>
              <a:ext cx="1573800" cy="11493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F7146B"/>
                </a:buClr>
                <a:buSzPts val="6800"/>
                <a:buFont typeface="Arial"/>
                <a:buNone/>
              </a:pPr>
              <a:r>
                <a:rPr i="0" lang="en-US" sz="6800" u="none" cap="none" strike="noStrike">
                  <a:solidFill>
                    <a:srgbClr val="F7146B"/>
                  </a:solidFill>
                  <a:latin typeface="Montserrat ExtraBold"/>
                  <a:ea typeface="Montserrat ExtraBold"/>
                  <a:cs typeface="Montserrat ExtraBold"/>
                  <a:sym typeface="Montserrat ExtraBold"/>
                </a:rPr>
                <a:t>0</a:t>
              </a:r>
              <a:r>
                <a:rPr lang="en-US" sz="6800">
                  <a:solidFill>
                    <a:srgbClr val="F7146B"/>
                  </a:solidFill>
                  <a:latin typeface="Montserrat ExtraBold"/>
                  <a:ea typeface="Montserrat ExtraBold"/>
                  <a:cs typeface="Montserrat ExtraBold"/>
                  <a:sym typeface="Montserrat ExtraBold"/>
                </a:rPr>
                <a:t>4</a:t>
              </a:r>
              <a:endParaRPr>
                <a:latin typeface="Montserrat ExtraBold"/>
                <a:ea typeface="Montserrat ExtraBold"/>
                <a:cs typeface="Montserrat ExtraBold"/>
                <a:sym typeface="Montserrat ExtraBold"/>
              </a:endParaRPr>
            </a:p>
          </p:txBody>
        </p:sp>
        <p:sp>
          <p:nvSpPr>
            <p:cNvPr id="116" name="Google Shape;116;p19"/>
            <p:cNvSpPr txBox="1"/>
            <p:nvPr/>
          </p:nvSpPr>
          <p:spPr>
            <a:xfrm>
              <a:off x="6983050" y="9916625"/>
              <a:ext cx="117990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2400"/>
                <a:buFont typeface="Arial"/>
                <a:buNone/>
              </a:pPr>
              <a:r>
                <a:rPr lang="en-US" sz="5000">
                  <a:latin typeface="Montserrat SemiBold"/>
                  <a:ea typeface="Montserrat SemiBold"/>
                  <a:cs typeface="Montserrat SemiBold"/>
                  <a:sym typeface="Montserrat SemiBold"/>
                </a:rPr>
                <a:t>Commandes de base</a:t>
              </a:r>
              <a:endParaRPr sz="5000">
                <a:latin typeface="Montserrat SemiBold"/>
                <a:ea typeface="Montserrat SemiBold"/>
                <a:cs typeface="Montserrat SemiBold"/>
                <a:sym typeface="Montserrat SemiBold"/>
              </a:endParaRPr>
            </a:p>
          </p:txBody>
        </p:sp>
      </p:grpSp>
      <p:sp>
        <p:nvSpPr>
          <p:cNvPr id="117" name="Google Shape;117;p19"/>
          <p:cNvSpPr txBox="1"/>
          <p:nvPr/>
        </p:nvSpPr>
        <p:spPr>
          <a:xfrm>
            <a:off x="2414950" y="359800"/>
            <a:ext cx="3636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Introduction</a:t>
            </a:r>
            <a:endParaRPr sz="2400">
              <a:latin typeface="Montserrat SemiBold"/>
              <a:ea typeface="Montserrat SemiBold"/>
              <a:cs typeface="Montserrat SemiBold"/>
              <a:sym typeface="Montserrat SemiBold"/>
            </a:endParaRPr>
          </a:p>
        </p:txBody>
      </p:sp>
      <p:sp>
        <p:nvSpPr>
          <p:cNvPr id="118" name="Google Shape;118;p19"/>
          <p:cNvSpPr txBox="1"/>
          <p:nvPr/>
        </p:nvSpPr>
        <p:spPr>
          <a:xfrm>
            <a:off x="10245025" y="359800"/>
            <a:ext cx="59154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Architecture et fonctionnement</a:t>
            </a:r>
            <a:endParaRPr sz="2400">
              <a:latin typeface="Montserrat SemiBold"/>
              <a:ea typeface="Montserrat SemiBold"/>
              <a:cs typeface="Montserrat SemiBold"/>
              <a:sym typeface="Montserrat SemiBold"/>
            </a:endParaRPr>
          </a:p>
        </p:txBody>
      </p:sp>
      <p:sp>
        <p:nvSpPr>
          <p:cNvPr id="119" name="Google Shape;119;p19"/>
          <p:cNvSpPr txBox="1"/>
          <p:nvPr/>
        </p:nvSpPr>
        <p:spPr>
          <a:xfrm>
            <a:off x="15829650" y="359800"/>
            <a:ext cx="50298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Commandes de base</a:t>
            </a:r>
            <a:endParaRPr sz="2400">
              <a:latin typeface="Montserrat SemiBold"/>
              <a:ea typeface="Montserrat SemiBold"/>
              <a:cs typeface="Montserrat SemiBold"/>
              <a:sym typeface="Montserrat SemiBold"/>
            </a:endParaRPr>
          </a:p>
        </p:txBody>
      </p:sp>
      <p:sp>
        <p:nvSpPr>
          <p:cNvPr id="120" name="Google Shape;120;p19"/>
          <p:cNvSpPr txBox="1"/>
          <p:nvPr/>
        </p:nvSpPr>
        <p:spPr>
          <a:xfrm>
            <a:off x="5687425" y="359800"/>
            <a:ext cx="4557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Principaux gestionnaires</a:t>
            </a:r>
            <a:endParaRPr sz="2400">
              <a:latin typeface="Montserrat SemiBold"/>
              <a:ea typeface="Montserrat SemiBold"/>
              <a:cs typeface="Montserrat SemiBold"/>
              <a:sym typeface="Montserrat SemiBold"/>
            </a:endParaRPr>
          </a:p>
        </p:txBody>
      </p:sp>
      <p:sp>
        <p:nvSpPr>
          <p:cNvPr id="121" name="Google Shape;121;p19"/>
          <p:cNvSpPr txBox="1"/>
          <p:nvPr/>
        </p:nvSpPr>
        <p:spPr>
          <a:xfrm>
            <a:off x="20760125" y="359800"/>
            <a:ext cx="29805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Sécurité</a:t>
            </a:r>
            <a:endParaRPr sz="2400">
              <a:latin typeface="Montserrat SemiBold"/>
              <a:ea typeface="Montserrat SemiBold"/>
              <a:cs typeface="Montserrat SemiBold"/>
              <a:sym typeface="Montserrat SemiBold"/>
            </a:endParaRPr>
          </a:p>
        </p:txBody>
      </p:sp>
      <p:grpSp>
        <p:nvGrpSpPr>
          <p:cNvPr id="122" name="Google Shape;122;p19"/>
          <p:cNvGrpSpPr/>
          <p:nvPr/>
        </p:nvGrpSpPr>
        <p:grpSpPr>
          <a:xfrm>
            <a:off x="5478144" y="11132000"/>
            <a:ext cx="14512056" cy="1149300"/>
            <a:chOff x="4269994" y="9778025"/>
            <a:chExt cx="14512056" cy="1149300"/>
          </a:xfrm>
        </p:grpSpPr>
        <p:sp>
          <p:nvSpPr>
            <p:cNvPr id="123" name="Google Shape;123;p19"/>
            <p:cNvSpPr txBox="1"/>
            <p:nvPr/>
          </p:nvSpPr>
          <p:spPr>
            <a:xfrm>
              <a:off x="4269994" y="9778025"/>
              <a:ext cx="1573800" cy="11493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F7146B"/>
                </a:buClr>
                <a:buSzPts val="6800"/>
                <a:buFont typeface="Arial"/>
                <a:buNone/>
              </a:pPr>
              <a:r>
                <a:rPr i="0" lang="en-US" sz="6800" u="none" cap="none" strike="noStrike">
                  <a:solidFill>
                    <a:srgbClr val="F7146B"/>
                  </a:solidFill>
                  <a:latin typeface="Montserrat ExtraBold"/>
                  <a:ea typeface="Montserrat ExtraBold"/>
                  <a:cs typeface="Montserrat ExtraBold"/>
                  <a:sym typeface="Montserrat ExtraBold"/>
                </a:rPr>
                <a:t>0</a:t>
              </a:r>
              <a:r>
                <a:rPr lang="en-US" sz="6800">
                  <a:solidFill>
                    <a:srgbClr val="F7146B"/>
                  </a:solidFill>
                  <a:latin typeface="Montserrat ExtraBold"/>
                  <a:ea typeface="Montserrat ExtraBold"/>
                  <a:cs typeface="Montserrat ExtraBold"/>
                  <a:sym typeface="Montserrat ExtraBold"/>
                </a:rPr>
                <a:t>5</a:t>
              </a:r>
              <a:endParaRPr>
                <a:latin typeface="Montserrat ExtraBold"/>
                <a:ea typeface="Montserrat ExtraBold"/>
                <a:cs typeface="Montserrat ExtraBold"/>
                <a:sym typeface="Montserrat ExtraBold"/>
              </a:endParaRPr>
            </a:p>
          </p:txBody>
        </p:sp>
        <p:sp>
          <p:nvSpPr>
            <p:cNvPr id="124" name="Google Shape;124;p19"/>
            <p:cNvSpPr txBox="1"/>
            <p:nvPr/>
          </p:nvSpPr>
          <p:spPr>
            <a:xfrm>
              <a:off x="6983050" y="9916625"/>
              <a:ext cx="11799000" cy="8721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400"/>
                <a:buFont typeface="Arial"/>
                <a:buNone/>
              </a:pPr>
              <a:r>
                <a:rPr lang="en-US" sz="5000">
                  <a:latin typeface="Montserrat SemiBold"/>
                  <a:ea typeface="Montserrat SemiBold"/>
                  <a:cs typeface="Montserrat SemiBold"/>
                  <a:sym typeface="Montserrat SemiBold"/>
                </a:rPr>
                <a:t>Sécurité</a:t>
              </a:r>
              <a:endParaRPr sz="5000">
                <a:latin typeface="Montserrat SemiBold"/>
                <a:ea typeface="Montserrat SemiBold"/>
                <a:cs typeface="Montserrat SemiBold"/>
                <a:sym typeface="Montserrat SemiBold"/>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pic>
        <p:nvPicPr>
          <p:cNvPr descr="icone_wild_code_school.png" id="569" name="Google Shape;569;p46"/>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570" name="Google Shape;570;p46"/>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571" name="Google Shape;571;p46"/>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572" name="Google Shape;572;p46"/>
          <p:cNvSpPr txBox="1"/>
          <p:nvPr/>
        </p:nvSpPr>
        <p:spPr>
          <a:xfrm>
            <a:off x="946900" y="2610425"/>
            <a:ext cx="17515800" cy="8721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Outil dpkg - Lister les paquets installés</a:t>
            </a:r>
            <a:endParaRPr>
              <a:latin typeface="Montserrat ExtraBold"/>
              <a:ea typeface="Montserrat ExtraBold"/>
              <a:cs typeface="Montserrat ExtraBold"/>
              <a:sym typeface="Montserrat ExtraBold"/>
            </a:endParaRPr>
          </a:p>
        </p:txBody>
      </p:sp>
      <p:sp>
        <p:nvSpPr>
          <p:cNvPr id="573" name="Google Shape;573;p46"/>
          <p:cNvSpPr txBox="1"/>
          <p:nvPr/>
        </p:nvSpPr>
        <p:spPr>
          <a:xfrm>
            <a:off x="949225" y="4632400"/>
            <a:ext cx="35064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Listing</a:t>
            </a:r>
            <a:endParaRPr sz="2800">
              <a:latin typeface="Montserrat Medium"/>
              <a:ea typeface="Montserrat Medium"/>
              <a:cs typeface="Montserrat Medium"/>
              <a:sym typeface="Montserrat Medium"/>
            </a:endParaRPr>
          </a:p>
        </p:txBody>
      </p:sp>
      <p:sp>
        <p:nvSpPr>
          <p:cNvPr id="574" name="Google Shape;574;p46"/>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en-US"/>
              <a:t>‹#›</a:t>
            </a:fld>
            <a:endParaRPr/>
          </a:p>
        </p:txBody>
      </p:sp>
      <p:sp>
        <p:nvSpPr>
          <p:cNvPr id="575" name="Google Shape;575;p46"/>
          <p:cNvSpPr txBox="1"/>
          <p:nvPr/>
        </p:nvSpPr>
        <p:spPr>
          <a:xfrm>
            <a:off x="2414950" y="359800"/>
            <a:ext cx="3636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Introduction</a:t>
            </a:r>
            <a:endParaRPr sz="2400">
              <a:latin typeface="Montserrat SemiBold"/>
              <a:ea typeface="Montserrat SemiBold"/>
              <a:cs typeface="Montserrat SemiBold"/>
              <a:sym typeface="Montserrat SemiBold"/>
            </a:endParaRPr>
          </a:p>
        </p:txBody>
      </p:sp>
      <p:sp>
        <p:nvSpPr>
          <p:cNvPr id="576" name="Google Shape;576;p46"/>
          <p:cNvSpPr txBox="1"/>
          <p:nvPr/>
        </p:nvSpPr>
        <p:spPr>
          <a:xfrm>
            <a:off x="10245025" y="359800"/>
            <a:ext cx="59154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Architecture et fonctionnement</a:t>
            </a:r>
            <a:endParaRPr sz="2400">
              <a:latin typeface="Montserrat SemiBold"/>
              <a:ea typeface="Montserrat SemiBold"/>
              <a:cs typeface="Montserrat SemiBold"/>
              <a:sym typeface="Montserrat SemiBold"/>
            </a:endParaRPr>
          </a:p>
        </p:txBody>
      </p:sp>
      <p:sp>
        <p:nvSpPr>
          <p:cNvPr id="577" name="Google Shape;577;p46"/>
          <p:cNvSpPr txBox="1"/>
          <p:nvPr/>
        </p:nvSpPr>
        <p:spPr>
          <a:xfrm>
            <a:off x="15829650" y="359800"/>
            <a:ext cx="50298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Commandes de base</a:t>
            </a:r>
            <a:endParaRPr sz="2400">
              <a:latin typeface="Montserrat SemiBold"/>
              <a:ea typeface="Montserrat SemiBold"/>
              <a:cs typeface="Montserrat SemiBold"/>
              <a:sym typeface="Montserrat SemiBold"/>
            </a:endParaRPr>
          </a:p>
        </p:txBody>
      </p:sp>
      <p:sp>
        <p:nvSpPr>
          <p:cNvPr id="578" name="Google Shape;578;p46"/>
          <p:cNvSpPr txBox="1"/>
          <p:nvPr/>
        </p:nvSpPr>
        <p:spPr>
          <a:xfrm>
            <a:off x="5687425" y="359800"/>
            <a:ext cx="4557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Principaux gestionnaires</a:t>
            </a:r>
            <a:endParaRPr sz="2400">
              <a:latin typeface="Montserrat SemiBold"/>
              <a:ea typeface="Montserrat SemiBold"/>
              <a:cs typeface="Montserrat SemiBold"/>
              <a:sym typeface="Montserrat SemiBold"/>
            </a:endParaRPr>
          </a:p>
        </p:txBody>
      </p:sp>
      <p:sp>
        <p:nvSpPr>
          <p:cNvPr id="579" name="Google Shape;579;p46"/>
          <p:cNvSpPr txBox="1"/>
          <p:nvPr/>
        </p:nvSpPr>
        <p:spPr>
          <a:xfrm>
            <a:off x="20760125" y="359800"/>
            <a:ext cx="29805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Sécurité</a:t>
            </a:r>
            <a:endParaRPr sz="2400">
              <a:latin typeface="Montserrat SemiBold"/>
              <a:ea typeface="Montserrat SemiBold"/>
              <a:cs typeface="Montserrat SemiBold"/>
              <a:sym typeface="Montserrat SemiBold"/>
            </a:endParaRPr>
          </a:p>
        </p:txBody>
      </p:sp>
      <p:sp>
        <p:nvSpPr>
          <p:cNvPr id="580" name="Google Shape;580;p46"/>
          <p:cNvSpPr/>
          <p:nvPr/>
        </p:nvSpPr>
        <p:spPr>
          <a:xfrm>
            <a:off x="1437975" y="7215000"/>
            <a:ext cx="22161000" cy="5327100"/>
          </a:xfrm>
          <a:prstGeom prst="roundRect">
            <a:avLst>
              <a:gd fmla="val 3257" name="adj"/>
            </a:avLst>
          </a:prstGeom>
          <a:solidFill>
            <a:srgbClr val="3B424E"/>
          </a:solidFill>
          <a:ln>
            <a:noFill/>
          </a:ln>
          <a:effectLst>
            <a:outerShdw blurRad="200025" rotWithShape="0" algn="bl" dir="5400000" dist="19050">
              <a:srgbClr val="000000">
                <a:alpha val="30000"/>
              </a:srgbClr>
            </a:outerShdw>
          </a:effectLst>
        </p:spPr>
        <p:txBody>
          <a:bodyPr anchorCtr="0" anchor="t" bIns="91425" lIns="234000" spcFirstLastPara="1" rIns="91425" wrap="square" tIns="90000">
            <a:noAutofit/>
          </a:bodyPr>
          <a:lstStyle/>
          <a:p>
            <a:pPr indent="0" lvl="0" marL="0" rtl="0" algn="l">
              <a:spcBef>
                <a:spcPts val="0"/>
              </a:spcBef>
              <a:spcAft>
                <a:spcPts val="0"/>
              </a:spcAft>
              <a:buNone/>
            </a:pPr>
            <a:r>
              <a:rPr lang="en-US" sz="3200">
                <a:solidFill>
                  <a:srgbClr val="00FF00"/>
                </a:solidFill>
              </a:rPr>
              <a:t>wilder@host</a:t>
            </a:r>
            <a:r>
              <a:rPr lang="en-US" sz="3200">
                <a:solidFill>
                  <a:srgbClr val="FFFFFF"/>
                </a:solidFill>
              </a:rPr>
              <a:t>:~$ dpkg -l</a:t>
            </a:r>
            <a:endParaRPr sz="3200">
              <a:solidFill>
                <a:srgbClr val="FFFFFF"/>
              </a:solidFill>
            </a:endParaRPr>
          </a:p>
          <a:p>
            <a:pPr indent="0" lvl="0" marL="0" rtl="0" algn="l">
              <a:spcBef>
                <a:spcPts val="0"/>
              </a:spcBef>
              <a:spcAft>
                <a:spcPts val="0"/>
              </a:spcAft>
              <a:buNone/>
            </a:pPr>
            <a:r>
              <a:rPr lang="en-US" sz="3200">
                <a:solidFill>
                  <a:srgbClr val="FFFFFF"/>
                </a:solidFill>
              </a:rPr>
              <a:t>Souhait=inconnU/Installé/suppRimé/Purgé/H=à garder</a:t>
            </a:r>
            <a:endParaRPr sz="3200">
              <a:solidFill>
                <a:srgbClr val="FFFFFF"/>
              </a:solidFill>
            </a:endParaRPr>
          </a:p>
          <a:p>
            <a:pPr indent="0" lvl="0" marL="0" rtl="0" algn="l">
              <a:spcBef>
                <a:spcPts val="0"/>
              </a:spcBef>
              <a:spcAft>
                <a:spcPts val="0"/>
              </a:spcAft>
              <a:buNone/>
            </a:pPr>
            <a:r>
              <a:rPr lang="en-US" sz="3200">
                <a:solidFill>
                  <a:srgbClr val="FFFFFF"/>
                </a:solidFill>
              </a:rPr>
              <a:t>| État=Non/Installé/fichier-Config/dépaqUeté/échec-conFig/H=semi-installé/W=attend-traitement-déclenchements</a:t>
            </a:r>
            <a:endParaRPr sz="3200">
              <a:solidFill>
                <a:srgbClr val="FFFFFF"/>
              </a:solidFill>
            </a:endParaRPr>
          </a:p>
          <a:p>
            <a:pPr indent="0" lvl="0" marL="0" rtl="0" algn="l">
              <a:spcBef>
                <a:spcPts val="0"/>
              </a:spcBef>
              <a:spcAft>
                <a:spcPts val="0"/>
              </a:spcAft>
              <a:buNone/>
            </a:pPr>
            <a:r>
              <a:rPr lang="en-US" sz="3200">
                <a:solidFill>
                  <a:srgbClr val="FFFFFF"/>
                </a:solidFill>
              </a:rPr>
              <a:t>|/ Err?=(aucune)/besoin Réinstallation (État,Err: majuscule=mauvais)</a:t>
            </a:r>
            <a:endParaRPr sz="3200">
              <a:solidFill>
                <a:srgbClr val="FFFFFF"/>
              </a:solidFill>
            </a:endParaRPr>
          </a:p>
          <a:p>
            <a:pPr indent="0" lvl="0" marL="0" rtl="0" algn="l">
              <a:spcBef>
                <a:spcPts val="0"/>
              </a:spcBef>
              <a:spcAft>
                <a:spcPts val="0"/>
              </a:spcAft>
              <a:buNone/>
            </a:pPr>
            <a:r>
              <a:rPr lang="en-US" sz="3200">
                <a:solidFill>
                  <a:srgbClr val="FFFFFF"/>
                </a:solidFill>
              </a:rPr>
              <a:t>||/ Nom                      Version                                 Architecture        Description</a:t>
            </a:r>
            <a:endParaRPr sz="3200">
              <a:solidFill>
                <a:srgbClr val="FFFFFF"/>
              </a:solidFill>
            </a:endParaRPr>
          </a:p>
          <a:p>
            <a:pPr indent="0" lvl="0" marL="0" rtl="0" algn="l">
              <a:spcBef>
                <a:spcPts val="0"/>
              </a:spcBef>
              <a:spcAft>
                <a:spcPts val="0"/>
              </a:spcAft>
              <a:buNone/>
            </a:pPr>
            <a:r>
              <a:rPr lang="en-US" sz="3200">
                <a:solidFill>
                  <a:srgbClr val="FFFFFF"/>
                </a:solidFill>
              </a:rPr>
              <a:t>+++-============-====================-=============-=========================================</a:t>
            </a:r>
            <a:endParaRPr sz="3200">
              <a:solidFill>
                <a:srgbClr val="FFFFFF"/>
              </a:solidFill>
            </a:endParaRPr>
          </a:p>
          <a:p>
            <a:pPr indent="0" lvl="0" marL="0" rtl="0" algn="l">
              <a:spcBef>
                <a:spcPts val="0"/>
              </a:spcBef>
              <a:spcAft>
                <a:spcPts val="0"/>
              </a:spcAft>
              <a:buNone/>
            </a:pPr>
            <a:r>
              <a:rPr lang="en-US" sz="3200">
                <a:solidFill>
                  <a:srgbClr val="FFFFFF"/>
                </a:solidFill>
              </a:rPr>
              <a:t>ii  accountsservice    22.07.5-2ubuntu1.4              amd64                query and manipulate user account information</a:t>
            </a:r>
            <a:endParaRPr sz="3200">
              <a:solidFill>
                <a:srgbClr val="FFFFFF"/>
              </a:solidFill>
            </a:endParaRPr>
          </a:p>
          <a:p>
            <a:pPr indent="0" lvl="0" marL="0" rtl="0" algn="l">
              <a:spcBef>
                <a:spcPts val="0"/>
              </a:spcBef>
              <a:spcAft>
                <a:spcPts val="0"/>
              </a:spcAft>
              <a:buNone/>
            </a:pPr>
            <a:r>
              <a:rPr lang="en-US" sz="3200">
                <a:solidFill>
                  <a:srgbClr val="FFFFFF"/>
                </a:solidFill>
              </a:rPr>
              <a:t>ii  acl                          2.3.1-1                                 amd64                access control list - utilities</a:t>
            </a:r>
            <a:endParaRPr sz="3200">
              <a:solidFill>
                <a:srgbClr val="FFFFFF"/>
              </a:solidFill>
            </a:endParaRPr>
          </a:p>
          <a:p>
            <a:pPr indent="0" lvl="0" marL="0" rtl="0" algn="l">
              <a:spcBef>
                <a:spcPts val="0"/>
              </a:spcBef>
              <a:spcAft>
                <a:spcPts val="0"/>
              </a:spcAft>
              <a:buNone/>
            </a:pPr>
            <a:r>
              <a:rPr lang="en-US" sz="3200">
                <a:solidFill>
                  <a:srgbClr val="FFFFFF"/>
                </a:solidFill>
              </a:rPr>
              <a:t>ii  acpi-support           0.144                                   amd64                scripts for handling many ACPI events</a:t>
            </a:r>
            <a:endParaRPr sz="3200">
              <a:solidFill>
                <a:srgbClr val="FFFFFF"/>
              </a:solidFill>
            </a:endParaRPr>
          </a:p>
          <a:p>
            <a:pPr indent="0" lvl="0" marL="0" rtl="0" algn="l">
              <a:spcBef>
                <a:spcPts val="0"/>
              </a:spcBef>
              <a:spcAft>
                <a:spcPts val="0"/>
              </a:spcAft>
              <a:buNone/>
            </a:pPr>
            <a:r>
              <a:rPr lang="en-US" sz="3200">
                <a:solidFill>
                  <a:srgbClr val="FFFFFF"/>
                </a:solidFill>
              </a:rPr>
              <a:t>[...]</a:t>
            </a:r>
            <a:endParaRPr sz="3200">
              <a:solidFill>
                <a:srgbClr val="FFFFFF"/>
              </a:solidFill>
            </a:endParaRPr>
          </a:p>
        </p:txBody>
      </p:sp>
      <p:sp>
        <p:nvSpPr>
          <p:cNvPr id="581" name="Google Shape;581;p46"/>
          <p:cNvSpPr txBox="1"/>
          <p:nvPr/>
        </p:nvSpPr>
        <p:spPr>
          <a:xfrm>
            <a:off x="5766300" y="4733425"/>
            <a:ext cx="11369100" cy="194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4800">
                <a:latin typeface="Helvetica Neue"/>
                <a:ea typeface="Helvetica Neue"/>
                <a:cs typeface="Helvetica Neue"/>
                <a:sym typeface="Helvetica Neue"/>
              </a:rPr>
              <a:t>On utilise la commande </a:t>
            </a:r>
            <a:r>
              <a:rPr b="1" lang="en-US" sz="4800">
                <a:latin typeface="Helvetica Neue"/>
                <a:ea typeface="Helvetica Neue"/>
                <a:cs typeface="Helvetica Neue"/>
                <a:sym typeface="Helvetica Neue"/>
              </a:rPr>
              <a:t>dpkg -l</a:t>
            </a:r>
            <a:endParaRPr b="1" sz="4800">
              <a:latin typeface="Helvetica Neue"/>
              <a:ea typeface="Helvetica Neue"/>
              <a:cs typeface="Helvetica Neue"/>
              <a:sym typeface="Helvetica Neue"/>
            </a:endParaRPr>
          </a:p>
        </p:txBody>
      </p:sp>
      <p:sp>
        <p:nvSpPr>
          <p:cNvPr id="582" name="Google Shape;582;p46"/>
          <p:cNvSpPr/>
          <p:nvPr/>
        </p:nvSpPr>
        <p:spPr>
          <a:xfrm>
            <a:off x="17795755" y="945528"/>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pic>
        <p:nvPicPr>
          <p:cNvPr descr="icone_wild_code_school.png" id="587" name="Google Shape;587;p47"/>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588" name="Google Shape;588;p47"/>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589" name="Google Shape;589;p47"/>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590" name="Google Shape;590;p47"/>
          <p:cNvSpPr txBox="1"/>
          <p:nvPr/>
        </p:nvSpPr>
        <p:spPr>
          <a:xfrm>
            <a:off x="946900" y="2610425"/>
            <a:ext cx="19362600" cy="8721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Outil dpkg - Lister les paquets installés (suite)</a:t>
            </a:r>
            <a:endParaRPr>
              <a:latin typeface="Montserrat ExtraBold"/>
              <a:ea typeface="Montserrat ExtraBold"/>
              <a:cs typeface="Montserrat ExtraBold"/>
              <a:sym typeface="Montserrat ExtraBold"/>
            </a:endParaRPr>
          </a:p>
        </p:txBody>
      </p:sp>
      <p:sp>
        <p:nvSpPr>
          <p:cNvPr id="591" name="Google Shape;591;p47"/>
          <p:cNvSpPr txBox="1"/>
          <p:nvPr/>
        </p:nvSpPr>
        <p:spPr>
          <a:xfrm>
            <a:off x="949225" y="4632400"/>
            <a:ext cx="35064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Listing</a:t>
            </a:r>
            <a:endParaRPr sz="2800">
              <a:latin typeface="Montserrat Medium"/>
              <a:ea typeface="Montserrat Medium"/>
              <a:cs typeface="Montserrat Medium"/>
              <a:sym typeface="Montserrat Medium"/>
            </a:endParaRPr>
          </a:p>
        </p:txBody>
      </p:sp>
      <p:sp>
        <p:nvSpPr>
          <p:cNvPr id="592" name="Google Shape;592;p47"/>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en-US"/>
              <a:t>‹#›</a:t>
            </a:fld>
            <a:endParaRPr/>
          </a:p>
        </p:txBody>
      </p:sp>
      <p:sp>
        <p:nvSpPr>
          <p:cNvPr id="593" name="Google Shape;593;p47"/>
          <p:cNvSpPr txBox="1"/>
          <p:nvPr/>
        </p:nvSpPr>
        <p:spPr>
          <a:xfrm>
            <a:off x="2414950" y="359800"/>
            <a:ext cx="3636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Introduction</a:t>
            </a:r>
            <a:endParaRPr sz="2400">
              <a:latin typeface="Montserrat SemiBold"/>
              <a:ea typeface="Montserrat SemiBold"/>
              <a:cs typeface="Montserrat SemiBold"/>
              <a:sym typeface="Montserrat SemiBold"/>
            </a:endParaRPr>
          </a:p>
        </p:txBody>
      </p:sp>
      <p:sp>
        <p:nvSpPr>
          <p:cNvPr id="594" name="Google Shape;594;p47"/>
          <p:cNvSpPr txBox="1"/>
          <p:nvPr/>
        </p:nvSpPr>
        <p:spPr>
          <a:xfrm>
            <a:off x="10245025" y="359800"/>
            <a:ext cx="59154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Architecture et fonctionnement</a:t>
            </a:r>
            <a:endParaRPr sz="2400">
              <a:latin typeface="Montserrat SemiBold"/>
              <a:ea typeface="Montserrat SemiBold"/>
              <a:cs typeface="Montserrat SemiBold"/>
              <a:sym typeface="Montserrat SemiBold"/>
            </a:endParaRPr>
          </a:p>
        </p:txBody>
      </p:sp>
      <p:sp>
        <p:nvSpPr>
          <p:cNvPr id="595" name="Google Shape;595;p47"/>
          <p:cNvSpPr txBox="1"/>
          <p:nvPr/>
        </p:nvSpPr>
        <p:spPr>
          <a:xfrm>
            <a:off x="15829650" y="359800"/>
            <a:ext cx="50298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Commandes de base</a:t>
            </a:r>
            <a:endParaRPr sz="2400">
              <a:latin typeface="Montserrat SemiBold"/>
              <a:ea typeface="Montserrat SemiBold"/>
              <a:cs typeface="Montserrat SemiBold"/>
              <a:sym typeface="Montserrat SemiBold"/>
            </a:endParaRPr>
          </a:p>
        </p:txBody>
      </p:sp>
      <p:sp>
        <p:nvSpPr>
          <p:cNvPr id="596" name="Google Shape;596;p47"/>
          <p:cNvSpPr txBox="1"/>
          <p:nvPr/>
        </p:nvSpPr>
        <p:spPr>
          <a:xfrm>
            <a:off x="5687425" y="359800"/>
            <a:ext cx="4557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Principaux gestionnaires</a:t>
            </a:r>
            <a:endParaRPr sz="2400">
              <a:latin typeface="Montserrat SemiBold"/>
              <a:ea typeface="Montserrat SemiBold"/>
              <a:cs typeface="Montserrat SemiBold"/>
              <a:sym typeface="Montserrat SemiBold"/>
            </a:endParaRPr>
          </a:p>
        </p:txBody>
      </p:sp>
      <p:sp>
        <p:nvSpPr>
          <p:cNvPr id="597" name="Google Shape;597;p47"/>
          <p:cNvSpPr txBox="1"/>
          <p:nvPr/>
        </p:nvSpPr>
        <p:spPr>
          <a:xfrm>
            <a:off x="20760125" y="359800"/>
            <a:ext cx="29805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Sécurité</a:t>
            </a:r>
            <a:endParaRPr sz="2400">
              <a:latin typeface="Montserrat SemiBold"/>
              <a:ea typeface="Montserrat SemiBold"/>
              <a:cs typeface="Montserrat SemiBold"/>
              <a:sym typeface="Montserrat SemiBold"/>
            </a:endParaRPr>
          </a:p>
        </p:txBody>
      </p:sp>
      <p:sp>
        <p:nvSpPr>
          <p:cNvPr id="598" name="Google Shape;598;p47"/>
          <p:cNvSpPr/>
          <p:nvPr/>
        </p:nvSpPr>
        <p:spPr>
          <a:xfrm>
            <a:off x="1437975" y="7215000"/>
            <a:ext cx="22161000" cy="5327100"/>
          </a:xfrm>
          <a:prstGeom prst="roundRect">
            <a:avLst>
              <a:gd fmla="val 3257" name="adj"/>
            </a:avLst>
          </a:prstGeom>
          <a:solidFill>
            <a:srgbClr val="3B424E"/>
          </a:solidFill>
          <a:ln>
            <a:noFill/>
          </a:ln>
          <a:effectLst>
            <a:outerShdw blurRad="200025" rotWithShape="0" algn="bl" dir="5400000" dist="19050">
              <a:srgbClr val="000000">
                <a:alpha val="30000"/>
              </a:srgbClr>
            </a:outerShdw>
          </a:effectLst>
        </p:spPr>
        <p:txBody>
          <a:bodyPr anchorCtr="0" anchor="t" bIns="91425" lIns="234000" spcFirstLastPara="1" rIns="91425" wrap="square" tIns="90000">
            <a:noAutofit/>
          </a:bodyPr>
          <a:lstStyle/>
          <a:p>
            <a:pPr indent="0" lvl="0" marL="0" rtl="0" algn="l">
              <a:spcBef>
                <a:spcPts val="0"/>
              </a:spcBef>
              <a:spcAft>
                <a:spcPts val="0"/>
              </a:spcAft>
              <a:buNone/>
            </a:pPr>
            <a:r>
              <a:rPr lang="en-US" sz="3200">
                <a:solidFill>
                  <a:srgbClr val="00FF00"/>
                </a:solidFill>
              </a:rPr>
              <a:t>wilder@host</a:t>
            </a:r>
            <a:r>
              <a:rPr lang="en-US" sz="3200">
                <a:solidFill>
                  <a:srgbClr val="FFFFFF"/>
                </a:solidFill>
              </a:rPr>
              <a:t>:~$ </a:t>
            </a:r>
            <a:r>
              <a:rPr lang="en-US" sz="3200">
                <a:solidFill>
                  <a:srgbClr val="FFFFFF"/>
                </a:solidFill>
              </a:rPr>
              <a:t>dpkg --get-selections </a:t>
            </a:r>
            <a:endParaRPr sz="3200">
              <a:solidFill>
                <a:srgbClr val="FFFFFF"/>
              </a:solidFill>
            </a:endParaRPr>
          </a:p>
          <a:p>
            <a:pPr indent="0" lvl="0" marL="0" rtl="0" algn="l">
              <a:spcBef>
                <a:spcPts val="0"/>
              </a:spcBef>
              <a:spcAft>
                <a:spcPts val="0"/>
              </a:spcAft>
              <a:buNone/>
            </a:pPr>
            <a:r>
              <a:rPr lang="en-US" sz="3200">
                <a:solidFill>
                  <a:srgbClr val="FFFFFF"/>
                </a:solidFill>
              </a:rPr>
              <a:t>accountsservice					install</a:t>
            </a:r>
            <a:endParaRPr sz="3200">
              <a:solidFill>
                <a:srgbClr val="FFFFFF"/>
              </a:solidFill>
            </a:endParaRPr>
          </a:p>
          <a:p>
            <a:pPr indent="0" lvl="0" marL="0" rtl="0" algn="l">
              <a:spcBef>
                <a:spcPts val="0"/>
              </a:spcBef>
              <a:spcAft>
                <a:spcPts val="0"/>
              </a:spcAft>
              <a:buNone/>
            </a:pPr>
            <a:r>
              <a:rPr lang="en-US" sz="3200">
                <a:solidFill>
                  <a:srgbClr val="FFFFFF"/>
                </a:solidFill>
              </a:rPr>
              <a:t>acl										install</a:t>
            </a:r>
            <a:endParaRPr sz="3200">
              <a:solidFill>
                <a:srgbClr val="FFFFFF"/>
              </a:solidFill>
            </a:endParaRPr>
          </a:p>
          <a:p>
            <a:pPr indent="0" lvl="0" marL="0" rtl="0" algn="l">
              <a:spcBef>
                <a:spcPts val="0"/>
              </a:spcBef>
              <a:spcAft>
                <a:spcPts val="0"/>
              </a:spcAft>
              <a:buNone/>
            </a:pPr>
            <a:r>
              <a:rPr lang="en-US" sz="3200">
                <a:solidFill>
                  <a:srgbClr val="FFFFFF"/>
                </a:solidFill>
              </a:rPr>
              <a:t>acpi-support							install</a:t>
            </a:r>
            <a:endParaRPr sz="3200">
              <a:solidFill>
                <a:srgbClr val="FFFFFF"/>
              </a:solidFill>
            </a:endParaRPr>
          </a:p>
          <a:p>
            <a:pPr indent="0" lvl="0" marL="0" rtl="0" algn="l">
              <a:spcBef>
                <a:spcPts val="0"/>
              </a:spcBef>
              <a:spcAft>
                <a:spcPts val="0"/>
              </a:spcAft>
              <a:buNone/>
            </a:pPr>
            <a:r>
              <a:t/>
            </a:r>
            <a:endParaRPr sz="3200">
              <a:solidFill>
                <a:srgbClr val="FFFFFF"/>
              </a:solidFill>
            </a:endParaRPr>
          </a:p>
          <a:p>
            <a:pPr indent="0" lvl="0" marL="0" rtl="0" algn="l">
              <a:spcBef>
                <a:spcPts val="0"/>
              </a:spcBef>
              <a:spcAft>
                <a:spcPts val="0"/>
              </a:spcAft>
              <a:buNone/>
            </a:pPr>
            <a:r>
              <a:rPr lang="en-US" sz="3200">
                <a:solidFill>
                  <a:srgbClr val="FFFFFF"/>
                </a:solidFill>
              </a:rPr>
              <a:t>[...]</a:t>
            </a:r>
            <a:endParaRPr sz="3200">
              <a:solidFill>
                <a:srgbClr val="FFFFFF"/>
              </a:solidFill>
            </a:endParaRPr>
          </a:p>
        </p:txBody>
      </p:sp>
      <p:sp>
        <p:nvSpPr>
          <p:cNvPr id="599" name="Google Shape;599;p47"/>
          <p:cNvSpPr txBox="1"/>
          <p:nvPr/>
        </p:nvSpPr>
        <p:spPr>
          <a:xfrm>
            <a:off x="5766300" y="4733425"/>
            <a:ext cx="14620200" cy="194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4800">
                <a:latin typeface="Helvetica Neue"/>
                <a:ea typeface="Helvetica Neue"/>
                <a:cs typeface="Helvetica Neue"/>
                <a:sym typeface="Helvetica Neue"/>
              </a:rPr>
              <a:t>On utilise la commande </a:t>
            </a:r>
            <a:r>
              <a:rPr b="1" lang="en-US" sz="4800">
                <a:latin typeface="Helvetica Neue"/>
                <a:ea typeface="Helvetica Neue"/>
                <a:cs typeface="Helvetica Neue"/>
                <a:sym typeface="Helvetica Neue"/>
              </a:rPr>
              <a:t>dpkg </a:t>
            </a:r>
            <a:r>
              <a:rPr b="1" lang="en-US" sz="4800">
                <a:latin typeface="Helvetica Neue"/>
                <a:ea typeface="Helvetica Neue"/>
                <a:cs typeface="Helvetica Neue"/>
                <a:sym typeface="Helvetica Neue"/>
              </a:rPr>
              <a:t>-- get-selections</a:t>
            </a:r>
            <a:endParaRPr b="1" sz="4800">
              <a:latin typeface="Helvetica Neue"/>
              <a:ea typeface="Helvetica Neue"/>
              <a:cs typeface="Helvetica Neue"/>
              <a:sym typeface="Helvetica Neue"/>
            </a:endParaRPr>
          </a:p>
        </p:txBody>
      </p:sp>
      <p:sp>
        <p:nvSpPr>
          <p:cNvPr id="600" name="Google Shape;600;p47"/>
          <p:cNvSpPr/>
          <p:nvPr/>
        </p:nvSpPr>
        <p:spPr>
          <a:xfrm>
            <a:off x="17795755" y="945528"/>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pic>
        <p:nvPicPr>
          <p:cNvPr descr="icone_wild_code_school.png" id="605" name="Google Shape;605;p48"/>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606" name="Google Shape;606;p48"/>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607" name="Google Shape;607;p48"/>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608" name="Google Shape;608;p48"/>
          <p:cNvSpPr txBox="1"/>
          <p:nvPr/>
        </p:nvSpPr>
        <p:spPr>
          <a:xfrm>
            <a:off x="946900" y="2610425"/>
            <a:ext cx="19362600" cy="8721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Outil dpkg - Vérifier qu’un paquet est installé</a:t>
            </a:r>
            <a:endParaRPr>
              <a:latin typeface="Montserrat ExtraBold"/>
              <a:ea typeface="Montserrat ExtraBold"/>
              <a:cs typeface="Montserrat ExtraBold"/>
              <a:sym typeface="Montserrat ExtraBold"/>
            </a:endParaRPr>
          </a:p>
        </p:txBody>
      </p:sp>
      <p:sp>
        <p:nvSpPr>
          <p:cNvPr id="609" name="Google Shape;609;p48"/>
          <p:cNvSpPr txBox="1"/>
          <p:nvPr/>
        </p:nvSpPr>
        <p:spPr>
          <a:xfrm>
            <a:off x="949225" y="4632400"/>
            <a:ext cx="3506400" cy="9645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Qu’est-ce qui est installé</a:t>
            </a:r>
            <a:endParaRPr sz="2800">
              <a:latin typeface="Montserrat Medium"/>
              <a:ea typeface="Montserrat Medium"/>
              <a:cs typeface="Montserrat Medium"/>
              <a:sym typeface="Montserrat Medium"/>
            </a:endParaRPr>
          </a:p>
        </p:txBody>
      </p:sp>
      <p:sp>
        <p:nvSpPr>
          <p:cNvPr id="610" name="Google Shape;610;p48"/>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en-US"/>
              <a:t>‹#›</a:t>
            </a:fld>
            <a:endParaRPr/>
          </a:p>
        </p:txBody>
      </p:sp>
      <p:sp>
        <p:nvSpPr>
          <p:cNvPr id="611" name="Google Shape;611;p48"/>
          <p:cNvSpPr txBox="1"/>
          <p:nvPr/>
        </p:nvSpPr>
        <p:spPr>
          <a:xfrm>
            <a:off x="2414950" y="359800"/>
            <a:ext cx="3636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Introduction</a:t>
            </a:r>
            <a:endParaRPr sz="2400">
              <a:latin typeface="Montserrat SemiBold"/>
              <a:ea typeface="Montserrat SemiBold"/>
              <a:cs typeface="Montserrat SemiBold"/>
              <a:sym typeface="Montserrat SemiBold"/>
            </a:endParaRPr>
          </a:p>
        </p:txBody>
      </p:sp>
      <p:sp>
        <p:nvSpPr>
          <p:cNvPr id="612" name="Google Shape;612;p48"/>
          <p:cNvSpPr txBox="1"/>
          <p:nvPr/>
        </p:nvSpPr>
        <p:spPr>
          <a:xfrm>
            <a:off x="10245025" y="359800"/>
            <a:ext cx="59154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Architecture et fonctionnement</a:t>
            </a:r>
            <a:endParaRPr sz="2400">
              <a:latin typeface="Montserrat SemiBold"/>
              <a:ea typeface="Montserrat SemiBold"/>
              <a:cs typeface="Montserrat SemiBold"/>
              <a:sym typeface="Montserrat SemiBold"/>
            </a:endParaRPr>
          </a:p>
        </p:txBody>
      </p:sp>
      <p:sp>
        <p:nvSpPr>
          <p:cNvPr id="613" name="Google Shape;613;p48"/>
          <p:cNvSpPr txBox="1"/>
          <p:nvPr/>
        </p:nvSpPr>
        <p:spPr>
          <a:xfrm>
            <a:off x="15829650" y="359800"/>
            <a:ext cx="50298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Commandes de base</a:t>
            </a:r>
            <a:endParaRPr sz="2400">
              <a:latin typeface="Montserrat SemiBold"/>
              <a:ea typeface="Montserrat SemiBold"/>
              <a:cs typeface="Montserrat SemiBold"/>
              <a:sym typeface="Montserrat SemiBold"/>
            </a:endParaRPr>
          </a:p>
        </p:txBody>
      </p:sp>
      <p:sp>
        <p:nvSpPr>
          <p:cNvPr id="614" name="Google Shape;614;p48"/>
          <p:cNvSpPr txBox="1"/>
          <p:nvPr/>
        </p:nvSpPr>
        <p:spPr>
          <a:xfrm>
            <a:off x="5687425" y="359800"/>
            <a:ext cx="4557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Principaux gestionnaires</a:t>
            </a:r>
            <a:endParaRPr sz="2400">
              <a:latin typeface="Montserrat SemiBold"/>
              <a:ea typeface="Montserrat SemiBold"/>
              <a:cs typeface="Montserrat SemiBold"/>
              <a:sym typeface="Montserrat SemiBold"/>
            </a:endParaRPr>
          </a:p>
        </p:txBody>
      </p:sp>
      <p:sp>
        <p:nvSpPr>
          <p:cNvPr id="615" name="Google Shape;615;p48"/>
          <p:cNvSpPr txBox="1"/>
          <p:nvPr/>
        </p:nvSpPr>
        <p:spPr>
          <a:xfrm>
            <a:off x="20760125" y="359800"/>
            <a:ext cx="29805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Sécurité</a:t>
            </a:r>
            <a:endParaRPr sz="2400">
              <a:latin typeface="Montserrat SemiBold"/>
              <a:ea typeface="Montserrat SemiBold"/>
              <a:cs typeface="Montserrat SemiBold"/>
              <a:sym typeface="Montserrat SemiBold"/>
            </a:endParaRPr>
          </a:p>
        </p:txBody>
      </p:sp>
      <p:sp>
        <p:nvSpPr>
          <p:cNvPr id="616" name="Google Shape;616;p48"/>
          <p:cNvSpPr/>
          <p:nvPr/>
        </p:nvSpPr>
        <p:spPr>
          <a:xfrm>
            <a:off x="1437975" y="6153600"/>
            <a:ext cx="22161000" cy="6388500"/>
          </a:xfrm>
          <a:prstGeom prst="roundRect">
            <a:avLst>
              <a:gd fmla="val 3257" name="adj"/>
            </a:avLst>
          </a:prstGeom>
          <a:solidFill>
            <a:srgbClr val="3B424E"/>
          </a:solidFill>
          <a:ln>
            <a:noFill/>
          </a:ln>
          <a:effectLst>
            <a:outerShdw blurRad="200025" rotWithShape="0" algn="bl" dir="5400000" dist="19050">
              <a:srgbClr val="000000">
                <a:alpha val="30000"/>
              </a:srgbClr>
            </a:outerShdw>
          </a:effectLst>
        </p:spPr>
        <p:txBody>
          <a:bodyPr anchorCtr="0" anchor="t" bIns="91425" lIns="234000" spcFirstLastPara="1" rIns="91425" wrap="square" tIns="90000">
            <a:noAutofit/>
          </a:bodyPr>
          <a:lstStyle/>
          <a:p>
            <a:pPr indent="0" lvl="0" marL="0" rtl="0" algn="l">
              <a:spcBef>
                <a:spcPts val="0"/>
              </a:spcBef>
              <a:spcAft>
                <a:spcPts val="0"/>
              </a:spcAft>
              <a:buNone/>
            </a:pPr>
            <a:r>
              <a:rPr lang="en-US" sz="3200">
                <a:solidFill>
                  <a:srgbClr val="00FF00"/>
                </a:solidFill>
              </a:rPr>
              <a:t>wilder@host</a:t>
            </a:r>
            <a:r>
              <a:rPr lang="en-US" sz="3200">
                <a:solidFill>
                  <a:srgbClr val="FFFFFF"/>
                </a:solidFill>
              </a:rPr>
              <a:t>:~$ </a:t>
            </a:r>
            <a:r>
              <a:rPr lang="en-US" sz="3200">
                <a:solidFill>
                  <a:srgbClr val="FFFFFF"/>
                </a:solidFill>
              </a:rPr>
              <a:t>dpkg -s nano</a:t>
            </a:r>
            <a:endParaRPr sz="3200">
              <a:solidFill>
                <a:srgbClr val="FFFFFF"/>
              </a:solidFill>
            </a:endParaRPr>
          </a:p>
          <a:p>
            <a:pPr indent="0" lvl="0" marL="0" rtl="0" algn="l">
              <a:spcBef>
                <a:spcPts val="0"/>
              </a:spcBef>
              <a:spcAft>
                <a:spcPts val="0"/>
              </a:spcAft>
              <a:buNone/>
            </a:pPr>
            <a:r>
              <a:rPr lang="en-US" sz="3200">
                <a:solidFill>
                  <a:srgbClr val="FFFFFF"/>
                </a:solidFill>
              </a:rPr>
              <a:t>Package: nano</a:t>
            </a:r>
            <a:endParaRPr sz="3200">
              <a:solidFill>
                <a:srgbClr val="FFFFFF"/>
              </a:solidFill>
            </a:endParaRPr>
          </a:p>
          <a:p>
            <a:pPr indent="0" lvl="0" marL="0" rtl="0" algn="l">
              <a:spcBef>
                <a:spcPts val="0"/>
              </a:spcBef>
              <a:spcAft>
                <a:spcPts val="0"/>
              </a:spcAft>
              <a:buNone/>
            </a:pPr>
            <a:r>
              <a:rPr lang="en-US" sz="3200">
                <a:solidFill>
                  <a:srgbClr val="FFFFFF"/>
                </a:solidFill>
              </a:rPr>
              <a:t>Status: install ok installed</a:t>
            </a:r>
            <a:endParaRPr sz="3200">
              <a:solidFill>
                <a:srgbClr val="FFFFFF"/>
              </a:solidFill>
            </a:endParaRPr>
          </a:p>
          <a:p>
            <a:pPr indent="0" lvl="0" marL="0" rtl="0" algn="l">
              <a:spcBef>
                <a:spcPts val="0"/>
              </a:spcBef>
              <a:spcAft>
                <a:spcPts val="0"/>
              </a:spcAft>
              <a:buNone/>
            </a:pPr>
            <a:r>
              <a:rPr lang="en-US" sz="3200">
                <a:solidFill>
                  <a:srgbClr val="FFFFFF"/>
                </a:solidFill>
              </a:rPr>
              <a:t>Priority: important</a:t>
            </a:r>
            <a:endParaRPr sz="3200">
              <a:solidFill>
                <a:srgbClr val="FFFFFF"/>
              </a:solidFill>
            </a:endParaRPr>
          </a:p>
          <a:p>
            <a:pPr indent="0" lvl="0" marL="0" rtl="0" algn="l">
              <a:spcBef>
                <a:spcPts val="0"/>
              </a:spcBef>
              <a:spcAft>
                <a:spcPts val="0"/>
              </a:spcAft>
              <a:buNone/>
            </a:pPr>
            <a:r>
              <a:rPr lang="en-US" sz="3200">
                <a:solidFill>
                  <a:srgbClr val="FFFFFF"/>
                </a:solidFill>
              </a:rPr>
              <a:t>Section: editors</a:t>
            </a:r>
            <a:endParaRPr sz="3200">
              <a:solidFill>
                <a:srgbClr val="FFFFFF"/>
              </a:solidFill>
            </a:endParaRPr>
          </a:p>
          <a:p>
            <a:pPr indent="0" lvl="0" marL="0" rtl="0" algn="l">
              <a:spcBef>
                <a:spcPts val="0"/>
              </a:spcBef>
              <a:spcAft>
                <a:spcPts val="0"/>
              </a:spcAft>
              <a:buNone/>
            </a:pPr>
            <a:r>
              <a:rPr lang="en-US" sz="3200">
                <a:solidFill>
                  <a:srgbClr val="FFFFFF"/>
                </a:solidFill>
              </a:rPr>
              <a:t>Installed-Size: 860</a:t>
            </a:r>
            <a:endParaRPr sz="3200">
              <a:solidFill>
                <a:srgbClr val="FFFFFF"/>
              </a:solidFill>
            </a:endParaRPr>
          </a:p>
          <a:p>
            <a:pPr indent="0" lvl="0" marL="0" rtl="0" algn="l">
              <a:spcBef>
                <a:spcPts val="0"/>
              </a:spcBef>
              <a:spcAft>
                <a:spcPts val="0"/>
              </a:spcAft>
              <a:buNone/>
            </a:pPr>
            <a:r>
              <a:rPr lang="en-US" sz="3200">
                <a:solidFill>
                  <a:srgbClr val="FFFFFF"/>
                </a:solidFill>
              </a:rPr>
              <a:t>Maintainer: Ubuntu Developers &lt;ubuntu-devel-discuss@lists.ubuntu.com&gt;</a:t>
            </a:r>
            <a:endParaRPr sz="3200">
              <a:solidFill>
                <a:srgbClr val="FFFFFF"/>
              </a:solidFill>
            </a:endParaRPr>
          </a:p>
          <a:p>
            <a:pPr indent="0" lvl="0" marL="0" rtl="0" algn="l">
              <a:spcBef>
                <a:spcPts val="0"/>
              </a:spcBef>
              <a:spcAft>
                <a:spcPts val="0"/>
              </a:spcAft>
              <a:buNone/>
            </a:pPr>
            <a:r>
              <a:rPr lang="en-US" sz="3200">
                <a:solidFill>
                  <a:srgbClr val="FFFFFF"/>
                </a:solidFill>
              </a:rPr>
              <a:t>Architecture: amd64</a:t>
            </a:r>
            <a:endParaRPr sz="3200">
              <a:solidFill>
                <a:srgbClr val="FFFFFF"/>
              </a:solidFill>
            </a:endParaRPr>
          </a:p>
          <a:p>
            <a:pPr indent="0" lvl="0" marL="0" rtl="0" algn="l">
              <a:spcBef>
                <a:spcPts val="0"/>
              </a:spcBef>
              <a:spcAft>
                <a:spcPts val="0"/>
              </a:spcAft>
              <a:buNone/>
            </a:pPr>
            <a:r>
              <a:rPr lang="en-US" sz="3200">
                <a:solidFill>
                  <a:srgbClr val="FFFFFF"/>
                </a:solidFill>
              </a:rPr>
              <a:t>Version: 6.2-1</a:t>
            </a:r>
            <a:endParaRPr sz="3200">
              <a:solidFill>
                <a:srgbClr val="FFFFFF"/>
              </a:solidFill>
            </a:endParaRPr>
          </a:p>
          <a:p>
            <a:pPr indent="0" lvl="0" marL="0" rtl="0" algn="l">
              <a:spcBef>
                <a:spcPts val="0"/>
              </a:spcBef>
              <a:spcAft>
                <a:spcPts val="0"/>
              </a:spcAft>
              <a:buNone/>
            </a:pPr>
            <a:r>
              <a:t/>
            </a:r>
            <a:endParaRPr sz="3200">
              <a:solidFill>
                <a:srgbClr val="FFFFFF"/>
              </a:solidFill>
            </a:endParaRPr>
          </a:p>
          <a:p>
            <a:pPr indent="0" lvl="0" marL="0" rtl="0" algn="l">
              <a:spcBef>
                <a:spcPts val="0"/>
              </a:spcBef>
              <a:spcAft>
                <a:spcPts val="0"/>
              </a:spcAft>
              <a:buNone/>
            </a:pPr>
            <a:r>
              <a:rPr lang="en-US" sz="3200">
                <a:solidFill>
                  <a:srgbClr val="FFFFFF"/>
                </a:solidFill>
              </a:rPr>
              <a:t>[...]</a:t>
            </a:r>
            <a:endParaRPr sz="3200">
              <a:solidFill>
                <a:srgbClr val="FFFFFF"/>
              </a:solidFill>
            </a:endParaRPr>
          </a:p>
        </p:txBody>
      </p:sp>
      <p:sp>
        <p:nvSpPr>
          <p:cNvPr id="617" name="Google Shape;617;p48"/>
          <p:cNvSpPr txBox="1"/>
          <p:nvPr/>
        </p:nvSpPr>
        <p:spPr>
          <a:xfrm>
            <a:off x="5766300" y="4733425"/>
            <a:ext cx="14620200" cy="194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4800">
                <a:latin typeface="Helvetica Neue"/>
                <a:ea typeface="Helvetica Neue"/>
                <a:cs typeface="Helvetica Neue"/>
                <a:sym typeface="Helvetica Neue"/>
              </a:rPr>
              <a:t>On utilise la commande </a:t>
            </a:r>
            <a:r>
              <a:rPr b="1" lang="en-US" sz="4800">
                <a:latin typeface="Helvetica Neue"/>
                <a:ea typeface="Helvetica Neue"/>
                <a:cs typeface="Helvetica Neue"/>
                <a:sym typeface="Helvetica Neue"/>
              </a:rPr>
              <a:t>dpkg -s &lt;Paquet&gt;</a:t>
            </a:r>
            <a:endParaRPr b="1" sz="4800">
              <a:latin typeface="Helvetica Neue"/>
              <a:ea typeface="Helvetica Neue"/>
              <a:cs typeface="Helvetica Neue"/>
              <a:sym typeface="Helvetica Neue"/>
            </a:endParaRPr>
          </a:p>
        </p:txBody>
      </p:sp>
      <p:sp>
        <p:nvSpPr>
          <p:cNvPr id="618" name="Google Shape;618;p48"/>
          <p:cNvSpPr/>
          <p:nvPr/>
        </p:nvSpPr>
        <p:spPr>
          <a:xfrm>
            <a:off x="17795755" y="945528"/>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pic>
        <p:nvPicPr>
          <p:cNvPr descr="icone_wild_code_school.png" id="623" name="Google Shape;623;p49"/>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624" name="Google Shape;624;p49"/>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625" name="Google Shape;625;p49"/>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626" name="Google Shape;626;p49"/>
          <p:cNvSpPr txBox="1"/>
          <p:nvPr/>
        </p:nvSpPr>
        <p:spPr>
          <a:xfrm>
            <a:off x="946900" y="2610425"/>
            <a:ext cx="19362600" cy="8721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Outil dpkg - Lister les fichiers installés par un paquet</a:t>
            </a:r>
            <a:endParaRPr>
              <a:latin typeface="Montserrat ExtraBold"/>
              <a:ea typeface="Montserrat ExtraBold"/>
              <a:cs typeface="Montserrat ExtraBold"/>
              <a:sym typeface="Montserrat ExtraBold"/>
            </a:endParaRPr>
          </a:p>
        </p:txBody>
      </p:sp>
      <p:sp>
        <p:nvSpPr>
          <p:cNvPr id="627" name="Google Shape;627;p49"/>
          <p:cNvSpPr txBox="1"/>
          <p:nvPr/>
        </p:nvSpPr>
        <p:spPr>
          <a:xfrm>
            <a:off x="949225" y="4632400"/>
            <a:ext cx="3506400" cy="9645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Liste pour un paquet</a:t>
            </a:r>
            <a:endParaRPr sz="2800">
              <a:latin typeface="Montserrat Medium"/>
              <a:ea typeface="Montserrat Medium"/>
              <a:cs typeface="Montserrat Medium"/>
              <a:sym typeface="Montserrat Medium"/>
            </a:endParaRPr>
          </a:p>
        </p:txBody>
      </p:sp>
      <p:sp>
        <p:nvSpPr>
          <p:cNvPr id="628" name="Google Shape;628;p49"/>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en-US"/>
              <a:t>‹#›</a:t>
            </a:fld>
            <a:endParaRPr/>
          </a:p>
        </p:txBody>
      </p:sp>
      <p:sp>
        <p:nvSpPr>
          <p:cNvPr id="629" name="Google Shape;629;p49"/>
          <p:cNvSpPr txBox="1"/>
          <p:nvPr/>
        </p:nvSpPr>
        <p:spPr>
          <a:xfrm>
            <a:off x="2414950" y="359800"/>
            <a:ext cx="3636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Introduction</a:t>
            </a:r>
            <a:endParaRPr sz="2400">
              <a:latin typeface="Montserrat SemiBold"/>
              <a:ea typeface="Montserrat SemiBold"/>
              <a:cs typeface="Montserrat SemiBold"/>
              <a:sym typeface="Montserrat SemiBold"/>
            </a:endParaRPr>
          </a:p>
        </p:txBody>
      </p:sp>
      <p:sp>
        <p:nvSpPr>
          <p:cNvPr id="630" name="Google Shape;630;p49"/>
          <p:cNvSpPr txBox="1"/>
          <p:nvPr/>
        </p:nvSpPr>
        <p:spPr>
          <a:xfrm>
            <a:off x="10245025" y="359800"/>
            <a:ext cx="59154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Architecture et fonctionnement</a:t>
            </a:r>
            <a:endParaRPr sz="2400">
              <a:latin typeface="Montserrat SemiBold"/>
              <a:ea typeface="Montserrat SemiBold"/>
              <a:cs typeface="Montserrat SemiBold"/>
              <a:sym typeface="Montserrat SemiBold"/>
            </a:endParaRPr>
          </a:p>
        </p:txBody>
      </p:sp>
      <p:sp>
        <p:nvSpPr>
          <p:cNvPr id="631" name="Google Shape;631;p49"/>
          <p:cNvSpPr txBox="1"/>
          <p:nvPr/>
        </p:nvSpPr>
        <p:spPr>
          <a:xfrm>
            <a:off x="15829650" y="359800"/>
            <a:ext cx="50298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Commandes de base</a:t>
            </a:r>
            <a:endParaRPr sz="2400">
              <a:latin typeface="Montserrat SemiBold"/>
              <a:ea typeface="Montserrat SemiBold"/>
              <a:cs typeface="Montserrat SemiBold"/>
              <a:sym typeface="Montserrat SemiBold"/>
            </a:endParaRPr>
          </a:p>
        </p:txBody>
      </p:sp>
      <p:sp>
        <p:nvSpPr>
          <p:cNvPr id="632" name="Google Shape;632;p49"/>
          <p:cNvSpPr txBox="1"/>
          <p:nvPr/>
        </p:nvSpPr>
        <p:spPr>
          <a:xfrm>
            <a:off x="5687425" y="359800"/>
            <a:ext cx="4557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Principaux gestionnaires</a:t>
            </a:r>
            <a:endParaRPr sz="2400">
              <a:latin typeface="Montserrat SemiBold"/>
              <a:ea typeface="Montserrat SemiBold"/>
              <a:cs typeface="Montserrat SemiBold"/>
              <a:sym typeface="Montserrat SemiBold"/>
            </a:endParaRPr>
          </a:p>
        </p:txBody>
      </p:sp>
      <p:sp>
        <p:nvSpPr>
          <p:cNvPr id="633" name="Google Shape;633;p49"/>
          <p:cNvSpPr txBox="1"/>
          <p:nvPr/>
        </p:nvSpPr>
        <p:spPr>
          <a:xfrm>
            <a:off x="20760125" y="359800"/>
            <a:ext cx="29805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Sécurité</a:t>
            </a:r>
            <a:endParaRPr sz="2400">
              <a:latin typeface="Montserrat SemiBold"/>
              <a:ea typeface="Montserrat SemiBold"/>
              <a:cs typeface="Montserrat SemiBold"/>
              <a:sym typeface="Montserrat SemiBold"/>
            </a:endParaRPr>
          </a:p>
        </p:txBody>
      </p:sp>
      <p:sp>
        <p:nvSpPr>
          <p:cNvPr id="634" name="Google Shape;634;p49"/>
          <p:cNvSpPr/>
          <p:nvPr/>
        </p:nvSpPr>
        <p:spPr>
          <a:xfrm>
            <a:off x="1437975" y="6153600"/>
            <a:ext cx="22161000" cy="6388500"/>
          </a:xfrm>
          <a:prstGeom prst="roundRect">
            <a:avLst>
              <a:gd fmla="val 3257" name="adj"/>
            </a:avLst>
          </a:prstGeom>
          <a:solidFill>
            <a:srgbClr val="3B424E"/>
          </a:solidFill>
          <a:ln>
            <a:noFill/>
          </a:ln>
          <a:effectLst>
            <a:outerShdw blurRad="200025" rotWithShape="0" algn="bl" dir="5400000" dist="19050">
              <a:srgbClr val="000000">
                <a:alpha val="30000"/>
              </a:srgbClr>
            </a:outerShdw>
          </a:effectLst>
        </p:spPr>
        <p:txBody>
          <a:bodyPr anchorCtr="0" anchor="t" bIns="91425" lIns="234000" spcFirstLastPara="1" rIns="91425" wrap="square" tIns="90000">
            <a:noAutofit/>
          </a:bodyPr>
          <a:lstStyle/>
          <a:p>
            <a:pPr indent="0" lvl="0" marL="0" rtl="0" algn="l">
              <a:spcBef>
                <a:spcPts val="0"/>
              </a:spcBef>
              <a:spcAft>
                <a:spcPts val="0"/>
              </a:spcAft>
              <a:buNone/>
            </a:pPr>
            <a:r>
              <a:rPr lang="en-US" sz="3200">
                <a:solidFill>
                  <a:srgbClr val="00FF00"/>
                </a:solidFill>
              </a:rPr>
              <a:t>wilder@host</a:t>
            </a:r>
            <a:r>
              <a:rPr lang="en-US" sz="3200">
                <a:solidFill>
                  <a:srgbClr val="FFFFFF"/>
                </a:solidFill>
              </a:rPr>
              <a:t>:~$ </a:t>
            </a:r>
            <a:r>
              <a:rPr lang="en-US" sz="3200">
                <a:solidFill>
                  <a:srgbClr val="FFFFFF"/>
                </a:solidFill>
              </a:rPr>
              <a:t>dpkg -L nano</a:t>
            </a:r>
            <a:endParaRPr sz="3200">
              <a:solidFill>
                <a:srgbClr val="FFFFFF"/>
              </a:solidFill>
            </a:endParaRPr>
          </a:p>
          <a:p>
            <a:pPr indent="0" lvl="0" marL="0" rtl="0" algn="l">
              <a:spcBef>
                <a:spcPts val="0"/>
              </a:spcBef>
              <a:spcAft>
                <a:spcPts val="0"/>
              </a:spcAft>
              <a:buNone/>
            </a:pPr>
            <a:r>
              <a:rPr lang="en-US" sz="3200">
                <a:solidFill>
                  <a:srgbClr val="FFFFFF"/>
                </a:solidFill>
              </a:rPr>
              <a:t>/.</a:t>
            </a:r>
            <a:endParaRPr sz="3200">
              <a:solidFill>
                <a:srgbClr val="FFFFFF"/>
              </a:solidFill>
            </a:endParaRPr>
          </a:p>
          <a:p>
            <a:pPr indent="0" lvl="0" marL="0" rtl="0" algn="l">
              <a:spcBef>
                <a:spcPts val="0"/>
              </a:spcBef>
              <a:spcAft>
                <a:spcPts val="0"/>
              </a:spcAft>
              <a:buNone/>
            </a:pPr>
            <a:r>
              <a:rPr lang="en-US" sz="3200">
                <a:solidFill>
                  <a:srgbClr val="FFFFFF"/>
                </a:solidFill>
              </a:rPr>
              <a:t>/bin</a:t>
            </a:r>
            <a:endParaRPr sz="3200">
              <a:solidFill>
                <a:srgbClr val="FFFFFF"/>
              </a:solidFill>
            </a:endParaRPr>
          </a:p>
          <a:p>
            <a:pPr indent="0" lvl="0" marL="0" rtl="0" algn="l">
              <a:spcBef>
                <a:spcPts val="0"/>
              </a:spcBef>
              <a:spcAft>
                <a:spcPts val="0"/>
              </a:spcAft>
              <a:buNone/>
            </a:pPr>
            <a:r>
              <a:rPr lang="en-US" sz="3200">
                <a:solidFill>
                  <a:srgbClr val="FFFFFF"/>
                </a:solidFill>
              </a:rPr>
              <a:t>/bin/nano</a:t>
            </a:r>
            <a:endParaRPr sz="3200">
              <a:solidFill>
                <a:srgbClr val="FFFFFF"/>
              </a:solidFill>
            </a:endParaRPr>
          </a:p>
          <a:p>
            <a:pPr indent="0" lvl="0" marL="0" rtl="0" algn="l">
              <a:spcBef>
                <a:spcPts val="0"/>
              </a:spcBef>
              <a:spcAft>
                <a:spcPts val="0"/>
              </a:spcAft>
              <a:buNone/>
            </a:pPr>
            <a:r>
              <a:rPr lang="en-US" sz="3200">
                <a:solidFill>
                  <a:srgbClr val="FFFFFF"/>
                </a:solidFill>
              </a:rPr>
              <a:t>/etc</a:t>
            </a:r>
            <a:endParaRPr sz="3200">
              <a:solidFill>
                <a:srgbClr val="FFFFFF"/>
              </a:solidFill>
            </a:endParaRPr>
          </a:p>
          <a:p>
            <a:pPr indent="0" lvl="0" marL="0" rtl="0" algn="l">
              <a:spcBef>
                <a:spcPts val="0"/>
              </a:spcBef>
              <a:spcAft>
                <a:spcPts val="0"/>
              </a:spcAft>
              <a:buNone/>
            </a:pPr>
            <a:r>
              <a:rPr lang="en-US" sz="3200">
                <a:solidFill>
                  <a:srgbClr val="FFFFFF"/>
                </a:solidFill>
              </a:rPr>
              <a:t>/etc/nanorc</a:t>
            </a:r>
            <a:endParaRPr sz="3200">
              <a:solidFill>
                <a:srgbClr val="FFFFFF"/>
              </a:solidFill>
            </a:endParaRPr>
          </a:p>
          <a:p>
            <a:pPr indent="0" lvl="0" marL="0" rtl="0" algn="l">
              <a:spcBef>
                <a:spcPts val="0"/>
              </a:spcBef>
              <a:spcAft>
                <a:spcPts val="0"/>
              </a:spcAft>
              <a:buNone/>
            </a:pPr>
            <a:r>
              <a:rPr lang="en-US" sz="3200">
                <a:solidFill>
                  <a:srgbClr val="FFFFFF"/>
                </a:solidFill>
              </a:rPr>
              <a:t>/usr</a:t>
            </a:r>
            <a:endParaRPr sz="3200">
              <a:solidFill>
                <a:srgbClr val="FFFFFF"/>
              </a:solidFill>
            </a:endParaRPr>
          </a:p>
          <a:p>
            <a:pPr indent="0" lvl="0" marL="0" rtl="0" algn="l">
              <a:spcBef>
                <a:spcPts val="0"/>
              </a:spcBef>
              <a:spcAft>
                <a:spcPts val="0"/>
              </a:spcAft>
              <a:buNone/>
            </a:pPr>
            <a:r>
              <a:rPr lang="en-US" sz="3200">
                <a:solidFill>
                  <a:srgbClr val="FFFFFF"/>
                </a:solidFill>
              </a:rPr>
              <a:t>/usr/share</a:t>
            </a:r>
            <a:endParaRPr sz="3200">
              <a:solidFill>
                <a:srgbClr val="FFFFFF"/>
              </a:solidFill>
            </a:endParaRPr>
          </a:p>
          <a:p>
            <a:pPr indent="0" lvl="0" marL="0" rtl="0" algn="l">
              <a:spcBef>
                <a:spcPts val="0"/>
              </a:spcBef>
              <a:spcAft>
                <a:spcPts val="0"/>
              </a:spcAft>
              <a:buNone/>
            </a:pPr>
            <a:r>
              <a:rPr lang="en-US" sz="3200">
                <a:solidFill>
                  <a:srgbClr val="FFFFFF"/>
                </a:solidFill>
              </a:rPr>
              <a:t>/usr/share/doc</a:t>
            </a:r>
            <a:endParaRPr sz="3200">
              <a:solidFill>
                <a:srgbClr val="FFFFFF"/>
              </a:solidFill>
            </a:endParaRPr>
          </a:p>
          <a:p>
            <a:pPr indent="0" lvl="0" marL="0" rtl="0" algn="l">
              <a:spcBef>
                <a:spcPts val="0"/>
              </a:spcBef>
              <a:spcAft>
                <a:spcPts val="0"/>
              </a:spcAft>
              <a:buNone/>
            </a:pPr>
            <a:r>
              <a:rPr lang="en-US" sz="3200">
                <a:solidFill>
                  <a:srgbClr val="FFFFFF"/>
                </a:solidFill>
              </a:rPr>
              <a:t>/usr/share/doc/nano</a:t>
            </a:r>
            <a:endParaRPr sz="3200">
              <a:solidFill>
                <a:srgbClr val="FFFFFF"/>
              </a:solidFill>
            </a:endParaRPr>
          </a:p>
          <a:p>
            <a:pPr indent="0" lvl="0" marL="0" rtl="0" algn="l">
              <a:spcBef>
                <a:spcPts val="0"/>
              </a:spcBef>
              <a:spcAft>
                <a:spcPts val="0"/>
              </a:spcAft>
              <a:buNone/>
            </a:pPr>
            <a:r>
              <a:t/>
            </a:r>
            <a:endParaRPr sz="3200">
              <a:solidFill>
                <a:srgbClr val="FFFFFF"/>
              </a:solidFill>
            </a:endParaRPr>
          </a:p>
          <a:p>
            <a:pPr indent="0" lvl="0" marL="0" rtl="0" algn="l">
              <a:spcBef>
                <a:spcPts val="0"/>
              </a:spcBef>
              <a:spcAft>
                <a:spcPts val="0"/>
              </a:spcAft>
              <a:buNone/>
            </a:pPr>
            <a:r>
              <a:rPr lang="en-US" sz="3200">
                <a:solidFill>
                  <a:srgbClr val="FFFFFF"/>
                </a:solidFill>
              </a:rPr>
              <a:t>[...]</a:t>
            </a:r>
            <a:endParaRPr sz="3200">
              <a:solidFill>
                <a:srgbClr val="FFFFFF"/>
              </a:solidFill>
            </a:endParaRPr>
          </a:p>
        </p:txBody>
      </p:sp>
      <p:sp>
        <p:nvSpPr>
          <p:cNvPr id="635" name="Google Shape;635;p49"/>
          <p:cNvSpPr txBox="1"/>
          <p:nvPr/>
        </p:nvSpPr>
        <p:spPr>
          <a:xfrm>
            <a:off x="5766300" y="4733425"/>
            <a:ext cx="14620200" cy="194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4800">
                <a:latin typeface="Helvetica Neue"/>
                <a:ea typeface="Helvetica Neue"/>
                <a:cs typeface="Helvetica Neue"/>
                <a:sym typeface="Helvetica Neue"/>
              </a:rPr>
              <a:t>On utilise la commande </a:t>
            </a:r>
            <a:r>
              <a:rPr b="1" lang="en-US" sz="4800">
                <a:latin typeface="Helvetica Neue"/>
                <a:ea typeface="Helvetica Neue"/>
                <a:cs typeface="Helvetica Neue"/>
                <a:sym typeface="Helvetica Neue"/>
              </a:rPr>
              <a:t>dpkg -L &lt;Paquet&gt;</a:t>
            </a:r>
            <a:endParaRPr b="1" sz="4800">
              <a:latin typeface="Helvetica Neue"/>
              <a:ea typeface="Helvetica Neue"/>
              <a:cs typeface="Helvetica Neue"/>
              <a:sym typeface="Helvetica Neue"/>
            </a:endParaRPr>
          </a:p>
        </p:txBody>
      </p:sp>
      <p:sp>
        <p:nvSpPr>
          <p:cNvPr id="636" name="Google Shape;636;p49"/>
          <p:cNvSpPr/>
          <p:nvPr/>
        </p:nvSpPr>
        <p:spPr>
          <a:xfrm>
            <a:off x="17795755" y="945528"/>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pic>
        <p:nvPicPr>
          <p:cNvPr descr="icone_wild_code_school.png" id="641" name="Google Shape;641;p50"/>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642" name="Google Shape;642;p50"/>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643" name="Google Shape;643;p50"/>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644" name="Google Shape;644;p50"/>
          <p:cNvSpPr txBox="1"/>
          <p:nvPr/>
        </p:nvSpPr>
        <p:spPr>
          <a:xfrm>
            <a:off x="946900" y="2610425"/>
            <a:ext cx="220101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Difference a</a:t>
            </a:r>
            <a:r>
              <a:rPr lang="en-US" sz="5000">
                <a:latin typeface="Montserrat ExtraBold"/>
                <a:ea typeface="Montserrat ExtraBold"/>
                <a:cs typeface="Montserrat ExtraBold"/>
                <a:sym typeface="Montserrat ExtraBold"/>
              </a:rPr>
              <a:t>pt et apt-get - description de paquet</a:t>
            </a:r>
            <a:endParaRPr sz="5000">
              <a:latin typeface="Montserrat ExtraBold"/>
              <a:ea typeface="Montserrat ExtraBold"/>
              <a:cs typeface="Montserrat ExtraBold"/>
              <a:sym typeface="Montserrat ExtraBold"/>
            </a:endParaRPr>
          </a:p>
        </p:txBody>
      </p:sp>
      <p:sp>
        <p:nvSpPr>
          <p:cNvPr id="645" name="Google Shape;645;p50"/>
          <p:cNvSpPr txBox="1"/>
          <p:nvPr/>
        </p:nvSpPr>
        <p:spPr>
          <a:xfrm>
            <a:off x="949225" y="4632400"/>
            <a:ext cx="35064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Frères ?</a:t>
            </a:r>
            <a:endParaRPr sz="2800">
              <a:latin typeface="Montserrat Medium"/>
              <a:ea typeface="Montserrat Medium"/>
              <a:cs typeface="Montserrat Medium"/>
              <a:sym typeface="Montserrat Medium"/>
            </a:endParaRPr>
          </a:p>
        </p:txBody>
      </p:sp>
      <p:sp>
        <p:nvSpPr>
          <p:cNvPr id="646" name="Google Shape;646;p50"/>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en-US"/>
              <a:t>‹#›</a:t>
            </a:fld>
            <a:endParaRPr/>
          </a:p>
        </p:txBody>
      </p:sp>
      <p:sp>
        <p:nvSpPr>
          <p:cNvPr id="647" name="Google Shape;647;p50"/>
          <p:cNvSpPr txBox="1"/>
          <p:nvPr/>
        </p:nvSpPr>
        <p:spPr>
          <a:xfrm>
            <a:off x="2414950" y="359800"/>
            <a:ext cx="3636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Introduction</a:t>
            </a:r>
            <a:endParaRPr sz="2400">
              <a:latin typeface="Montserrat SemiBold"/>
              <a:ea typeface="Montserrat SemiBold"/>
              <a:cs typeface="Montserrat SemiBold"/>
              <a:sym typeface="Montserrat SemiBold"/>
            </a:endParaRPr>
          </a:p>
        </p:txBody>
      </p:sp>
      <p:sp>
        <p:nvSpPr>
          <p:cNvPr id="648" name="Google Shape;648;p50"/>
          <p:cNvSpPr txBox="1"/>
          <p:nvPr/>
        </p:nvSpPr>
        <p:spPr>
          <a:xfrm>
            <a:off x="10245025" y="359800"/>
            <a:ext cx="59154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Architecture et fonctionnement</a:t>
            </a:r>
            <a:endParaRPr sz="2400">
              <a:latin typeface="Montserrat SemiBold"/>
              <a:ea typeface="Montserrat SemiBold"/>
              <a:cs typeface="Montserrat SemiBold"/>
              <a:sym typeface="Montserrat SemiBold"/>
            </a:endParaRPr>
          </a:p>
        </p:txBody>
      </p:sp>
      <p:sp>
        <p:nvSpPr>
          <p:cNvPr id="649" name="Google Shape;649;p50"/>
          <p:cNvSpPr txBox="1"/>
          <p:nvPr/>
        </p:nvSpPr>
        <p:spPr>
          <a:xfrm>
            <a:off x="15829650" y="359800"/>
            <a:ext cx="50298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Commandes de base</a:t>
            </a:r>
            <a:endParaRPr sz="2400">
              <a:latin typeface="Montserrat SemiBold"/>
              <a:ea typeface="Montserrat SemiBold"/>
              <a:cs typeface="Montserrat SemiBold"/>
              <a:sym typeface="Montserrat SemiBold"/>
            </a:endParaRPr>
          </a:p>
        </p:txBody>
      </p:sp>
      <p:sp>
        <p:nvSpPr>
          <p:cNvPr id="650" name="Google Shape;650;p50"/>
          <p:cNvSpPr txBox="1"/>
          <p:nvPr/>
        </p:nvSpPr>
        <p:spPr>
          <a:xfrm>
            <a:off x="5687425" y="359800"/>
            <a:ext cx="4557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Principaux gestionnaires</a:t>
            </a:r>
            <a:endParaRPr sz="2400">
              <a:latin typeface="Montserrat SemiBold"/>
              <a:ea typeface="Montserrat SemiBold"/>
              <a:cs typeface="Montserrat SemiBold"/>
              <a:sym typeface="Montserrat SemiBold"/>
            </a:endParaRPr>
          </a:p>
        </p:txBody>
      </p:sp>
      <p:sp>
        <p:nvSpPr>
          <p:cNvPr id="651" name="Google Shape;651;p50"/>
          <p:cNvSpPr txBox="1"/>
          <p:nvPr/>
        </p:nvSpPr>
        <p:spPr>
          <a:xfrm>
            <a:off x="20760125" y="359800"/>
            <a:ext cx="29805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Sécurité</a:t>
            </a:r>
            <a:endParaRPr sz="2400">
              <a:latin typeface="Montserrat SemiBold"/>
              <a:ea typeface="Montserrat SemiBold"/>
              <a:cs typeface="Montserrat SemiBold"/>
              <a:sym typeface="Montserrat SemiBold"/>
            </a:endParaRPr>
          </a:p>
        </p:txBody>
      </p:sp>
      <p:sp>
        <p:nvSpPr>
          <p:cNvPr id="652" name="Google Shape;652;p50"/>
          <p:cNvSpPr/>
          <p:nvPr/>
        </p:nvSpPr>
        <p:spPr>
          <a:xfrm>
            <a:off x="5021450" y="4843875"/>
            <a:ext cx="17935500" cy="7698300"/>
          </a:xfrm>
          <a:prstGeom prst="roundRect">
            <a:avLst>
              <a:gd fmla="val 3257" name="adj"/>
            </a:avLst>
          </a:prstGeom>
          <a:solidFill>
            <a:srgbClr val="3B424E"/>
          </a:solidFill>
          <a:ln>
            <a:noFill/>
          </a:ln>
          <a:effectLst>
            <a:outerShdw blurRad="200025" rotWithShape="0" algn="bl" dir="5400000" dist="19050">
              <a:srgbClr val="000000">
                <a:alpha val="30000"/>
              </a:srgbClr>
            </a:outerShdw>
          </a:effectLst>
        </p:spPr>
        <p:txBody>
          <a:bodyPr anchorCtr="0" anchor="t" bIns="91425" lIns="234000" spcFirstLastPara="1" rIns="91425" wrap="square" tIns="90000">
            <a:noAutofit/>
          </a:bodyPr>
          <a:lstStyle/>
          <a:p>
            <a:pPr indent="0" lvl="0" marL="0" rtl="0" algn="l">
              <a:spcBef>
                <a:spcPts val="0"/>
              </a:spcBef>
              <a:spcAft>
                <a:spcPts val="0"/>
              </a:spcAft>
              <a:buNone/>
            </a:pPr>
            <a:r>
              <a:rPr lang="en-US" sz="3200">
                <a:solidFill>
                  <a:srgbClr val="00FF00"/>
                </a:solidFill>
              </a:rPr>
              <a:t>wilder@host</a:t>
            </a:r>
            <a:r>
              <a:rPr lang="en-US" sz="3200">
                <a:solidFill>
                  <a:srgbClr val="FFFFFF"/>
                </a:solidFill>
              </a:rPr>
              <a:t>:~$ </a:t>
            </a:r>
            <a:r>
              <a:rPr lang="en-US" sz="3200">
                <a:solidFill>
                  <a:schemeClr val="lt1"/>
                </a:solidFill>
              </a:rPr>
              <a:t>apt-cache search baobab</a:t>
            </a:r>
            <a:endParaRPr sz="3200">
              <a:solidFill>
                <a:schemeClr val="lt1"/>
              </a:solidFill>
            </a:endParaRPr>
          </a:p>
          <a:p>
            <a:pPr indent="0" lvl="0" marL="0" rtl="0" algn="l">
              <a:spcBef>
                <a:spcPts val="0"/>
              </a:spcBef>
              <a:spcAft>
                <a:spcPts val="0"/>
              </a:spcAft>
              <a:buNone/>
            </a:pPr>
            <a:r>
              <a:rPr lang="en-US" sz="3200">
                <a:solidFill>
                  <a:schemeClr val="lt1"/>
                </a:solidFill>
              </a:rPr>
              <a:t>baobab - analyseur d'usage disque pour GNOME</a:t>
            </a:r>
            <a:endParaRPr sz="3200">
              <a:solidFill>
                <a:schemeClr val="lt1"/>
              </a:solidFill>
            </a:endParaRPr>
          </a:p>
          <a:p>
            <a:pPr indent="0" lvl="0" marL="0" rtl="0" algn="l">
              <a:spcBef>
                <a:spcPts val="0"/>
              </a:spcBef>
              <a:spcAft>
                <a:spcPts val="0"/>
              </a:spcAft>
              <a:buNone/>
            </a:pPr>
            <a:r>
              <a:rPr lang="en-US" sz="3200">
                <a:solidFill>
                  <a:schemeClr val="lt1"/>
                </a:solidFill>
              </a:rPr>
              <a:t>junior-system - outils système Debian Jr.</a:t>
            </a:r>
            <a:endParaRPr sz="3200">
              <a:solidFill>
                <a:schemeClr val="lt1"/>
              </a:solidFill>
            </a:endParaRPr>
          </a:p>
          <a:p>
            <a:pPr indent="0" lvl="0" marL="0" rtl="0" algn="l">
              <a:spcBef>
                <a:spcPts val="0"/>
              </a:spcBef>
              <a:spcAft>
                <a:spcPts val="0"/>
              </a:spcAft>
              <a:buNone/>
            </a:pPr>
            <a:r>
              <a:t/>
            </a:r>
            <a:endParaRPr sz="3200">
              <a:solidFill>
                <a:srgbClr val="FFFFFF"/>
              </a:solidFill>
            </a:endParaRPr>
          </a:p>
          <a:p>
            <a:pPr indent="0" lvl="0" marL="0" rtl="0" algn="l">
              <a:spcBef>
                <a:spcPts val="0"/>
              </a:spcBef>
              <a:spcAft>
                <a:spcPts val="0"/>
              </a:spcAft>
              <a:buNone/>
            </a:pPr>
            <a:r>
              <a:rPr lang="en-US" sz="3200">
                <a:solidFill>
                  <a:srgbClr val="00FF00"/>
                </a:solidFill>
              </a:rPr>
              <a:t>wilder@host</a:t>
            </a:r>
            <a:r>
              <a:rPr lang="en-US" sz="3200">
                <a:solidFill>
                  <a:srgbClr val="FFFFFF"/>
                </a:solidFill>
              </a:rPr>
              <a:t>:~$</a:t>
            </a:r>
            <a:r>
              <a:rPr lang="en-US" sz="3200">
                <a:solidFill>
                  <a:schemeClr val="lt1"/>
                </a:solidFill>
              </a:rPr>
              <a:t> apt search baobab</a:t>
            </a:r>
            <a:endParaRPr sz="3200">
              <a:solidFill>
                <a:schemeClr val="lt1"/>
              </a:solidFill>
            </a:endParaRPr>
          </a:p>
          <a:p>
            <a:pPr indent="0" lvl="0" marL="0" rtl="0" algn="l">
              <a:spcBef>
                <a:spcPts val="0"/>
              </a:spcBef>
              <a:spcAft>
                <a:spcPts val="0"/>
              </a:spcAft>
              <a:buNone/>
            </a:pPr>
            <a:r>
              <a:rPr lang="en-US" sz="3200">
                <a:solidFill>
                  <a:schemeClr val="lt1"/>
                </a:solidFill>
              </a:rPr>
              <a:t>En train de trier... Fait</a:t>
            </a:r>
            <a:endParaRPr sz="3200">
              <a:solidFill>
                <a:schemeClr val="lt1"/>
              </a:solidFill>
            </a:endParaRPr>
          </a:p>
          <a:p>
            <a:pPr indent="0" lvl="0" marL="0" rtl="0" algn="l">
              <a:spcBef>
                <a:spcPts val="0"/>
              </a:spcBef>
              <a:spcAft>
                <a:spcPts val="0"/>
              </a:spcAft>
              <a:buNone/>
            </a:pPr>
            <a:r>
              <a:rPr lang="en-US" sz="3200">
                <a:solidFill>
                  <a:schemeClr val="lt1"/>
                </a:solidFill>
              </a:rPr>
              <a:t>Recherche en texte intégral... Fait</a:t>
            </a:r>
            <a:endParaRPr sz="3200">
              <a:solidFill>
                <a:schemeClr val="lt1"/>
              </a:solidFill>
            </a:endParaRPr>
          </a:p>
          <a:p>
            <a:pPr indent="0" lvl="0" marL="0" rtl="0" algn="l">
              <a:spcBef>
                <a:spcPts val="0"/>
              </a:spcBef>
              <a:spcAft>
                <a:spcPts val="0"/>
              </a:spcAft>
              <a:buNone/>
            </a:pPr>
            <a:r>
              <a:rPr lang="en-US" sz="3200">
                <a:solidFill>
                  <a:schemeClr val="lt1"/>
                </a:solidFill>
              </a:rPr>
              <a:t>baobab/jammy,now 41.0-2 amd64  [installé]</a:t>
            </a:r>
            <a:endParaRPr sz="3200">
              <a:solidFill>
                <a:schemeClr val="lt1"/>
              </a:solidFill>
            </a:endParaRPr>
          </a:p>
          <a:p>
            <a:pPr indent="0" lvl="0" marL="0" rtl="0" algn="l">
              <a:spcBef>
                <a:spcPts val="0"/>
              </a:spcBef>
              <a:spcAft>
                <a:spcPts val="0"/>
              </a:spcAft>
              <a:buNone/>
            </a:pPr>
            <a:r>
              <a:rPr lang="en-US" sz="3200">
                <a:solidFill>
                  <a:schemeClr val="lt1"/>
                </a:solidFill>
              </a:rPr>
              <a:t>  analyseur d'usage disque pour GNOME</a:t>
            </a:r>
            <a:endParaRPr sz="3200">
              <a:solidFill>
                <a:schemeClr val="lt1"/>
              </a:solidFill>
            </a:endParaRPr>
          </a:p>
          <a:p>
            <a:pPr indent="0" lvl="0" marL="0" rtl="0" algn="l">
              <a:spcBef>
                <a:spcPts val="0"/>
              </a:spcBef>
              <a:spcAft>
                <a:spcPts val="0"/>
              </a:spcAft>
              <a:buNone/>
            </a:pPr>
            <a:r>
              <a:t/>
            </a:r>
            <a:endParaRPr sz="3200">
              <a:solidFill>
                <a:schemeClr val="lt1"/>
              </a:solidFill>
            </a:endParaRPr>
          </a:p>
          <a:p>
            <a:pPr indent="0" lvl="0" marL="0" rtl="0" algn="l">
              <a:spcBef>
                <a:spcPts val="0"/>
              </a:spcBef>
              <a:spcAft>
                <a:spcPts val="0"/>
              </a:spcAft>
              <a:buNone/>
            </a:pPr>
            <a:r>
              <a:rPr lang="en-US" sz="3200">
                <a:solidFill>
                  <a:schemeClr val="lt1"/>
                </a:solidFill>
              </a:rPr>
              <a:t>junior-system/jammy,jammy 1.30ubuntu1 all</a:t>
            </a:r>
            <a:endParaRPr sz="3200">
              <a:solidFill>
                <a:schemeClr val="lt1"/>
              </a:solidFill>
            </a:endParaRPr>
          </a:p>
          <a:p>
            <a:pPr indent="0" lvl="0" marL="0" rtl="0" algn="l">
              <a:spcBef>
                <a:spcPts val="0"/>
              </a:spcBef>
              <a:spcAft>
                <a:spcPts val="0"/>
              </a:spcAft>
              <a:buNone/>
            </a:pPr>
            <a:r>
              <a:rPr lang="en-US" sz="3200">
                <a:solidFill>
                  <a:schemeClr val="lt1"/>
                </a:solidFill>
              </a:rPr>
              <a:t>  outils système Debian Jr.</a:t>
            </a:r>
            <a:endParaRPr sz="3200">
              <a:solidFill>
                <a:schemeClr val="lt1"/>
              </a:solidFill>
            </a:endParaRPr>
          </a:p>
          <a:p>
            <a:pPr indent="0" lvl="0" marL="0" rtl="0" algn="l">
              <a:spcBef>
                <a:spcPts val="0"/>
              </a:spcBef>
              <a:spcAft>
                <a:spcPts val="0"/>
              </a:spcAft>
              <a:buNone/>
            </a:pPr>
            <a:r>
              <a:t/>
            </a:r>
            <a:endParaRPr sz="3200">
              <a:solidFill>
                <a:schemeClr val="lt1"/>
              </a:solidFill>
            </a:endParaRPr>
          </a:p>
          <a:p>
            <a:pPr indent="0" lvl="0" marL="0" rtl="0" algn="l">
              <a:spcBef>
                <a:spcPts val="0"/>
              </a:spcBef>
              <a:spcAft>
                <a:spcPts val="0"/>
              </a:spcAft>
              <a:buNone/>
            </a:pPr>
            <a:r>
              <a:t/>
            </a:r>
            <a:endParaRPr sz="3200">
              <a:solidFill>
                <a:srgbClr val="FFFFFF"/>
              </a:solidFill>
            </a:endParaRPr>
          </a:p>
        </p:txBody>
      </p:sp>
      <p:sp>
        <p:nvSpPr>
          <p:cNvPr id="653" name="Google Shape;653;p50"/>
          <p:cNvSpPr/>
          <p:nvPr/>
        </p:nvSpPr>
        <p:spPr>
          <a:xfrm>
            <a:off x="17795755" y="945528"/>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pic>
        <p:nvPicPr>
          <p:cNvPr descr="icone_wild_code_school.png" id="658" name="Google Shape;658;p51"/>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659" name="Google Shape;659;p51"/>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660" name="Google Shape;660;p51"/>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661" name="Google Shape;661;p51"/>
          <p:cNvSpPr txBox="1"/>
          <p:nvPr/>
        </p:nvSpPr>
        <p:spPr>
          <a:xfrm>
            <a:off x="946900" y="2610425"/>
            <a:ext cx="17873400" cy="8721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Commande apt</a:t>
            </a:r>
            <a:r>
              <a:rPr lang="en-US" sz="5000">
                <a:latin typeface="Montserrat ExtraBold"/>
                <a:ea typeface="Montserrat ExtraBold"/>
                <a:cs typeface="Montserrat ExtraBold"/>
                <a:sym typeface="Montserrat ExtraBold"/>
              </a:rPr>
              <a:t> - Installation</a:t>
            </a:r>
            <a:endParaRPr>
              <a:latin typeface="Montserrat ExtraBold"/>
              <a:ea typeface="Montserrat ExtraBold"/>
              <a:cs typeface="Montserrat ExtraBold"/>
              <a:sym typeface="Montserrat ExtraBold"/>
            </a:endParaRPr>
          </a:p>
        </p:txBody>
      </p:sp>
      <p:sp>
        <p:nvSpPr>
          <p:cNvPr id="662" name="Google Shape;662;p51"/>
          <p:cNvSpPr txBox="1"/>
          <p:nvPr/>
        </p:nvSpPr>
        <p:spPr>
          <a:xfrm>
            <a:off x="949225" y="4632400"/>
            <a:ext cx="3506400" cy="9645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Installation avancée</a:t>
            </a:r>
            <a:endParaRPr sz="2800">
              <a:latin typeface="Montserrat Medium"/>
              <a:ea typeface="Montserrat Medium"/>
              <a:cs typeface="Montserrat Medium"/>
              <a:sym typeface="Montserrat Medium"/>
            </a:endParaRPr>
          </a:p>
        </p:txBody>
      </p:sp>
      <p:sp>
        <p:nvSpPr>
          <p:cNvPr id="663" name="Google Shape;663;p51"/>
          <p:cNvSpPr txBox="1"/>
          <p:nvPr/>
        </p:nvSpPr>
        <p:spPr>
          <a:xfrm>
            <a:off x="4792525" y="3964200"/>
            <a:ext cx="6910500" cy="8578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5000">
                <a:latin typeface="Proxima Nova"/>
                <a:ea typeface="Proxima Nova"/>
                <a:cs typeface="Proxima Nova"/>
                <a:sym typeface="Proxima Nova"/>
              </a:rPr>
              <a:t>Installation avec :</a:t>
            </a:r>
            <a:endParaRPr sz="5000">
              <a:latin typeface="Proxima Nova"/>
              <a:ea typeface="Proxima Nova"/>
              <a:cs typeface="Proxima Nova"/>
              <a:sym typeface="Proxima Nova"/>
            </a:endParaRPr>
          </a:p>
          <a:p>
            <a:pPr indent="0" lvl="0" marL="0" rtl="0" algn="l">
              <a:spcBef>
                <a:spcPts val="0"/>
              </a:spcBef>
              <a:spcAft>
                <a:spcPts val="0"/>
              </a:spcAft>
              <a:buNone/>
            </a:pPr>
            <a:r>
              <a:rPr b="1" lang="en-US" sz="5000">
                <a:latin typeface="Proxima Nova"/>
                <a:ea typeface="Proxima Nova"/>
                <a:cs typeface="Proxima Nova"/>
                <a:sym typeface="Proxima Nova"/>
              </a:rPr>
              <a:t>apt install </a:t>
            </a:r>
            <a:r>
              <a:rPr b="1" lang="en-US" sz="5000">
                <a:latin typeface="Proxima Nova"/>
                <a:ea typeface="Proxima Nova"/>
                <a:cs typeface="Proxima Nova"/>
                <a:sym typeface="Proxima Nova"/>
              </a:rPr>
              <a:t>&lt;Paquet&gt;</a:t>
            </a:r>
            <a:endParaRPr b="1" sz="5000">
              <a:latin typeface="Proxima Nova"/>
              <a:ea typeface="Proxima Nova"/>
              <a:cs typeface="Proxima Nova"/>
              <a:sym typeface="Proxima Nova"/>
            </a:endParaRPr>
          </a:p>
        </p:txBody>
      </p:sp>
      <p:sp>
        <p:nvSpPr>
          <p:cNvPr id="664" name="Google Shape;664;p51"/>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en-US"/>
              <a:t>‹#›</a:t>
            </a:fld>
            <a:endParaRPr/>
          </a:p>
        </p:txBody>
      </p:sp>
      <p:sp>
        <p:nvSpPr>
          <p:cNvPr id="665" name="Google Shape;665;p51"/>
          <p:cNvSpPr txBox="1"/>
          <p:nvPr/>
        </p:nvSpPr>
        <p:spPr>
          <a:xfrm>
            <a:off x="2414950" y="359800"/>
            <a:ext cx="3636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Introduction</a:t>
            </a:r>
            <a:endParaRPr sz="2400">
              <a:latin typeface="Montserrat SemiBold"/>
              <a:ea typeface="Montserrat SemiBold"/>
              <a:cs typeface="Montserrat SemiBold"/>
              <a:sym typeface="Montserrat SemiBold"/>
            </a:endParaRPr>
          </a:p>
        </p:txBody>
      </p:sp>
      <p:sp>
        <p:nvSpPr>
          <p:cNvPr id="666" name="Google Shape;666;p51"/>
          <p:cNvSpPr txBox="1"/>
          <p:nvPr/>
        </p:nvSpPr>
        <p:spPr>
          <a:xfrm>
            <a:off x="10245025" y="359800"/>
            <a:ext cx="59154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Architecture et fonctionnement</a:t>
            </a:r>
            <a:endParaRPr sz="2400">
              <a:latin typeface="Montserrat SemiBold"/>
              <a:ea typeface="Montserrat SemiBold"/>
              <a:cs typeface="Montserrat SemiBold"/>
              <a:sym typeface="Montserrat SemiBold"/>
            </a:endParaRPr>
          </a:p>
        </p:txBody>
      </p:sp>
      <p:sp>
        <p:nvSpPr>
          <p:cNvPr id="667" name="Google Shape;667;p51"/>
          <p:cNvSpPr txBox="1"/>
          <p:nvPr/>
        </p:nvSpPr>
        <p:spPr>
          <a:xfrm>
            <a:off x="15829650" y="359800"/>
            <a:ext cx="50298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Commandes de base</a:t>
            </a:r>
            <a:endParaRPr sz="2400">
              <a:latin typeface="Montserrat SemiBold"/>
              <a:ea typeface="Montserrat SemiBold"/>
              <a:cs typeface="Montserrat SemiBold"/>
              <a:sym typeface="Montserrat SemiBold"/>
            </a:endParaRPr>
          </a:p>
        </p:txBody>
      </p:sp>
      <p:sp>
        <p:nvSpPr>
          <p:cNvPr id="668" name="Google Shape;668;p51"/>
          <p:cNvSpPr txBox="1"/>
          <p:nvPr/>
        </p:nvSpPr>
        <p:spPr>
          <a:xfrm>
            <a:off x="5687425" y="359800"/>
            <a:ext cx="4557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Principaux gestionnaires</a:t>
            </a:r>
            <a:endParaRPr sz="2400">
              <a:latin typeface="Montserrat SemiBold"/>
              <a:ea typeface="Montserrat SemiBold"/>
              <a:cs typeface="Montserrat SemiBold"/>
              <a:sym typeface="Montserrat SemiBold"/>
            </a:endParaRPr>
          </a:p>
        </p:txBody>
      </p:sp>
      <p:sp>
        <p:nvSpPr>
          <p:cNvPr id="669" name="Google Shape;669;p51"/>
          <p:cNvSpPr txBox="1"/>
          <p:nvPr/>
        </p:nvSpPr>
        <p:spPr>
          <a:xfrm>
            <a:off x="20760125" y="359800"/>
            <a:ext cx="29805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Sécurité</a:t>
            </a:r>
            <a:endParaRPr sz="2400">
              <a:latin typeface="Montserrat SemiBold"/>
              <a:ea typeface="Montserrat SemiBold"/>
              <a:cs typeface="Montserrat SemiBold"/>
              <a:sym typeface="Montserrat SemiBold"/>
            </a:endParaRPr>
          </a:p>
        </p:txBody>
      </p:sp>
      <p:sp>
        <p:nvSpPr>
          <p:cNvPr id="670" name="Google Shape;670;p51"/>
          <p:cNvSpPr/>
          <p:nvPr/>
        </p:nvSpPr>
        <p:spPr>
          <a:xfrm>
            <a:off x="11703025" y="3963950"/>
            <a:ext cx="11253900" cy="8578200"/>
          </a:xfrm>
          <a:prstGeom prst="roundRect">
            <a:avLst>
              <a:gd fmla="val 3257" name="adj"/>
            </a:avLst>
          </a:prstGeom>
          <a:solidFill>
            <a:srgbClr val="3B424E"/>
          </a:solidFill>
          <a:ln>
            <a:noFill/>
          </a:ln>
          <a:effectLst>
            <a:outerShdw blurRad="200025" rotWithShape="0" algn="bl" dir="5400000" dist="19050">
              <a:srgbClr val="000000">
                <a:alpha val="30000"/>
              </a:srgbClr>
            </a:outerShdw>
          </a:effectLst>
        </p:spPr>
        <p:txBody>
          <a:bodyPr anchorCtr="0" anchor="t" bIns="91425" lIns="234000" spcFirstLastPara="1" rIns="91425" wrap="square" tIns="90000">
            <a:noAutofit/>
          </a:bodyPr>
          <a:lstStyle/>
          <a:p>
            <a:pPr indent="0" lvl="0" marL="0" rtl="0" algn="l">
              <a:spcBef>
                <a:spcPts val="0"/>
              </a:spcBef>
              <a:spcAft>
                <a:spcPts val="0"/>
              </a:spcAft>
              <a:buNone/>
            </a:pPr>
            <a:r>
              <a:rPr lang="en-US" sz="3200">
                <a:solidFill>
                  <a:srgbClr val="00FF00"/>
                </a:solidFill>
              </a:rPr>
              <a:t>wilder@host</a:t>
            </a:r>
            <a:r>
              <a:rPr lang="en-US" sz="3200">
                <a:solidFill>
                  <a:srgbClr val="FFFFFF"/>
                </a:solidFill>
              </a:rPr>
              <a:t>:~$ sudo apt install </a:t>
            </a:r>
            <a:r>
              <a:rPr lang="en-US" sz="3200">
                <a:solidFill>
                  <a:schemeClr val="lt1"/>
                </a:solidFill>
              </a:rPr>
              <a:t>curl</a:t>
            </a:r>
            <a:endParaRPr sz="3200">
              <a:solidFill>
                <a:srgbClr val="FFFFFF"/>
              </a:solidFill>
            </a:endParaRPr>
          </a:p>
          <a:p>
            <a:pPr indent="0" lvl="0" marL="0" rtl="0" algn="l">
              <a:spcBef>
                <a:spcPts val="0"/>
              </a:spcBef>
              <a:spcAft>
                <a:spcPts val="0"/>
              </a:spcAft>
              <a:buNone/>
            </a:pPr>
            <a:r>
              <a:t/>
            </a:r>
            <a:endParaRPr sz="3200">
              <a:solidFill>
                <a:srgbClr val="00FF00"/>
              </a:solidFill>
            </a:endParaRPr>
          </a:p>
        </p:txBody>
      </p:sp>
      <p:sp>
        <p:nvSpPr>
          <p:cNvPr id="671" name="Google Shape;671;p51"/>
          <p:cNvSpPr/>
          <p:nvPr/>
        </p:nvSpPr>
        <p:spPr>
          <a:xfrm>
            <a:off x="17795755" y="945528"/>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pic>
        <p:nvPicPr>
          <p:cNvPr descr="icone_wild_code_school.png" id="676" name="Google Shape;676;p52"/>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677" name="Google Shape;677;p52"/>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678" name="Google Shape;678;p52"/>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679" name="Google Shape;679;p52"/>
          <p:cNvSpPr txBox="1"/>
          <p:nvPr/>
        </p:nvSpPr>
        <p:spPr>
          <a:xfrm>
            <a:off x="946900" y="2610425"/>
            <a:ext cx="17873400" cy="8721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Commande apt - Desinstallation</a:t>
            </a:r>
            <a:endParaRPr>
              <a:latin typeface="Montserrat ExtraBold"/>
              <a:ea typeface="Montserrat ExtraBold"/>
              <a:cs typeface="Montserrat ExtraBold"/>
              <a:sym typeface="Montserrat ExtraBold"/>
            </a:endParaRPr>
          </a:p>
        </p:txBody>
      </p:sp>
      <p:sp>
        <p:nvSpPr>
          <p:cNvPr id="680" name="Google Shape;680;p52"/>
          <p:cNvSpPr txBox="1"/>
          <p:nvPr/>
        </p:nvSpPr>
        <p:spPr>
          <a:xfrm>
            <a:off x="949225" y="4632400"/>
            <a:ext cx="35064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Plusieurs façon</a:t>
            </a:r>
            <a:endParaRPr sz="2800">
              <a:latin typeface="Montserrat Medium"/>
              <a:ea typeface="Montserrat Medium"/>
              <a:cs typeface="Montserrat Medium"/>
              <a:sym typeface="Montserrat Medium"/>
            </a:endParaRPr>
          </a:p>
        </p:txBody>
      </p:sp>
      <p:sp>
        <p:nvSpPr>
          <p:cNvPr id="681" name="Google Shape;681;p52"/>
          <p:cNvSpPr txBox="1"/>
          <p:nvPr/>
        </p:nvSpPr>
        <p:spPr>
          <a:xfrm>
            <a:off x="4792525" y="3964200"/>
            <a:ext cx="8719800" cy="8578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5000">
                <a:latin typeface="Proxima Nova"/>
                <a:ea typeface="Proxima Nova"/>
                <a:cs typeface="Proxima Nova"/>
                <a:sym typeface="Proxima Nova"/>
              </a:rPr>
              <a:t>Désinstallation avec :</a:t>
            </a:r>
            <a:endParaRPr sz="5000">
              <a:latin typeface="Proxima Nova"/>
              <a:ea typeface="Proxima Nova"/>
              <a:cs typeface="Proxima Nova"/>
              <a:sym typeface="Proxima Nova"/>
            </a:endParaRPr>
          </a:p>
          <a:p>
            <a:pPr indent="0" lvl="0" marL="0" rtl="0" algn="l">
              <a:spcBef>
                <a:spcPts val="0"/>
              </a:spcBef>
              <a:spcAft>
                <a:spcPts val="0"/>
              </a:spcAft>
              <a:buNone/>
            </a:pPr>
            <a:r>
              <a:rPr b="1" lang="en-US" sz="5000">
                <a:latin typeface="Proxima Nova"/>
                <a:ea typeface="Proxima Nova"/>
                <a:cs typeface="Proxima Nova"/>
                <a:sym typeface="Proxima Nova"/>
              </a:rPr>
              <a:t>apt remove &lt;Paquet&gt;</a:t>
            </a:r>
            <a:endParaRPr b="1" sz="5000">
              <a:latin typeface="Proxima Nova"/>
              <a:ea typeface="Proxima Nova"/>
              <a:cs typeface="Proxima Nova"/>
              <a:sym typeface="Proxima Nova"/>
            </a:endParaRPr>
          </a:p>
          <a:p>
            <a:pPr indent="0" lvl="0" marL="0" rtl="0" algn="l">
              <a:spcBef>
                <a:spcPts val="0"/>
              </a:spcBef>
              <a:spcAft>
                <a:spcPts val="0"/>
              </a:spcAft>
              <a:buNone/>
            </a:pPr>
            <a:r>
              <a:t/>
            </a:r>
            <a:endParaRPr b="1" sz="5000">
              <a:latin typeface="Proxima Nova"/>
              <a:ea typeface="Proxima Nova"/>
              <a:cs typeface="Proxima Nova"/>
              <a:sym typeface="Proxima Nova"/>
            </a:endParaRPr>
          </a:p>
          <a:p>
            <a:pPr indent="0" lvl="0" marL="0" rtl="0" algn="l">
              <a:spcBef>
                <a:spcPts val="0"/>
              </a:spcBef>
              <a:spcAft>
                <a:spcPts val="0"/>
              </a:spcAft>
              <a:buNone/>
            </a:pPr>
            <a:r>
              <a:rPr lang="en-US" sz="5000">
                <a:latin typeface="Proxima Nova"/>
                <a:ea typeface="Proxima Nova"/>
                <a:cs typeface="Proxima Nova"/>
                <a:sym typeface="Proxima Nova"/>
              </a:rPr>
              <a:t>Désinstallation</a:t>
            </a:r>
            <a:r>
              <a:rPr lang="en-US" sz="5000">
                <a:latin typeface="Proxima Nova"/>
                <a:ea typeface="Proxima Nova"/>
                <a:cs typeface="Proxima Nova"/>
                <a:sym typeface="Proxima Nova"/>
              </a:rPr>
              <a:t> complète (+ fichiers de configuration) :</a:t>
            </a:r>
            <a:endParaRPr sz="5000">
              <a:latin typeface="Proxima Nova"/>
              <a:ea typeface="Proxima Nova"/>
              <a:cs typeface="Proxima Nova"/>
              <a:sym typeface="Proxima Nova"/>
            </a:endParaRPr>
          </a:p>
          <a:p>
            <a:pPr indent="0" lvl="0" marL="0" rtl="0" algn="l">
              <a:spcBef>
                <a:spcPts val="0"/>
              </a:spcBef>
              <a:spcAft>
                <a:spcPts val="0"/>
              </a:spcAft>
              <a:buNone/>
            </a:pPr>
            <a:r>
              <a:rPr b="1" lang="en-US" sz="5000">
                <a:latin typeface="Proxima Nova"/>
                <a:ea typeface="Proxima Nova"/>
                <a:cs typeface="Proxima Nova"/>
                <a:sym typeface="Proxima Nova"/>
              </a:rPr>
              <a:t>apt purge &lt;Paquet&gt;</a:t>
            </a:r>
            <a:endParaRPr b="1" sz="5000">
              <a:latin typeface="Proxima Nova"/>
              <a:ea typeface="Proxima Nova"/>
              <a:cs typeface="Proxima Nova"/>
              <a:sym typeface="Proxima Nova"/>
            </a:endParaRPr>
          </a:p>
          <a:p>
            <a:pPr indent="0" lvl="0" marL="0" rtl="0" algn="l">
              <a:spcBef>
                <a:spcPts val="0"/>
              </a:spcBef>
              <a:spcAft>
                <a:spcPts val="0"/>
              </a:spcAft>
              <a:buNone/>
            </a:pPr>
            <a:r>
              <a:t/>
            </a:r>
            <a:endParaRPr b="1" sz="5000">
              <a:latin typeface="Proxima Nova"/>
              <a:ea typeface="Proxima Nova"/>
              <a:cs typeface="Proxima Nova"/>
              <a:sym typeface="Proxima Nova"/>
            </a:endParaRPr>
          </a:p>
          <a:p>
            <a:pPr indent="0" lvl="0" marL="0" rtl="0" algn="l">
              <a:spcBef>
                <a:spcPts val="0"/>
              </a:spcBef>
              <a:spcAft>
                <a:spcPts val="0"/>
              </a:spcAft>
              <a:buNone/>
            </a:pPr>
            <a:r>
              <a:rPr lang="en-US" sz="5000">
                <a:latin typeface="Proxima Nova"/>
                <a:ea typeface="Proxima Nova"/>
                <a:cs typeface="Proxima Nova"/>
                <a:sym typeface="Proxima Nova"/>
              </a:rPr>
              <a:t>Suppression de paquets de </a:t>
            </a:r>
            <a:r>
              <a:rPr lang="en-US" sz="5000">
                <a:latin typeface="Proxima Nova"/>
                <a:ea typeface="Proxima Nova"/>
                <a:cs typeface="Proxima Nova"/>
                <a:sym typeface="Proxima Nova"/>
              </a:rPr>
              <a:t>dépendances</a:t>
            </a:r>
            <a:r>
              <a:rPr lang="en-US" sz="5000">
                <a:latin typeface="Proxima Nova"/>
                <a:ea typeface="Proxima Nova"/>
                <a:cs typeface="Proxima Nova"/>
                <a:sym typeface="Proxima Nova"/>
              </a:rPr>
              <a:t> :</a:t>
            </a:r>
            <a:endParaRPr sz="5000">
              <a:latin typeface="Proxima Nova"/>
              <a:ea typeface="Proxima Nova"/>
              <a:cs typeface="Proxima Nova"/>
              <a:sym typeface="Proxima Nova"/>
            </a:endParaRPr>
          </a:p>
          <a:p>
            <a:pPr indent="0" lvl="0" marL="0" rtl="0" algn="l">
              <a:spcBef>
                <a:spcPts val="0"/>
              </a:spcBef>
              <a:spcAft>
                <a:spcPts val="0"/>
              </a:spcAft>
              <a:buNone/>
            </a:pPr>
            <a:r>
              <a:rPr b="1" lang="en-US" sz="5000">
                <a:latin typeface="Proxima Nova"/>
                <a:ea typeface="Proxima Nova"/>
                <a:cs typeface="Proxima Nova"/>
                <a:sym typeface="Proxima Nova"/>
              </a:rPr>
              <a:t>apt autoremove</a:t>
            </a:r>
            <a:endParaRPr b="1" sz="5000">
              <a:latin typeface="Proxima Nova"/>
              <a:ea typeface="Proxima Nova"/>
              <a:cs typeface="Proxima Nova"/>
              <a:sym typeface="Proxima Nova"/>
            </a:endParaRPr>
          </a:p>
        </p:txBody>
      </p:sp>
      <p:sp>
        <p:nvSpPr>
          <p:cNvPr id="682" name="Google Shape;682;p52"/>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en-US"/>
              <a:t>‹#›</a:t>
            </a:fld>
            <a:endParaRPr/>
          </a:p>
        </p:txBody>
      </p:sp>
      <p:sp>
        <p:nvSpPr>
          <p:cNvPr id="683" name="Google Shape;683;p52"/>
          <p:cNvSpPr txBox="1"/>
          <p:nvPr/>
        </p:nvSpPr>
        <p:spPr>
          <a:xfrm>
            <a:off x="2414950" y="359800"/>
            <a:ext cx="3636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Introduction</a:t>
            </a:r>
            <a:endParaRPr sz="2400">
              <a:latin typeface="Montserrat SemiBold"/>
              <a:ea typeface="Montserrat SemiBold"/>
              <a:cs typeface="Montserrat SemiBold"/>
              <a:sym typeface="Montserrat SemiBold"/>
            </a:endParaRPr>
          </a:p>
        </p:txBody>
      </p:sp>
      <p:sp>
        <p:nvSpPr>
          <p:cNvPr id="684" name="Google Shape;684;p52"/>
          <p:cNvSpPr txBox="1"/>
          <p:nvPr/>
        </p:nvSpPr>
        <p:spPr>
          <a:xfrm>
            <a:off x="10245025" y="359800"/>
            <a:ext cx="59154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Architecture et fonctionnement</a:t>
            </a:r>
            <a:endParaRPr sz="2400">
              <a:latin typeface="Montserrat SemiBold"/>
              <a:ea typeface="Montserrat SemiBold"/>
              <a:cs typeface="Montserrat SemiBold"/>
              <a:sym typeface="Montserrat SemiBold"/>
            </a:endParaRPr>
          </a:p>
        </p:txBody>
      </p:sp>
      <p:sp>
        <p:nvSpPr>
          <p:cNvPr id="685" name="Google Shape;685;p52"/>
          <p:cNvSpPr txBox="1"/>
          <p:nvPr/>
        </p:nvSpPr>
        <p:spPr>
          <a:xfrm>
            <a:off x="15829650" y="359800"/>
            <a:ext cx="50298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Commandes de base</a:t>
            </a:r>
            <a:endParaRPr sz="2400">
              <a:latin typeface="Montserrat SemiBold"/>
              <a:ea typeface="Montserrat SemiBold"/>
              <a:cs typeface="Montserrat SemiBold"/>
              <a:sym typeface="Montserrat SemiBold"/>
            </a:endParaRPr>
          </a:p>
        </p:txBody>
      </p:sp>
      <p:sp>
        <p:nvSpPr>
          <p:cNvPr id="686" name="Google Shape;686;p52"/>
          <p:cNvSpPr txBox="1"/>
          <p:nvPr/>
        </p:nvSpPr>
        <p:spPr>
          <a:xfrm>
            <a:off x="5687425" y="359800"/>
            <a:ext cx="4557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Principaux gestionnaires</a:t>
            </a:r>
            <a:endParaRPr sz="2400">
              <a:latin typeface="Montserrat SemiBold"/>
              <a:ea typeface="Montserrat SemiBold"/>
              <a:cs typeface="Montserrat SemiBold"/>
              <a:sym typeface="Montserrat SemiBold"/>
            </a:endParaRPr>
          </a:p>
        </p:txBody>
      </p:sp>
      <p:sp>
        <p:nvSpPr>
          <p:cNvPr id="687" name="Google Shape;687;p52"/>
          <p:cNvSpPr txBox="1"/>
          <p:nvPr/>
        </p:nvSpPr>
        <p:spPr>
          <a:xfrm>
            <a:off x="20760125" y="359800"/>
            <a:ext cx="29805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Sécurité</a:t>
            </a:r>
            <a:endParaRPr sz="2400">
              <a:latin typeface="Montserrat SemiBold"/>
              <a:ea typeface="Montserrat SemiBold"/>
              <a:cs typeface="Montserrat SemiBold"/>
              <a:sym typeface="Montserrat SemiBold"/>
            </a:endParaRPr>
          </a:p>
        </p:txBody>
      </p:sp>
      <p:sp>
        <p:nvSpPr>
          <p:cNvPr id="688" name="Google Shape;688;p52"/>
          <p:cNvSpPr/>
          <p:nvPr/>
        </p:nvSpPr>
        <p:spPr>
          <a:xfrm>
            <a:off x="13512425" y="3963950"/>
            <a:ext cx="10228200" cy="8578200"/>
          </a:xfrm>
          <a:prstGeom prst="roundRect">
            <a:avLst>
              <a:gd fmla="val 3257" name="adj"/>
            </a:avLst>
          </a:prstGeom>
          <a:solidFill>
            <a:srgbClr val="3B424E"/>
          </a:solidFill>
          <a:ln>
            <a:noFill/>
          </a:ln>
          <a:effectLst>
            <a:outerShdw blurRad="200025" rotWithShape="0" algn="bl" dir="5400000" dist="19050">
              <a:srgbClr val="000000">
                <a:alpha val="30000"/>
              </a:srgbClr>
            </a:outerShdw>
          </a:effectLst>
        </p:spPr>
        <p:txBody>
          <a:bodyPr anchorCtr="0" anchor="t" bIns="91425" lIns="234000" spcFirstLastPara="1" rIns="91425" wrap="square" tIns="90000">
            <a:noAutofit/>
          </a:bodyPr>
          <a:lstStyle/>
          <a:p>
            <a:pPr indent="0" lvl="0" marL="0" rtl="0" algn="l">
              <a:spcBef>
                <a:spcPts val="0"/>
              </a:spcBef>
              <a:spcAft>
                <a:spcPts val="0"/>
              </a:spcAft>
              <a:buNone/>
            </a:pPr>
            <a:r>
              <a:rPr lang="en-US" sz="3200">
                <a:solidFill>
                  <a:srgbClr val="00FF00"/>
                </a:solidFill>
              </a:rPr>
              <a:t>wilder@host</a:t>
            </a:r>
            <a:r>
              <a:rPr lang="en-US" sz="3200">
                <a:solidFill>
                  <a:srgbClr val="FFFFFF"/>
                </a:solidFill>
              </a:rPr>
              <a:t>:~$ sudo apt remove curl</a:t>
            </a:r>
            <a:endParaRPr sz="3200">
              <a:solidFill>
                <a:srgbClr val="FFFFFF"/>
              </a:solidFill>
            </a:endParaRPr>
          </a:p>
          <a:p>
            <a:pPr indent="0" lvl="0" marL="0" rtl="0" algn="l">
              <a:spcBef>
                <a:spcPts val="0"/>
              </a:spcBef>
              <a:spcAft>
                <a:spcPts val="0"/>
              </a:spcAft>
              <a:buNone/>
            </a:pPr>
            <a:r>
              <a:rPr lang="en-US" sz="3200">
                <a:solidFill>
                  <a:srgbClr val="00FF00"/>
                </a:solidFill>
              </a:rPr>
              <a:t>wilder@host</a:t>
            </a:r>
            <a:r>
              <a:rPr lang="en-US" sz="3200">
                <a:solidFill>
                  <a:srgbClr val="FFFFFF"/>
                </a:solidFill>
              </a:rPr>
              <a:t>:~$ sudo apt purge curl</a:t>
            </a:r>
            <a:endParaRPr sz="3200">
              <a:solidFill>
                <a:srgbClr val="FFFFFF"/>
              </a:solidFill>
            </a:endParaRPr>
          </a:p>
          <a:p>
            <a:pPr indent="0" lvl="0" marL="0" rtl="0" algn="l">
              <a:spcBef>
                <a:spcPts val="0"/>
              </a:spcBef>
              <a:spcAft>
                <a:spcPts val="0"/>
              </a:spcAft>
              <a:buNone/>
            </a:pPr>
            <a:r>
              <a:rPr lang="en-US" sz="3200">
                <a:solidFill>
                  <a:srgbClr val="00FF00"/>
                </a:solidFill>
              </a:rPr>
              <a:t>wilder@host</a:t>
            </a:r>
            <a:r>
              <a:rPr lang="en-US" sz="3200">
                <a:solidFill>
                  <a:schemeClr val="lt1"/>
                </a:solidFill>
              </a:rPr>
              <a:t>:~$ sudo apt autoremove</a:t>
            </a:r>
            <a:endParaRPr sz="3200">
              <a:solidFill>
                <a:schemeClr val="lt1"/>
              </a:solidFill>
            </a:endParaRPr>
          </a:p>
          <a:p>
            <a:pPr indent="0" lvl="0" marL="0" rtl="0" algn="l">
              <a:spcBef>
                <a:spcPts val="0"/>
              </a:spcBef>
              <a:spcAft>
                <a:spcPts val="0"/>
              </a:spcAft>
              <a:buNone/>
            </a:pPr>
            <a:r>
              <a:t/>
            </a:r>
            <a:endParaRPr sz="3200">
              <a:solidFill>
                <a:schemeClr val="lt1"/>
              </a:solidFill>
            </a:endParaRPr>
          </a:p>
          <a:p>
            <a:pPr indent="0" lvl="0" marL="0" rtl="0" algn="l">
              <a:spcBef>
                <a:spcPts val="0"/>
              </a:spcBef>
              <a:spcAft>
                <a:spcPts val="0"/>
              </a:spcAft>
              <a:buNone/>
            </a:pPr>
            <a:r>
              <a:rPr lang="en-US" sz="3200">
                <a:solidFill>
                  <a:srgbClr val="00FF00"/>
                </a:solidFill>
              </a:rPr>
              <a:t>wilder@host</a:t>
            </a:r>
            <a:r>
              <a:rPr lang="en-US" sz="3200">
                <a:solidFill>
                  <a:schemeClr val="lt1"/>
                </a:solidFill>
              </a:rPr>
              <a:t>:~$ sudo apt autoremove --purge curl</a:t>
            </a:r>
            <a:endParaRPr sz="3200">
              <a:solidFill>
                <a:schemeClr val="lt1"/>
              </a:solidFill>
            </a:endParaRPr>
          </a:p>
        </p:txBody>
      </p:sp>
      <p:sp>
        <p:nvSpPr>
          <p:cNvPr id="689" name="Google Shape;689;p52"/>
          <p:cNvSpPr/>
          <p:nvPr/>
        </p:nvSpPr>
        <p:spPr>
          <a:xfrm>
            <a:off x="17795755" y="945528"/>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pic>
        <p:nvPicPr>
          <p:cNvPr descr="icone_wild_code_school.png" id="694" name="Google Shape;694;p53"/>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695" name="Google Shape;695;p53"/>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696" name="Google Shape;696;p53"/>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697" name="Google Shape;697;p53"/>
          <p:cNvSpPr txBox="1"/>
          <p:nvPr/>
        </p:nvSpPr>
        <p:spPr>
          <a:xfrm>
            <a:off x="946900" y="2610425"/>
            <a:ext cx="17873400" cy="8721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Commande apt - Mise à jour</a:t>
            </a:r>
            <a:endParaRPr>
              <a:latin typeface="Montserrat ExtraBold"/>
              <a:ea typeface="Montserrat ExtraBold"/>
              <a:cs typeface="Montserrat ExtraBold"/>
              <a:sym typeface="Montserrat ExtraBold"/>
            </a:endParaRPr>
          </a:p>
        </p:txBody>
      </p:sp>
      <p:sp>
        <p:nvSpPr>
          <p:cNvPr id="698" name="Google Shape;698;p53"/>
          <p:cNvSpPr txBox="1"/>
          <p:nvPr/>
        </p:nvSpPr>
        <p:spPr>
          <a:xfrm>
            <a:off x="949225" y="4632400"/>
            <a:ext cx="35064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MAJ</a:t>
            </a:r>
            <a:endParaRPr sz="2800">
              <a:latin typeface="Montserrat Medium"/>
              <a:ea typeface="Montserrat Medium"/>
              <a:cs typeface="Montserrat Medium"/>
              <a:sym typeface="Montserrat Medium"/>
            </a:endParaRPr>
          </a:p>
        </p:txBody>
      </p:sp>
      <p:sp>
        <p:nvSpPr>
          <p:cNvPr id="699" name="Google Shape;699;p53"/>
          <p:cNvSpPr txBox="1"/>
          <p:nvPr/>
        </p:nvSpPr>
        <p:spPr>
          <a:xfrm>
            <a:off x="4792525" y="3964200"/>
            <a:ext cx="7869600" cy="8578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5000">
                <a:latin typeface="Proxima Nova"/>
                <a:ea typeface="Proxima Nova"/>
                <a:cs typeface="Proxima Nova"/>
                <a:sym typeface="Proxima Nova"/>
              </a:rPr>
              <a:t>Mise à jour des paquets</a:t>
            </a:r>
            <a:r>
              <a:rPr lang="en-US" sz="5000">
                <a:latin typeface="Proxima Nova"/>
                <a:ea typeface="Proxima Nova"/>
                <a:cs typeface="Proxima Nova"/>
                <a:sym typeface="Proxima Nova"/>
              </a:rPr>
              <a:t> :</a:t>
            </a:r>
            <a:endParaRPr sz="5000">
              <a:latin typeface="Proxima Nova"/>
              <a:ea typeface="Proxima Nova"/>
              <a:cs typeface="Proxima Nova"/>
              <a:sym typeface="Proxima Nova"/>
            </a:endParaRPr>
          </a:p>
          <a:p>
            <a:pPr indent="0" lvl="0" marL="0" rtl="0" algn="l">
              <a:spcBef>
                <a:spcPts val="0"/>
              </a:spcBef>
              <a:spcAft>
                <a:spcPts val="0"/>
              </a:spcAft>
              <a:buNone/>
            </a:pPr>
            <a:r>
              <a:rPr b="1" lang="en-US" sz="5000">
                <a:latin typeface="Proxima Nova"/>
                <a:ea typeface="Proxima Nova"/>
                <a:cs typeface="Proxima Nova"/>
                <a:sym typeface="Proxima Nova"/>
              </a:rPr>
              <a:t>apt update</a:t>
            </a:r>
            <a:endParaRPr b="1" sz="5000">
              <a:latin typeface="Proxima Nova"/>
              <a:ea typeface="Proxima Nova"/>
              <a:cs typeface="Proxima Nova"/>
              <a:sym typeface="Proxima Nova"/>
            </a:endParaRPr>
          </a:p>
          <a:p>
            <a:pPr indent="0" lvl="0" marL="0" rtl="0" algn="l">
              <a:spcBef>
                <a:spcPts val="0"/>
              </a:spcBef>
              <a:spcAft>
                <a:spcPts val="0"/>
              </a:spcAft>
              <a:buNone/>
            </a:pPr>
            <a:r>
              <a:t/>
            </a:r>
            <a:endParaRPr b="1" sz="5000">
              <a:latin typeface="Proxima Nova"/>
              <a:ea typeface="Proxima Nova"/>
              <a:cs typeface="Proxima Nova"/>
              <a:sym typeface="Proxima Nova"/>
            </a:endParaRPr>
          </a:p>
          <a:p>
            <a:pPr indent="0" lvl="0" marL="0" rtl="0" algn="l">
              <a:spcBef>
                <a:spcPts val="0"/>
              </a:spcBef>
              <a:spcAft>
                <a:spcPts val="0"/>
              </a:spcAft>
              <a:buNone/>
            </a:pPr>
            <a:r>
              <a:rPr lang="en-US" sz="5000">
                <a:latin typeface="Proxima Nova"/>
                <a:ea typeface="Proxima Nova"/>
                <a:cs typeface="Proxima Nova"/>
                <a:sym typeface="Proxima Nova"/>
              </a:rPr>
              <a:t>Installer les mises à jour des paquets :</a:t>
            </a:r>
            <a:endParaRPr sz="5000">
              <a:latin typeface="Proxima Nova"/>
              <a:ea typeface="Proxima Nova"/>
              <a:cs typeface="Proxima Nova"/>
              <a:sym typeface="Proxima Nova"/>
            </a:endParaRPr>
          </a:p>
          <a:p>
            <a:pPr indent="0" lvl="0" marL="0" rtl="0" algn="l">
              <a:spcBef>
                <a:spcPts val="0"/>
              </a:spcBef>
              <a:spcAft>
                <a:spcPts val="0"/>
              </a:spcAft>
              <a:buNone/>
            </a:pPr>
            <a:r>
              <a:rPr b="1" lang="en-US" sz="5000">
                <a:latin typeface="Proxima Nova"/>
                <a:ea typeface="Proxima Nova"/>
                <a:cs typeface="Proxima Nova"/>
                <a:sym typeface="Proxima Nova"/>
              </a:rPr>
              <a:t>apt upgrade</a:t>
            </a:r>
            <a:endParaRPr b="1" sz="5000">
              <a:latin typeface="Proxima Nova"/>
              <a:ea typeface="Proxima Nova"/>
              <a:cs typeface="Proxima Nova"/>
              <a:sym typeface="Proxima Nova"/>
            </a:endParaRPr>
          </a:p>
        </p:txBody>
      </p:sp>
      <p:sp>
        <p:nvSpPr>
          <p:cNvPr id="700" name="Google Shape;700;p53"/>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en-US"/>
              <a:t>‹#›</a:t>
            </a:fld>
            <a:endParaRPr/>
          </a:p>
        </p:txBody>
      </p:sp>
      <p:sp>
        <p:nvSpPr>
          <p:cNvPr id="701" name="Google Shape;701;p53"/>
          <p:cNvSpPr txBox="1"/>
          <p:nvPr/>
        </p:nvSpPr>
        <p:spPr>
          <a:xfrm>
            <a:off x="2414950" y="359800"/>
            <a:ext cx="3636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Introduction</a:t>
            </a:r>
            <a:endParaRPr sz="2400">
              <a:latin typeface="Montserrat SemiBold"/>
              <a:ea typeface="Montserrat SemiBold"/>
              <a:cs typeface="Montserrat SemiBold"/>
              <a:sym typeface="Montserrat SemiBold"/>
            </a:endParaRPr>
          </a:p>
        </p:txBody>
      </p:sp>
      <p:sp>
        <p:nvSpPr>
          <p:cNvPr id="702" name="Google Shape;702;p53"/>
          <p:cNvSpPr txBox="1"/>
          <p:nvPr/>
        </p:nvSpPr>
        <p:spPr>
          <a:xfrm>
            <a:off x="10245025" y="359800"/>
            <a:ext cx="59154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Architecture et fonctionnement</a:t>
            </a:r>
            <a:endParaRPr sz="2400">
              <a:latin typeface="Montserrat SemiBold"/>
              <a:ea typeface="Montserrat SemiBold"/>
              <a:cs typeface="Montserrat SemiBold"/>
              <a:sym typeface="Montserrat SemiBold"/>
            </a:endParaRPr>
          </a:p>
        </p:txBody>
      </p:sp>
      <p:sp>
        <p:nvSpPr>
          <p:cNvPr id="703" name="Google Shape;703;p53"/>
          <p:cNvSpPr txBox="1"/>
          <p:nvPr/>
        </p:nvSpPr>
        <p:spPr>
          <a:xfrm>
            <a:off x="15829650" y="359800"/>
            <a:ext cx="50298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Commandes de base</a:t>
            </a:r>
            <a:endParaRPr sz="2400">
              <a:latin typeface="Montserrat SemiBold"/>
              <a:ea typeface="Montserrat SemiBold"/>
              <a:cs typeface="Montserrat SemiBold"/>
              <a:sym typeface="Montserrat SemiBold"/>
            </a:endParaRPr>
          </a:p>
        </p:txBody>
      </p:sp>
      <p:sp>
        <p:nvSpPr>
          <p:cNvPr id="704" name="Google Shape;704;p53"/>
          <p:cNvSpPr txBox="1"/>
          <p:nvPr/>
        </p:nvSpPr>
        <p:spPr>
          <a:xfrm>
            <a:off x="5687425" y="359800"/>
            <a:ext cx="4557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Principaux gestionnaires</a:t>
            </a:r>
            <a:endParaRPr sz="2400">
              <a:latin typeface="Montserrat SemiBold"/>
              <a:ea typeface="Montserrat SemiBold"/>
              <a:cs typeface="Montserrat SemiBold"/>
              <a:sym typeface="Montserrat SemiBold"/>
            </a:endParaRPr>
          </a:p>
        </p:txBody>
      </p:sp>
      <p:sp>
        <p:nvSpPr>
          <p:cNvPr id="705" name="Google Shape;705;p53"/>
          <p:cNvSpPr txBox="1"/>
          <p:nvPr/>
        </p:nvSpPr>
        <p:spPr>
          <a:xfrm>
            <a:off x="20760125" y="359800"/>
            <a:ext cx="29805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Sécurité</a:t>
            </a:r>
            <a:endParaRPr sz="2400">
              <a:latin typeface="Montserrat SemiBold"/>
              <a:ea typeface="Montserrat SemiBold"/>
              <a:cs typeface="Montserrat SemiBold"/>
              <a:sym typeface="Montserrat SemiBold"/>
            </a:endParaRPr>
          </a:p>
        </p:txBody>
      </p:sp>
      <p:sp>
        <p:nvSpPr>
          <p:cNvPr id="706" name="Google Shape;706;p53"/>
          <p:cNvSpPr/>
          <p:nvPr/>
        </p:nvSpPr>
        <p:spPr>
          <a:xfrm>
            <a:off x="12369900" y="3963950"/>
            <a:ext cx="10587000" cy="8578200"/>
          </a:xfrm>
          <a:prstGeom prst="roundRect">
            <a:avLst>
              <a:gd fmla="val 3257" name="adj"/>
            </a:avLst>
          </a:prstGeom>
          <a:solidFill>
            <a:srgbClr val="3B424E"/>
          </a:solidFill>
          <a:ln>
            <a:noFill/>
          </a:ln>
          <a:effectLst>
            <a:outerShdw blurRad="200025" rotWithShape="0" algn="bl" dir="5400000" dist="19050">
              <a:srgbClr val="000000">
                <a:alpha val="30000"/>
              </a:srgbClr>
            </a:outerShdw>
          </a:effectLst>
        </p:spPr>
        <p:txBody>
          <a:bodyPr anchorCtr="0" anchor="t" bIns="91425" lIns="234000" spcFirstLastPara="1" rIns="91425" wrap="square" tIns="90000">
            <a:noAutofit/>
          </a:bodyPr>
          <a:lstStyle/>
          <a:p>
            <a:pPr indent="0" lvl="0" marL="0" rtl="0" algn="l">
              <a:spcBef>
                <a:spcPts val="0"/>
              </a:spcBef>
              <a:spcAft>
                <a:spcPts val="0"/>
              </a:spcAft>
              <a:buNone/>
            </a:pPr>
            <a:r>
              <a:rPr lang="en-US" sz="3200">
                <a:solidFill>
                  <a:srgbClr val="00FF00"/>
                </a:solidFill>
              </a:rPr>
              <a:t>wilder@host</a:t>
            </a:r>
            <a:r>
              <a:rPr lang="en-US" sz="3200">
                <a:solidFill>
                  <a:srgbClr val="FFFFFF"/>
                </a:solidFill>
              </a:rPr>
              <a:t>:~$ sudo apt update</a:t>
            </a:r>
            <a:endParaRPr sz="3200">
              <a:solidFill>
                <a:srgbClr val="FFFFFF"/>
              </a:solidFill>
            </a:endParaRPr>
          </a:p>
          <a:p>
            <a:pPr indent="0" lvl="0" marL="0" rtl="0" algn="l">
              <a:spcBef>
                <a:spcPts val="0"/>
              </a:spcBef>
              <a:spcAft>
                <a:spcPts val="0"/>
              </a:spcAft>
              <a:buNone/>
            </a:pPr>
            <a:r>
              <a:rPr lang="en-US" sz="3200">
                <a:solidFill>
                  <a:srgbClr val="00FF00"/>
                </a:solidFill>
              </a:rPr>
              <a:t>wilder@host</a:t>
            </a:r>
            <a:r>
              <a:rPr lang="en-US" sz="3200">
                <a:solidFill>
                  <a:schemeClr val="lt1"/>
                </a:solidFill>
              </a:rPr>
              <a:t>:~$ sudo apt upgrade</a:t>
            </a:r>
            <a:endParaRPr sz="3200">
              <a:solidFill>
                <a:schemeClr val="lt1"/>
              </a:solidFill>
            </a:endParaRPr>
          </a:p>
          <a:p>
            <a:pPr indent="0" lvl="0" marL="0" rtl="0" algn="l">
              <a:spcBef>
                <a:spcPts val="0"/>
              </a:spcBef>
              <a:spcAft>
                <a:spcPts val="0"/>
              </a:spcAft>
              <a:buNone/>
            </a:pPr>
            <a:r>
              <a:t/>
            </a:r>
            <a:endParaRPr sz="3200">
              <a:solidFill>
                <a:schemeClr val="lt1"/>
              </a:solidFill>
            </a:endParaRPr>
          </a:p>
          <a:p>
            <a:pPr indent="0" lvl="0" marL="0" rtl="0" algn="l">
              <a:spcBef>
                <a:spcPts val="0"/>
              </a:spcBef>
              <a:spcAft>
                <a:spcPts val="0"/>
              </a:spcAft>
              <a:buNone/>
            </a:pPr>
            <a:r>
              <a:rPr lang="en-US" sz="3200">
                <a:solidFill>
                  <a:srgbClr val="00FF00"/>
                </a:solidFill>
              </a:rPr>
              <a:t>wilder@host</a:t>
            </a:r>
            <a:r>
              <a:rPr lang="en-US" sz="3200">
                <a:solidFill>
                  <a:schemeClr val="lt1"/>
                </a:solidFill>
              </a:rPr>
              <a:t>:~$ sudo apt update &amp;&amp; sudo apt upgrade</a:t>
            </a:r>
            <a:endParaRPr sz="3200">
              <a:solidFill>
                <a:schemeClr val="lt1"/>
              </a:solidFill>
            </a:endParaRPr>
          </a:p>
        </p:txBody>
      </p:sp>
      <p:sp>
        <p:nvSpPr>
          <p:cNvPr id="707" name="Google Shape;707;p53"/>
          <p:cNvSpPr/>
          <p:nvPr/>
        </p:nvSpPr>
        <p:spPr>
          <a:xfrm>
            <a:off x="17795755" y="945528"/>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pic>
        <p:nvPicPr>
          <p:cNvPr descr="icone_wild_code_school.png" id="712" name="Google Shape;712;p54"/>
          <p:cNvPicPr preferRelativeResize="0"/>
          <p:nvPr/>
        </p:nvPicPr>
        <p:blipFill rotWithShape="1">
          <a:blip r:embed="rId3">
            <a:alphaModFix amt="5319"/>
          </a:blip>
          <a:srcRect b="0" l="0" r="0" t="0"/>
          <a:stretch/>
        </p:blipFill>
        <p:spPr>
          <a:xfrm>
            <a:off x="-910978" y="-3131423"/>
            <a:ext cx="27384332" cy="19978847"/>
          </a:xfrm>
          <a:prstGeom prst="rect">
            <a:avLst/>
          </a:prstGeom>
          <a:noFill/>
          <a:ln>
            <a:noFill/>
          </a:ln>
        </p:spPr>
      </p:pic>
      <p:pic>
        <p:nvPicPr>
          <p:cNvPr descr="icone_wild_code_school.png" id="713" name="Google Shape;713;p54"/>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sp>
        <p:nvSpPr>
          <p:cNvPr id="714" name="Google Shape;714;p54"/>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en-US"/>
              <a:t>‹#›</a:t>
            </a:fld>
            <a:endParaRPr/>
          </a:p>
        </p:txBody>
      </p:sp>
      <p:sp>
        <p:nvSpPr>
          <p:cNvPr id="715" name="Google Shape;715;p54"/>
          <p:cNvSpPr txBox="1"/>
          <p:nvPr/>
        </p:nvSpPr>
        <p:spPr>
          <a:xfrm>
            <a:off x="3496200" y="6206700"/>
            <a:ext cx="17391600" cy="130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0">
                <a:latin typeface="Montserrat SemiBold"/>
                <a:ea typeface="Montserrat SemiBold"/>
                <a:cs typeface="Montserrat SemiBold"/>
                <a:sym typeface="Montserrat SemiBold"/>
              </a:rPr>
              <a:t>Sécurité</a:t>
            </a:r>
            <a:endParaRPr sz="10000">
              <a:latin typeface="Montserrat"/>
              <a:ea typeface="Montserrat"/>
              <a:cs typeface="Montserrat"/>
              <a:sym typeface="Montserrat"/>
            </a:endParaRPr>
          </a:p>
        </p:txBody>
      </p:sp>
      <p:cxnSp>
        <p:nvCxnSpPr>
          <p:cNvPr id="716" name="Google Shape;716;p54"/>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717" name="Google Shape;717;p54"/>
          <p:cNvSpPr txBox="1"/>
          <p:nvPr/>
        </p:nvSpPr>
        <p:spPr>
          <a:xfrm>
            <a:off x="2414950" y="359800"/>
            <a:ext cx="3636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Introduction</a:t>
            </a:r>
            <a:endParaRPr sz="2400">
              <a:latin typeface="Montserrat SemiBold"/>
              <a:ea typeface="Montserrat SemiBold"/>
              <a:cs typeface="Montserrat SemiBold"/>
              <a:sym typeface="Montserrat SemiBold"/>
            </a:endParaRPr>
          </a:p>
        </p:txBody>
      </p:sp>
      <p:sp>
        <p:nvSpPr>
          <p:cNvPr id="718" name="Google Shape;718;p54"/>
          <p:cNvSpPr txBox="1"/>
          <p:nvPr/>
        </p:nvSpPr>
        <p:spPr>
          <a:xfrm>
            <a:off x="10245025" y="359800"/>
            <a:ext cx="59154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Architecture et fonctionnement</a:t>
            </a:r>
            <a:endParaRPr sz="2400">
              <a:latin typeface="Montserrat SemiBold"/>
              <a:ea typeface="Montserrat SemiBold"/>
              <a:cs typeface="Montserrat SemiBold"/>
              <a:sym typeface="Montserrat SemiBold"/>
            </a:endParaRPr>
          </a:p>
        </p:txBody>
      </p:sp>
      <p:sp>
        <p:nvSpPr>
          <p:cNvPr id="719" name="Google Shape;719;p54"/>
          <p:cNvSpPr txBox="1"/>
          <p:nvPr/>
        </p:nvSpPr>
        <p:spPr>
          <a:xfrm>
            <a:off x="15829650" y="359800"/>
            <a:ext cx="50298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Commandes de base</a:t>
            </a:r>
            <a:endParaRPr sz="2400">
              <a:latin typeface="Montserrat SemiBold"/>
              <a:ea typeface="Montserrat SemiBold"/>
              <a:cs typeface="Montserrat SemiBold"/>
              <a:sym typeface="Montserrat SemiBold"/>
            </a:endParaRPr>
          </a:p>
        </p:txBody>
      </p:sp>
      <p:sp>
        <p:nvSpPr>
          <p:cNvPr id="720" name="Google Shape;720;p54"/>
          <p:cNvSpPr txBox="1"/>
          <p:nvPr/>
        </p:nvSpPr>
        <p:spPr>
          <a:xfrm>
            <a:off x="5687425" y="359800"/>
            <a:ext cx="4557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Principaux gestionnaires</a:t>
            </a:r>
            <a:endParaRPr sz="2400">
              <a:latin typeface="Montserrat SemiBold"/>
              <a:ea typeface="Montserrat SemiBold"/>
              <a:cs typeface="Montserrat SemiBold"/>
              <a:sym typeface="Montserrat SemiBold"/>
            </a:endParaRPr>
          </a:p>
        </p:txBody>
      </p:sp>
      <p:sp>
        <p:nvSpPr>
          <p:cNvPr id="721" name="Google Shape;721;p54"/>
          <p:cNvSpPr txBox="1"/>
          <p:nvPr/>
        </p:nvSpPr>
        <p:spPr>
          <a:xfrm>
            <a:off x="20760125" y="359800"/>
            <a:ext cx="29805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Sécurité</a:t>
            </a:r>
            <a:endParaRPr sz="2400">
              <a:latin typeface="Montserrat SemiBold"/>
              <a:ea typeface="Montserrat SemiBold"/>
              <a:cs typeface="Montserrat SemiBold"/>
              <a:sym typeface="Montserrat SemiBold"/>
            </a:endParaRPr>
          </a:p>
        </p:txBody>
      </p:sp>
      <p:sp>
        <p:nvSpPr>
          <p:cNvPr id="722" name="Google Shape;722;p54"/>
          <p:cNvSpPr/>
          <p:nvPr/>
        </p:nvSpPr>
        <p:spPr>
          <a:xfrm>
            <a:off x="21701580" y="945528"/>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pic>
        <p:nvPicPr>
          <p:cNvPr descr="icone_wild_code_school.png" id="727" name="Google Shape;727;p55"/>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728" name="Google Shape;728;p55"/>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729" name="Google Shape;729;p55"/>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730" name="Google Shape;730;p55"/>
          <p:cNvSpPr txBox="1"/>
          <p:nvPr/>
        </p:nvSpPr>
        <p:spPr>
          <a:xfrm>
            <a:off x="946900" y="2610425"/>
            <a:ext cx="102231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Sécurité du sources.list</a:t>
            </a:r>
            <a:endParaRPr sz="5000">
              <a:latin typeface="Montserrat ExtraBold"/>
              <a:ea typeface="Montserrat ExtraBold"/>
              <a:cs typeface="Montserrat ExtraBold"/>
              <a:sym typeface="Montserrat ExtraBold"/>
            </a:endParaRPr>
          </a:p>
        </p:txBody>
      </p:sp>
      <p:sp>
        <p:nvSpPr>
          <p:cNvPr id="731" name="Google Shape;731;p55"/>
          <p:cNvSpPr txBox="1"/>
          <p:nvPr/>
        </p:nvSpPr>
        <p:spPr>
          <a:xfrm>
            <a:off x="949225" y="4632400"/>
            <a:ext cx="3506400" cy="5337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clé de sécurité</a:t>
            </a:r>
            <a:endParaRPr sz="2800">
              <a:latin typeface="Montserrat Medium"/>
              <a:ea typeface="Montserrat Medium"/>
              <a:cs typeface="Montserrat Medium"/>
              <a:sym typeface="Montserrat Medium"/>
            </a:endParaRPr>
          </a:p>
        </p:txBody>
      </p:sp>
      <p:sp>
        <p:nvSpPr>
          <p:cNvPr id="732" name="Google Shape;732;p55"/>
          <p:cNvSpPr txBox="1"/>
          <p:nvPr/>
        </p:nvSpPr>
        <p:spPr>
          <a:xfrm>
            <a:off x="4393075" y="3760350"/>
            <a:ext cx="19392600" cy="617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5000">
                <a:latin typeface="Proxima Nova"/>
                <a:ea typeface="Proxima Nova"/>
                <a:cs typeface="Proxima Nova"/>
                <a:sym typeface="Proxima Nova"/>
              </a:rPr>
              <a:t>En termes de sécurité, APT utilise des signatures GPG (</a:t>
            </a:r>
            <a:r>
              <a:rPr i="1" lang="en-US" sz="5000">
                <a:latin typeface="Proxima Nova"/>
                <a:ea typeface="Proxima Nova"/>
                <a:cs typeface="Proxima Nova"/>
                <a:sym typeface="Proxima Nova"/>
              </a:rPr>
              <a:t>GNU Privacy Guard</a:t>
            </a:r>
            <a:r>
              <a:rPr lang="en-US" sz="5000">
                <a:latin typeface="Proxima Nova"/>
                <a:ea typeface="Proxima Nova"/>
                <a:cs typeface="Proxima Nova"/>
                <a:sym typeface="Proxima Nova"/>
              </a:rPr>
              <a:t>) pour vérifier l'authenticité des dépôts et des paquets.</a:t>
            </a:r>
            <a:endParaRPr sz="5000">
              <a:latin typeface="Proxima Nova"/>
              <a:ea typeface="Proxima Nova"/>
              <a:cs typeface="Proxima Nova"/>
              <a:sym typeface="Proxima Nova"/>
            </a:endParaRPr>
          </a:p>
          <a:p>
            <a:pPr indent="0" lvl="0" marL="0" rtl="0" algn="l">
              <a:spcBef>
                <a:spcPts val="0"/>
              </a:spcBef>
              <a:spcAft>
                <a:spcPts val="0"/>
              </a:spcAft>
              <a:buNone/>
            </a:pPr>
            <a:r>
              <a:rPr lang="en-US" sz="5000">
                <a:latin typeface="Proxima Nova"/>
                <a:ea typeface="Proxima Nova"/>
                <a:cs typeface="Proxima Nova"/>
                <a:sym typeface="Proxima Nova"/>
              </a:rPr>
              <a:t>Chaque dépôt a une clé GPG associée que le système doit reconnaître pour établir une connexion sécurisée.</a:t>
            </a:r>
            <a:endParaRPr sz="5000">
              <a:latin typeface="Proxima Nova"/>
              <a:ea typeface="Proxima Nova"/>
              <a:cs typeface="Proxima Nova"/>
              <a:sym typeface="Proxima Nova"/>
            </a:endParaRPr>
          </a:p>
          <a:p>
            <a:pPr indent="0" lvl="0" marL="0" rtl="0" algn="l">
              <a:spcBef>
                <a:spcPts val="0"/>
              </a:spcBef>
              <a:spcAft>
                <a:spcPts val="0"/>
              </a:spcAft>
              <a:buNone/>
            </a:pPr>
            <a:r>
              <a:t/>
            </a:r>
            <a:endParaRPr sz="5000">
              <a:latin typeface="Proxima Nova"/>
              <a:ea typeface="Proxima Nova"/>
              <a:cs typeface="Proxima Nova"/>
              <a:sym typeface="Proxima Nova"/>
            </a:endParaRPr>
          </a:p>
          <a:p>
            <a:pPr indent="0" lvl="0" marL="0" rtl="0" algn="l">
              <a:spcBef>
                <a:spcPts val="0"/>
              </a:spcBef>
              <a:spcAft>
                <a:spcPts val="0"/>
              </a:spcAft>
              <a:buNone/>
            </a:pPr>
            <a:r>
              <a:rPr lang="en-US" sz="5000">
                <a:latin typeface="Proxima Nova"/>
                <a:ea typeface="Proxima Nova"/>
                <a:cs typeface="Proxima Nova"/>
                <a:sym typeface="Proxima Nova"/>
              </a:rPr>
              <a:t>ex.: ajout d’une clé GPG de signature de dépôt pour Google Chrome</a:t>
            </a:r>
            <a:endParaRPr sz="5000">
              <a:latin typeface="Proxima Nova"/>
              <a:ea typeface="Proxima Nova"/>
              <a:cs typeface="Proxima Nova"/>
              <a:sym typeface="Proxima Nova"/>
            </a:endParaRPr>
          </a:p>
        </p:txBody>
      </p:sp>
      <p:sp>
        <p:nvSpPr>
          <p:cNvPr id="733" name="Google Shape;733;p55"/>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en-US"/>
              <a:t>‹#›</a:t>
            </a:fld>
            <a:endParaRPr/>
          </a:p>
        </p:txBody>
      </p:sp>
      <p:sp>
        <p:nvSpPr>
          <p:cNvPr id="734" name="Google Shape;734;p55"/>
          <p:cNvSpPr txBox="1"/>
          <p:nvPr/>
        </p:nvSpPr>
        <p:spPr>
          <a:xfrm>
            <a:off x="2414950" y="359800"/>
            <a:ext cx="3636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Introduction</a:t>
            </a:r>
            <a:endParaRPr sz="2400">
              <a:latin typeface="Montserrat SemiBold"/>
              <a:ea typeface="Montserrat SemiBold"/>
              <a:cs typeface="Montserrat SemiBold"/>
              <a:sym typeface="Montserrat SemiBold"/>
            </a:endParaRPr>
          </a:p>
        </p:txBody>
      </p:sp>
      <p:sp>
        <p:nvSpPr>
          <p:cNvPr id="735" name="Google Shape;735;p55"/>
          <p:cNvSpPr txBox="1"/>
          <p:nvPr/>
        </p:nvSpPr>
        <p:spPr>
          <a:xfrm>
            <a:off x="10245025" y="359800"/>
            <a:ext cx="59154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Architecture et fonctionnement</a:t>
            </a:r>
            <a:endParaRPr sz="2400">
              <a:latin typeface="Montserrat SemiBold"/>
              <a:ea typeface="Montserrat SemiBold"/>
              <a:cs typeface="Montserrat SemiBold"/>
              <a:sym typeface="Montserrat SemiBold"/>
            </a:endParaRPr>
          </a:p>
        </p:txBody>
      </p:sp>
      <p:sp>
        <p:nvSpPr>
          <p:cNvPr id="736" name="Google Shape;736;p55"/>
          <p:cNvSpPr txBox="1"/>
          <p:nvPr/>
        </p:nvSpPr>
        <p:spPr>
          <a:xfrm>
            <a:off x="15829650" y="359800"/>
            <a:ext cx="50298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Commandes de base</a:t>
            </a:r>
            <a:endParaRPr sz="2400">
              <a:latin typeface="Montserrat SemiBold"/>
              <a:ea typeface="Montserrat SemiBold"/>
              <a:cs typeface="Montserrat SemiBold"/>
              <a:sym typeface="Montserrat SemiBold"/>
            </a:endParaRPr>
          </a:p>
        </p:txBody>
      </p:sp>
      <p:sp>
        <p:nvSpPr>
          <p:cNvPr id="737" name="Google Shape;737;p55"/>
          <p:cNvSpPr txBox="1"/>
          <p:nvPr/>
        </p:nvSpPr>
        <p:spPr>
          <a:xfrm>
            <a:off x="5687425" y="359800"/>
            <a:ext cx="4557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Principaux gestionnaires</a:t>
            </a:r>
            <a:endParaRPr sz="2400">
              <a:latin typeface="Montserrat SemiBold"/>
              <a:ea typeface="Montserrat SemiBold"/>
              <a:cs typeface="Montserrat SemiBold"/>
              <a:sym typeface="Montserrat SemiBold"/>
            </a:endParaRPr>
          </a:p>
        </p:txBody>
      </p:sp>
      <p:sp>
        <p:nvSpPr>
          <p:cNvPr id="738" name="Google Shape;738;p55"/>
          <p:cNvSpPr txBox="1"/>
          <p:nvPr/>
        </p:nvSpPr>
        <p:spPr>
          <a:xfrm>
            <a:off x="20760125" y="359800"/>
            <a:ext cx="29805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Sécurité</a:t>
            </a:r>
            <a:endParaRPr sz="2400">
              <a:latin typeface="Montserrat SemiBold"/>
              <a:ea typeface="Montserrat SemiBold"/>
              <a:cs typeface="Montserrat SemiBold"/>
              <a:sym typeface="Montserrat SemiBold"/>
            </a:endParaRPr>
          </a:p>
        </p:txBody>
      </p:sp>
      <p:sp>
        <p:nvSpPr>
          <p:cNvPr id="739" name="Google Shape;739;p55"/>
          <p:cNvSpPr/>
          <p:nvPr/>
        </p:nvSpPr>
        <p:spPr>
          <a:xfrm>
            <a:off x="4336150" y="9931950"/>
            <a:ext cx="18564000" cy="1642500"/>
          </a:xfrm>
          <a:prstGeom prst="roundRect">
            <a:avLst>
              <a:gd fmla="val 3257" name="adj"/>
            </a:avLst>
          </a:prstGeom>
          <a:solidFill>
            <a:srgbClr val="3B424E"/>
          </a:solidFill>
          <a:ln>
            <a:noFill/>
          </a:ln>
          <a:effectLst>
            <a:outerShdw blurRad="200025" rotWithShape="0" algn="bl" dir="5400000" dist="19050">
              <a:srgbClr val="000000">
                <a:alpha val="30000"/>
              </a:srgbClr>
            </a:outerShdw>
          </a:effectLst>
        </p:spPr>
        <p:txBody>
          <a:bodyPr anchorCtr="0" anchor="t" bIns="91425" lIns="234000" spcFirstLastPara="1" rIns="91425" wrap="square" tIns="90000">
            <a:noAutofit/>
          </a:bodyPr>
          <a:lstStyle/>
          <a:p>
            <a:pPr indent="0" lvl="0" marL="0" rtl="0" algn="l">
              <a:spcBef>
                <a:spcPts val="0"/>
              </a:spcBef>
              <a:spcAft>
                <a:spcPts val="0"/>
              </a:spcAft>
              <a:buNone/>
            </a:pPr>
            <a:r>
              <a:rPr lang="en-US" sz="3200">
                <a:solidFill>
                  <a:srgbClr val="00FF00"/>
                </a:solidFill>
              </a:rPr>
              <a:t>wilder@host</a:t>
            </a:r>
            <a:r>
              <a:rPr lang="en-US" sz="3200">
                <a:solidFill>
                  <a:srgbClr val="FFFFFF"/>
                </a:solidFill>
              </a:rPr>
              <a:t>:~$ sudo wget -O- https://dl.google.com/linux/linux_signing_key.pub | gpg --dearmor | sudo tee /usr/share/keyrings/google-chrome.gpg</a:t>
            </a:r>
            <a:endParaRPr sz="3200">
              <a:solidFill>
                <a:srgbClr val="FFFFFF"/>
              </a:solidFill>
            </a:endParaRPr>
          </a:p>
          <a:p>
            <a:pPr indent="0" lvl="0" marL="0" rtl="0" algn="l">
              <a:spcBef>
                <a:spcPts val="0"/>
              </a:spcBef>
              <a:spcAft>
                <a:spcPts val="0"/>
              </a:spcAft>
              <a:buNone/>
            </a:pPr>
            <a:r>
              <a:t/>
            </a:r>
            <a:endParaRPr sz="3200">
              <a:solidFill>
                <a:srgbClr val="00FF00"/>
              </a:solidFill>
            </a:endParaRPr>
          </a:p>
        </p:txBody>
      </p:sp>
      <p:sp>
        <p:nvSpPr>
          <p:cNvPr id="740" name="Google Shape;740;p55"/>
          <p:cNvSpPr/>
          <p:nvPr/>
        </p:nvSpPr>
        <p:spPr>
          <a:xfrm>
            <a:off x="21701580" y="945528"/>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descr="icone_wild_code_school.png" id="129" name="Google Shape;129;p20"/>
          <p:cNvPicPr preferRelativeResize="0"/>
          <p:nvPr/>
        </p:nvPicPr>
        <p:blipFill rotWithShape="1">
          <a:blip r:embed="rId3">
            <a:alphaModFix amt="5319"/>
          </a:blip>
          <a:srcRect b="0" l="0" r="0" t="0"/>
          <a:stretch/>
        </p:blipFill>
        <p:spPr>
          <a:xfrm>
            <a:off x="-910978" y="-3131423"/>
            <a:ext cx="27384332" cy="19978847"/>
          </a:xfrm>
          <a:prstGeom prst="rect">
            <a:avLst/>
          </a:prstGeom>
          <a:noFill/>
          <a:ln>
            <a:noFill/>
          </a:ln>
        </p:spPr>
      </p:pic>
      <p:pic>
        <p:nvPicPr>
          <p:cNvPr descr="icone_wild_code_school.png" id="130" name="Google Shape;130;p20"/>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sp>
        <p:nvSpPr>
          <p:cNvPr id="131" name="Google Shape;131;p20"/>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en-US"/>
              <a:t>‹#›</a:t>
            </a:fld>
            <a:endParaRPr/>
          </a:p>
        </p:txBody>
      </p:sp>
      <p:sp>
        <p:nvSpPr>
          <p:cNvPr id="132" name="Google Shape;132;p20"/>
          <p:cNvSpPr txBox="1"/>
          <p:nvPr/>
        </p:nvSpPr>
        <p:spPr>
          <a:xfrm>
            <a:off x="3496200" y="6206700"/>
            <a:ext cx="17391600" cy="130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0">
                <a:latin typeface="Montserrat SemiBold"/>
                <a:ea typeface="Montserrat SemiBold"/>
                <a:cs typeface="Montserrat SemiBold"/>
                <a:sym typeface="Montserrat SemiBold"/>
              </a:rPr>
              <a:t>Introduction</a:t>
            </a:r>
            <a:endParaRPr sz="10000">
              <a:latin typeface="Montserrat"/>
              <a:ea typeface="Montserrat"/>
              <a:cs typeface="Montserrat"/>
              <a:sym typeface="Montserrat"/>
            </a:endParaRPr>
          </a:p>
        </p:txBody>
      </p:sp>
      <p:cxnSp>
        <p:nvCxnSpPr>
          <p:cNvPr id="133" name="Google Shape;133;p20"/>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134" name="Google Shape;134;p20"/>
          <p:cNvSpPr/>
          <p:nvPr/>
        </p:nvSpPr>
        <p:spPr>
          <a:xfrm>
            <a:off x="3684455" y="938991"/>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35" name="Google Shape;135;p20"/>
          <p:cNvSpPr txBox="1"/>
          <p:nvPr/>
        </p:nvSpPr>
        <p:spPr>
          <a:xfrm>
            <a:off x="2414950" y="359800"/>
            <a:ext cx="3636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Introduction</a:t>
            </a:r>
            <a:endParaRPr sz="2400">
              <a:latin typeface="Montserrat SemiBold"/>
              <a:ea typeface="Montserrat SemiBold"/>
              <a:cs typeface="Montserrat SemiBold"/>
              <a:sym typeface="Montserrat SemiBold"/>
            </a:endParaRPr>
          </a:p>
        </p:txBody>
      </p:sp>
      <p:sp>
        <p:nvSpPr>
          <p:cNvPr id="136" name="Google Shape;136;p20"/>
          <p:cNvSpPr txBox="1"/>
          <p:nvPr/>
        </p:nvSpPr>
        <p:spPr>
          <a:xfrm>
            <a:off x="10245025" y="359800"/>
            <a:ext cx="59154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Architecture et fonctionnement</a:t>
            </a:r>
            <a:endParaRPr sz="2400">
              <a:latin typeface="Montserrat SemiBold"/>
              <a:ea typeface="Montserrat SemiBold"/>
              <a:cs typeface="Montserrat SemiBold"/>
              <a:sym typeface="Montserrat SemiBold"/>
            </a:endParaRPr>
          </a:p>
        </p:txBody>
      </p:sp>
      <p:sp>
        <p:nvSpPr>
          <p:cNvPr id="137" name="Google Shape;137;p20"/>
          <p:cNvSpPr txBox="1"/>
          <p:nvPr/>
        </p:nvSpPr>
        <p:spPr>
          <a:xfrm>
            <a:off x="15829650" y="359800"/>
            <a:ext cx="50298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Commandes de base</a:t>
            </a:r>
            <a:endParaRPr sz="2400">
              <a:latin typeface="Montserrat SemiBold"/>
              <a:ea typeface="Montserrat SemiBold"/>
              <a:cs typeface="Montserrat SemiBold"/>
              <a:sym typeface="Montserrat SemiBold"/>
            </a:endParaRPr>
          </a:p>
        </p:txBody>
      </p:sp>
      <p:sp>
        <p:nvSpPr>
          <p:cNvPr id="138" name="Google Shape;138;p20"/>
          <p:cNvSpPr txBox="1"/>
          <p:nvPr/>
        </p:nvSpPr>
        <p:spPr>
          <a:xfrm>
            <a:off x="5687425" y="359800"/>
            <a:ext cx="4557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Principaux gestionnaires</a:t>
            </a:r>
            <a:endParaRPr sz="2400">
              <a:latin typeface="Montserrat SemiBold"/>
              <a:ea typeface="Montserrat SemiBold"/>
              <a:cs typeface="Montserrat SemiBold"/>
              <a:sym typeface="Montserrat SemiBold"/>
            </a:endParaRPr>
          </a:p>
        </p:txBody>
      </p:sp>
      <p:sp>
        <p:nvSpPr>
          <p:cNvPr id="139" name="Google Shape;139;p20"/>
          <p:cNvSpPr txBox="1"/>
          <p:nvPr/>
        </p:nvSpPr>
        <p:spPr>
          <a:xfrm>
            <a:off x="20760125" y="359800"/>
            <a:ext cx="29805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Sécurité</a:t>
            </a:r>
            <a:endParaRPr sz="2400">
              <a:latin typeface="Montserrat SemiBold"/>
              <a:ea typeface="Montserrat SemiBold"/>
              <a:cs typeface="Montserrat SemiBold"/>
              <a:sym typeface="Montserrat SemiBo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sp>
        <p:nvSpPr>
          <p:cNvPr id="745" name="Google Shape;745;p56"/>
          <p:cNvSpPr txBox="1"/>
          <p:nvPr/>
        </p:nvSpPr>
        <p:spPr>
          <a:xfrm>
            <a:off x="5256425" y="3880725"/>
            <a:ext cx="18529200" cy="9321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US" sz="5000" u="sng">
                <a:solidFill>
                  <a:schemeClr val="hlink"/>
                </a:solidFill>
                <a:latin typeface="Proxima Nova"/>
                <a:ea typeface="Proxima Nova"/>
                <a:cs typeface="Proxima Nova"/>
                <a:sym typeface="Proxima Nova"/>
                <a:hlinkClick r:id="rId3"/>
              </a:rPr>
              <a:t>APT dans le guide Debian 12</a:t>
            </a:r>
            <a:endParaRPr sz="5000">
              <a:latin typeface="Proxima Nova"/>
              <a:ea typeface="Proxima Nova"/>
              <a:cs typeface="Proxima Nova"/>
              <a:sym typeface="Proxima Nova"/>
            </a:endParaRPr>
          </a:p>
        </p:txBody>
      </p:sp>
      <p:pic>
        <p:nvPicPr>
          <p:cNvPr descr="icone_wild_code_school.png" id="746" name="Google Shape;746;p56"/>
          <p:cNvPicPr preferRelativeResize="0"/>
          <p:nvPr/>
        </p:nvPicPr>
        <p:blipFill rotWithShape="1">
          <a:blip r:embed="rId4">
            <a:alphaModFix/>
          </a:blip>
          <a:srcRect b="0" l="0" r="0" t="0"/>
          <a:stretch/>
        </p:blipFill>
        <p:spPr>
          <a:xfrm>
            <a:off x="538071" y="570343"/>
            <a:ext cx="1097611" cy="800786"/>
          </a:xfrm>
          <a:prstGeom prst="rect">
            <a:avLst/>
          </a:prstGeom>
          <a:noFill/>
          <a:ln>
            <a:noFill/>
          </a:ln>
        </p:spPr>
      </p:pic>
      <p:cxnSp>
        <p:nvCxnSpPr>
          <p:cNvPr id="747" name="Google Shape;747;p56"/>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748" name="Google Shape;748;p56"/>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749" name="Google Shape;749;p56"/>
          <p:cNvSpPr txBox="1"/>
          <p:nvPr/>
        </p:nvSpPr>
        <p:spPr>
          <a:xfrm>
            <a:off x="946900" y="2610425"/>
            <a:ext cx="10223100" cy="8721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Les sources</a:t>
            </a:r>
            <a:endParaRPr>
              <a:latin typeface="Montserrat ExtraBold"/>
              <a:ea typeface="Montserrat ExtraBold"/>
              <a:cs typeface="Montserrat ExtraBold"/>
              <a:sym typeface="Montserrat ExtraBold"/>
            </a:endParaRPr>
          </a:p>
        </p:txBody>
      </p:sp>
      <p:sp>
        <p:nvSpPr>
          <p:cNvPr id="750" name="Google Shape;750;p56"/>
          <p:cNvSpPr txBox="1"/>
          <p:nvPr/>
        </p:nvSpPr>
        <p:spPr>
          <a:xfrm>
            <a:off x="949225" y="4632400"/>
            <a:ext cx="3506400" cy="9645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Pour approfondir le sujet</a:t>
            </a:r>
            <a:endParaRPr>
              <a:latin typeface="Montserrat Medium"/>
              <a:ea typeface="Montserrat Medium"/>
              <a:cs typeface="Montserrat Medium"/>
              <a:sym typeface="Montserrat Medium"/>
            </a:endParaRPr>
          </a:p>
        </p:txBody>
      </p:sp>
      <p:sp>
        <p:nvSpPr>
          <p:cNvPr id="751" name="Google Shape;751;p56"/>
          <p:cNvSpPr txBox="1"/>
          <p:nvPr>
            <p:ph idx="12" type="sldNum"/>
          </p:nvPr>
        </p:nvSpPr>
        <p:spPr>
          <a:xfrm>
            <a:off x="12001501" y="13081000"/>
            <a:ext cx="5730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en-US"/>
              <a:t>‹#›</a:t>
            </a:fld>
            <a:endParaRPr/>
          </a:p>
        </p:txBody>
      </p:sp>
      <p:sp>
        <p:nvSpPr>
          <p:cNvPr id="752" name="Google Shape;752;p56"/>
          <p:cNvSpPr txBox="1"/>
          <p:nvPr/>
        </p:nvSpPr>
        <p:spPr>
          <a:xfrm>
            <a:off x="2414950" y="359800"/>
            <a:ext cx="3636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Introduction</a:t>
            </a:r>
            <a:endParaRPr sz="2400">
              <a:latin typeface="Montserrat SemiBold"/>
              <a:ea typeface="Montserrat SemiBold"/>
              <a:cs typeface="Montserrat SemiBold"/>
              <a:sym typeface="Montserrat SemiBold"/>
            </a:endParaRPr>
          </a:p>
        </p:txBody>
      </p:sp>
      <p:sp>
        <p:nvSpPr>
          <p:cNvPr id="753" name="Google Shape;753;p56"/>
          <p:cNvSpPr txBox="1"/>
          <p:nvPr/>
        </p:nvSpPr>
        <p:spPr>
          <a:xfrm>
            <a:off x="10245025" y="359800"/>
            <a:ext cx="59154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Architecture et fonctionnement</a:t>
            </a:r>
            <a:endParaRPr sz="2400">
              <a:latin typeface="Montserrat SemiBold"/>
              <a:ea typeface="Montserrat SemiBold"/>
              <a:cs typeface="Montserrat SemiBold"/>
              <a:sym typeface="Montserrat SemiBold"/>
            </a:endParaRPr>
          </a:p>
        </p:txBody>
      </p:sp>
      <p:sp>
        <p:nvSpPr>
          <p:cNvPr id="754" name="Google Shape;754;p56"/>
          <p:cNvSpPr txBox="1"/>
          <p:nvPr/>
        </p:nvSpPr>
        <p:spPr>
          <a:xfrm>
            <a:off x="15829650" y="359800"/>
            <a:ext cx="50298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Commandes de base</a:t>
            </a:r>
            <a:endParaRPr sz="2400">
              <a:latin typeface="Montserrat SemiBold"/>
              <a:ea typeface="Montserrat SemiBold"/>
              <a:cs typeface="Montserrat SemiBold"/>
              <a:sym typeface="Montserrat SemiBold"/>
            </a:endParaRPr>
          </a:p>
        </p:txBody>
      </p:sp>
      <p:sp>
        <p:nvSpPr>
          <p:cNvPr id="755" name="Google Shape;755;p56"/>
          <p:cNvSpPr txBox="1"/>
          <p:nvPr/>
        </p:nvSpPr>
        <p:spPr>
          <a:xfrm>
            <a:off x="5687425" y="359800"/>
            <a:ext cx="4557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Principaux gestionnaires</a:t>
            </a:r>
            <a:endParaRPr sz="2400">
              <a:latin typeface="Montserrat SemiBold"/>
              <a:ea typeface="Montserrat SemiBold"/>
              <a:cs typeface="Montserrat SemiBold"/>
              <a:sym typeface="Montserrat SemiBold"/>
            </a:endParaRPr>
          </a:p>
        </p:txBody>
      </p:sp>
      <p:sp>
        <p:nvSpPr>
          <p:cNvPr id="756" name="Google Shape;756;p56"/>
          <p:cNvSpPr txBox="1"/>
          <p:nvPr/>
        </p:nvSpPr>
        <p:spPr>
          <a:xfrm>
            <a:off x="20760125" y="359800"/>
            <a:ext cx="29805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Sécurité</a:t>
            </a:r>
            <a:endParaRPr sz="2400">
              <a:latin typeface="Montserrat SemiBold"/>
              <a:ea typeface="Montserrat SemiBold"/>
              <a:cs typeface="Montserrat SemiBold"/>
              <a:sym typeface="Montserrat SemiBold"/>
            </a:endParaRPr>
          </a:p>
        </p:txBody>
      </p:sp>
      <p:sp>
        <p:nvSpPr>
          <p:cNvPr id="757" name="Google Shape;757;p56"/>
          <p:cNvSpPr/>
          <p:nvPr/>
        </p:nvSpPr>
        <p:spPr>
          <a:xfrm>
            <a:off x="21701580" y="945528"/>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1" name="Shape 761"/>
        <p:cNvGrpSpPr/>
        <p:nvPr/>
      </p:nvGrpSpPr>
      <p:grpSpPr>
        <a:xfrm>
          <a:off x="0" y="0"/>
          <a:ext cx="0" cy="0"/>
          <a:chOff x="0" y="0"/>
          <a:chExt cx="0" cy="0"/>
        </a:xfrm>
      </p:grpSpPr>
      <p:pic>
        <p:nvPicPr>
          <p:cNvPr descr="icone_wild_code_school.png" id="762" name="Google Shape;762;p57"/>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763" name="Google Shape;763;p57"/>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764" name="Google Shape;764;p57"/>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765" name="Google Shape;765;p57"/>
          <p:cNvSpPr txBox="1"/>
          <p:nvPr/>
        </p:nvSpPr>
        <p:spPr>
          <a:xfrm>
            <a:off x="946900" y="2610425"/>
            <a:ext cx="12582600" cy="8721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En résumé</a:t>
            </a:r>
            <a:endParaRPr>
              <a:latin typeface="Montserrat ExtraBold"/>
              <a:ea typeface="Montserrat ExtraBold"/>
              <a:cs typeface="Montserrat ExtraBold"/>
              <a:sym typeface="Montserrat ExtraBold"/>
            </a:endParaRPr>
          </a:p>
        </p:txBody>
      </p:sp>
      <p:sp>
        <p:nvSpPr>
          <p:cNvPr id="766" name="Google Shape;766;p57"/>
          <p:cNvSpPr txBox="1"/>
          <p:nvPr/>
        </p:nvSpPr>
        <p:spPr>
          <a:xfrm>
            <a:off x="949225" y="4632400"/>
            <a:ext cx="3924000" cy="5337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A retenir !</a:t>
            </a:r>
            <a:endParaRPr>
              <a:latin typeface="Montserrat Medium"/>
              <a:ea typeface="Montserrat Medium"/>
              <a:cs typeface="Montserrat Medium"/>
              <a:sym typeface="Montserrat Medium"/>
            </a:endParaRPr>
          </a:p>
        </p:txBody>
      </p:sp>
      <p:sp>
        <p:nvSpPr>
          <p:cNvPr id="767" name="Google Shape;767;p57"/>
          <p:cNvSpPr txBox="1"/>
          <p:nvPr/>
        </p:nvSpPr>
        <p:spPr>
          <a:xfrm>
            <a:off x="5256425" y="3880725"/>
            <a:ext cx="18529200" cy="9321900"/>
          </a:xfrm>
          <a:prstGeom prst="rect">
            <a:avLst/>
          </a:prstGeom>
          <a:noFill/>
          <a:ln>
            <a:noFill/>
          </a:ln>
        </p:spPr>
        <p:txBody>
          <a:bodyPr anchorCtr="0" anchor="ctr" bIns="91425" lIns="91425" spcFirstLastPara="1" rIns="91425" wrap="square" tIns="91425">
            <a:noAutofit/>
          </a:bodyPr>
          <a:lstStyle/>
          <a:p>
            <a:pPr indent="-546100" lvl="0" marL="457200" rtl="0" algn="l">
              <a:lnSpc>
                <a:spcPct val="115000"/>
              </a:lnSpc>
              <a:spcBef>
                <a:spcPts val="0"/>
              </a:spcBef>
              <a:spcAft>
                <a:spcPts val="0"/>
              </a:spcAft>
              <a:buSzPts val="5000"/>
              <a:buFont typeface="Proxima Nova"/>
              <a:buChar char="-"/>
            </a:pPr>
            <a:r>
              <a:rPr lang="en-US" sz="5000">
                <a:latin typeface="Proxima Nova"/>
                <a:ea typeface="Proxima Nova"/>
                <a:cs typeface="Proxima Nova"/>
                <a:sym typeface="Proxima Nova"/>
              </a:rPr>
              <a:t>Des gestionnaires de paquets </a:t>
            </a:r>
            <a:r>
              <a:rPr lang="en-US" sz="5000">
                <a:latin typeface="Proxima Nova"/>
                <a:ea typeface="Proxima Nova"/>
                <a:cs typeface="Proxima Nova"/>
                <a:sym typeface="Proxima Nova"/>
              </a:rPr>
              <a:t>différents</a:t>
            </a:r>
            <a:r>
              <a:rPr lang="en-US" sz="5000">
                <a:latin typeface="Proxima Nova"/>
                <a:ea typeface="Proxima Nova"/>
                <a:cs typeface="Proxima Nova"/>
                <a:sym typeface="Proxima Nova"/>
              </a:rPr>
              <a:t> par distribution</a:t>
            </a:r>
            <a:endParaRPr sz="5000">
              <a:latin typeface="Proxima Nova"/>
              <a:ea typeface="Proxima Nova"/>
              <a:cs typeface="Proxima Nova"/>
              <a:sym typeface="Proxima Nova"/>
            </a:endParaRPr>
          </a:p>
          <a:p>
            <a:pPr indent="-546100" lvl="0" marL="457200" rtl="0" algn="l">
              <a:lnSpc>
                <a:spcPct val="115000"/>
              </a:lnSpc>
              <a:spcBef>
                <a:spcPts val="0"/>
              </a:spcBef>
              <a:spcAft>
                <a:spcPts val="0"/>
              </a:spcAft>
              <a:buSzPts val="5000"/>
              <a:buFont typeface="Proxima Nova"/>
              <a:buChar char="-"/>
            </a:pPr>
            <a:r>
              <a:rPr lang="en-US" sz="5000">
                <a:latin typeface="Proxima Nova"/>
                <a:ea typeface="Proxima Nova"/>
                <a:cs typeface="Proxima Nova"/>
                <a:sym typeface="Proxima Nova"/>
              </a:rPr>
              <a:t>Liste des dépôts dans le fichier /etc/apt/sources.list</a:t>
            </a:r>
            <a:endParaRPr sz="5000">
              <a:latin typeface="Proxima Nova"/>
              <a:ea typeface="Proxima Nova"/>
              <a:cs typeface="Proxima Nova"/>
              <a:sym typeface="Proxima Nova"/>
            </a:endParaRPr>
          </a:p>
          <a:p>
            <a:pPr indent="-546100" lvl="0" marL="457200" rtl="0" algn="l">
              <a:lnSpc>
                <a:spcPct val="115000"/>
              </a:lnSpc>
              <a:spcBef>
                <a:spcPts val="0"/>
              </a:spcBef>
              <a:spcAft>
                <a:spcPts val="0"/>
              </a:spcAft>
              <a:buSzPts val="5000"/>
              <a:buFont typeface="Proxima Nova"/>
              <a:buChar char="-"/>
            </a:pPr>
            <a:r>
              <a:rPr lang="en-US" sz="5000">
                <a:latin typeface="Proxima Nova"/>
                <a:ea typeface="Proxima Nova"/>
                <a:cs typeface="Proxima Nova"/>
                <a:sym typeface="Proxima Nova"/>
              </a:rPr>
              <a:t>Dans la formation : APT sur Debian (haut niveau) vient de DPKG (bas niveau)</a:t>
            </a:r>
            <a:endParaRPr sz="5000">
              <a:latin typeface="Proxima Nova"/>
              <a:ea typeface="Proxima Nova"/>
              <a:cs typeface="Proxima Nova"/>
              <a:sym typeface="Proxima Nova"/>
            </a:endParaRPr>
          </a:p>
          <a:p>
            <a:pPr indent="-546100" lvl="0" marL="457200" rtl="0" algn="l">
              <a:lnSpc>
                <a:spcPct val="115000"/>
              </a:lnSpc>
              <a:spcBef>
                <a:spcPts val="0"/>
              </a:spcBef>
              <a:spcAft>
                <a:spcPts val="0"/>
              </a:spcAft>
              <a:buSzPts val="5000"/>
              <a:buFont typeface="Proxima Nova"/>
              <a:buChar char="-"/>
            </a:pPr>
            <a:r>
              <a:rPr lang="en-US" sz="5000">
                <a:latin typeface="Proxima Nova"/>
                <a:ea typeface="Proxima Nova"/>
                <a:cs typeface="Proxima Nova"/>
                <a:sym typeface="Proxima Nova"/>
              </a:rPr>
              <a:t>Des interface en GUI existent : Synaptic et Aptitude</a:t>
            </a:r>
            <a:endParaRPr sz="5000">
              <a:latin typeface="Proxima Nova"/>
              <a:ea typeface="Proxima Nova"/>
              <a:cs typeface="Proxima Nova"/>
              <a:sym typeface="Proxima Nova"/>
            </a:endParaRPr>
          </a:p>
        </p:txBody>
      </p:sp>
      <p:sp>
        <p:nvSpPr>
          <p:cNvPr id="768" name="Google Shape;768;p57"/>
          <p:cNvSpPr txBox="1"/>
          <p:nvPr>
            <p:ph idx="12" type="sldNum"/>
          </p:nvPr>
        </p:nvSpPr>
        <p:spPr>
          <a:xfrm>
            <a:off x="12001501" y="13081000"/>
            <a:ext cx="5730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en-US"/>
              <a:t>‹#›</a:t>
            </a:fld>
            <a:endParaRPr/>
          </a:p>
        </p:txBody>
      </p:sp>
      <p:sp>
        <p:nvSpPr>
          <p:cNvPr id="769" name="Google Shape;769;p57"/>
          <p:cNvSpPr txBox="1"/>
          <p:nvPr/>
        </p:nvSpPr>
        <p:spPr>
          <a:xfrm>
            <a:off x="2414950" y="359800"/>
            <a:ext cx="3636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Introduction</a:t>
            </a:r>
            <a:endParaRPr sz="2400">
              <a:latin typeface="Montserrat SemiBold"/>
              <a:ea typeface="Montserrat SemiBold"/>
              <a:cs typeface="Montserrat SemiBold"/>
              <a:sym typeface="Montserrat SemiBold"/>
            </a:endParaRPr>
          </a:p>
        </p:txBody>
      </p:sp>
      <p:sp>
        <p:nvSpPr>
          <p:cNvPr id="770" name="Google Shape;770;p57"/>
          <p:cNvSpPr txBox="1"/>
          <p:nvPr/>
        </p:nvSpPr>
        <p:spPr>
          <a:xfrm>
            <a:off x="10245025" y="359800"/>
            <a:ext cx="59154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Architecture et fonctionnement</a:t>
            </a:r>
            <a:endParaRPr sz="2400">
              <a:latin typeface="Montserrat SemiBold"/>
              <a:ea typeface="Montserrat SemiBold"/>
              <a:cs typeface="Montserrat SemiBold"/>
              <a:sym typeface="Montserrat SemiBold"/>
            </a:endParaRPr>
          </a:p>
        </p:txBody>
      </p:sp>
      <p:sp>
        <p:nvSpPr>
          <p:cNvPr id="771" name="Google Shape;771;p57"/>
          <p:cNvSpPr txBox="1"/>
          <p:nvPr/>
        </p:nvSpPr>
        <p:spPr>
          <a:xfrm>
            <a:off x="15829650" y="359800"/>
            <a:ext cx="50298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Commandes de base</a:t>
            </a:r>
            <a:endParaRPr sz="2400">
              <a:latin typeface="Montserrat SemiBold"/>
              <a:ea typeface="Montserrat SemiBold"/>
              <a:cs typeface="Montserrat SemiBold"/>
              <a:sym typeface="Montserrat SemiBold"/>
            </a:endParaRPr>
          </a:p>
        </p:txBody>
      </p:sp>
      <p:sp>
        <p:nvSpPr>
          <p:cNvPr id="772" name="Google Shape;772;p57"/>
          <p:cNvSpPr txBox="1"/>
          <p:nvPr/>
        </p:nvSpPr>
        <p:spPr>
          <a:xfrm>
            <a:off x="5687425" y="359800"/>
            <a:ext cx="4557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Principaux gestionnaires</a:t>
            </a:r>
            <a:endParaRPr sz="2400">
              <a:latin typeface="Montserrat SemiBold"/>
              <a:ea typeface="Montserrat SemiBold"/>
              <a:cs typeface="Montserrat SemiBold"/>
              <a:sym typeface="Montserrat SemiBold"/>
            </a:endParaRPr>
          </a:p>
        </p:txBody>
      </p:sp>
      <p:sp>
        <p:nvSpPr>
          <p:cNvPr id="773" name="Google Shape;773;p57"/>
          <p:cNvSpPr txBox="1"/>
          <p:nvPr/>
        </p:nvSpPr>
        <p:spPr>
          <a:xfrm>
            <a:off x="20760125" y="359800"/>
            <a:ext cx="29805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Sécurité</a:t>
            </a:r>
            <a:endParaRPr sz="2400">
              <a:latin typeface="Montserrat SemiBold"/>
              <a:ea typeface="Montserrat SemiBold"/>
              <a:cs typeface="Montserrat SemiBold"/>
              <a:sym typeface="Montserrat SemiBold"/>
            </a:endParaRPr>
          </a:p>
        </p:txBody>
      </p:sp>
      <p:sp>
        <p:nvSpPr>
          <p:cNvPr id="774" name="Google Shape;774;p57"/>
          <p:cNvSpPr/>
          <p:nvPr/>
        </p:nvSpPr>
        <p:spPr>
          <a:xfrm>
            <a:off x="21701580" y="945528"/>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8" name="Shape 778"/>
        <p:cNvGrpSpPr/>
        <p:nvPr/>
      </p:nvGrpSpPr>
      <p:grpSpPr>
        <a:xfrm>
          <a:off x="0" y="0"/>
          <a:ext cx="0" cy="0"/>
          <a:chOff x="0" y="0"/>
          <a:chExt cx="0" cy="0"/>
        </a:xfrm>
      </p:grpSpPr>
      <p:pic>
        <p:nvPicPr>
          <p:cNvPr descr="icone_wild_code_school.png" id="779" name="Google Shape;779;p58"/>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780" name="Google Shape;780;p58"/>
          <p:cNvCxnSpPr/>
          <p:nvPr/>
        </p:nvCxnSpPr>
        <p:spPr>
          <a:xfrm>
            <a:off x="3728230" y="5315401"/>
            <a:ext cx="2423100" cy="0"/>
          </a:xfrm>
          <a:prstGeom prst="straightConnector1">
            <a:avLst/>
          </a:prstGeom>
          <a:noFill/>
          <a:ln cap="flat" cmpd="sng" w="25400">
            <a:solidFill>
              <a:srgbClr val="000000">
                <a:alpha val="50199"/>
              </a:srgbClr>
            </a:solidFill>
            <a:prstDash val="solid"/>
            <a:miter lim="400000"/>
            <a:headEnd len="sm" w="sm" type="none"/>
            <a:tailEnd len="sm" w="sm" type="none"/>
          </a:ln>
        </p:spPr>
      </p:cxnSp>
      <p:sp>
        <p:nvSpPr>
          <p:cNvPr id="781" name="Google Shape;781;p58"/>
          <p:cNvSpPr txBox="1"/>
          <p:nvPr/>
        </p:nvSpPr>
        <p:spPr>
          <a:xfrm>
            <a:off x="3756196" y="4208112"/>
            <a:ext cx="4592700" cy="8721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5000"/>
              <a:buFont typeface="Arial"/>
              <a:buNone/>
            </a:pPr>
            <a:r>
              <a:rPr i="0" lang="en-US" sz="5000" u="none" cap="none" strike="noStrike">
                <a:solidFill>
                  <a:srgbClr val="000000"/>
                </a:solidFill>
                <a:latin typeface="Montserrat ExtraBold"/>
                <a:ea typeface="Montserrat ExtraBold"/>
                <a:cs typeface="Montserrat ExtraBold"/>
                <a:sym typeface="Montserrat ExtraBold"/>
              </a:rPr>
              <a:t>MERCI</a:t>
            </a:r>
            <a:endParaRPr>
              <a:latin typeface="Montserrat ExtraBold"/>
              <a:ea typeface="Montserrat ExtraBold"/>
              <a:cs typeface="Montserrat ExtraBold"/>
              <a:sym typeface="Montserrat ExtraBold"/>
            </a:endParaRPr>
          </a:p>
        </p:txBody>
      </p:sp>
      <p:sp>
        <p:nvSpPr>
          <p:cNvPr id="782" name="Google Shape;782;p58"/>
          <p:cNvSpPr txBox="1"/>
          <p:nvPr/>
        </p:nvSpPr>
        <p:spPr>
          <a:xfrm>
            <a:off x="3738328" y="6237949"/>
            <a:ext cx="6843000" cy="16419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500"/>
              <a:buFont typeface="Proxima Nova"/>
              <a:buNone/>
            </a:pPr>
            <a:r>
              <a:rPr lang="en-US" sz="5000">
                <a:latin typeface="Proxima Nova"/>
                <a:ea typeface="Proxima Nova"/>
                <a:cs typeface="Proxima Nova"/>
                <a:sym typeface="Proxima Nova"/>
              </a:rPr>
              <a:t>Des questions ? </a:t>
            </a:r>
            <a:endParaRPr sz="5000">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2500"/>
              <a:buFont typeface="Proxima Nova"/>
              <a:buNone/>
            </a:pPr>
            <a:r>
              <a:rPr lang="en-US" sz="5000">
                <a:latin typeface="Proxima Nova"/>
                <a:ea typeface="Proxima Nova"/>
                <a:cs typeface="Proxima Nova"/>
                <a:sym typeface="Proxima Nova"/>
              </a:rPr>
              <a:t>Des remarques ?</a:t>
            </a:r>
            <a:endParaRPr sz="5000">
              <a:latin typeface="Proxima Nova"/>
              <a:ea typeface="Proxima Nova"/>
              <a:cs typeface="Proxima Nova"/>
              <a:sym typeface="Proxima Nova"/>
            </a:endParaRPr>
          </a:p>
        </p:txBody>
      </p:sp>
      <p:cxnSp>
        <p:nvCxnSpPr>
          <p:cNvPr id="783" name="Google Shape;783;p58"/>
          <p:cNvCxnSpPr/>
          <p:nvPr/>
        </p:nvCxnSpPr>
        <p:spPr>
          <a:xfrm>
            <a:off x="1901106" y="1353253"/>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pic>
        <p:nvPicPr>
          <p:cNvPr descr="logo_wild_code_school (2).png" id="784" name="Google Shape;784;p58"/>
          <p:cNvPicPr preferRelativeResize="0"/>
          <p:nvPr/>
        </p:nvPicPr>
        <p:blipFill rotWithShape="1">
          <a:blip r:embed="rId4">
            <a:alphaModFix/>
          </a:blip>
          <a:srcRect b="0" l="0" r="0" t="0"/>
          <a:stretch/>
        </p:blipFill>
        <p:spPr>
          <a:xfrm>
            <a:off x="14428729" y="5821676"/>
            <a:ext cx="7674855" cy="2458140"/>
          </a:xfrm>
          <a:prstGeom prst="rect">
            <a:avLst/>
          </a:prstGeom>
          <a:noFill/>
          <a:ln>
            <a:noFill/>
          </a:ln>
        </p:spPr>
      </p:pic>
      <p:sp>
        <p:nvSpPr>
          <p:cNvPr id="785" name="Google Shape;785;p58"/>
          <p:cNvSpPr txBox="1"/>
          <p:nvPr>
            <p:ph idx="12" type="sldNum"/>
          </p:nvPr>
        </p:nvSpPr>
        <p:spPr>
          <a:xfrm>
            <a:off x="12001501" y="13081000"/>
            <a:ext cx="5730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en-US"/>
              <a:t>‹#›</a:t>
            </a:fld>
            <a:endParaRPr/>
          </a:p>
        </p:txBody>
      </p:sp>
      <p:sp>
        <p:nvSpPr>
          <p:cNvPr id="786" name="Google Shape;786;p58"/>
          <p:cNvSpPr txBox="1"/>
          <p:nvPr/>
        </p:nvSpPr>
        <p:spPr>
          <a:xfrm>
            <a:off x="2414950" y="359800"/>
            <a:ext cx="3636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Introduction</a:t>
            </a:r>
            <a:endParaRPr sz="2400">
              <a:latin typeface="Montserrat SemiBold"/>
              <a:ea typeface="Montserrat SemiBold"/>
              <a:cs typeface="Montserrat SemiBold"/>
              <a:sym typeface="Montserrat SemiBold"/>
            </a:endParaRPr>
          </a:p>
        </p:txBody>
      </p:sp>
      <p:sp>
        <p:nvSpPr>
          <p:cNvPr id="787" name="Google Shape;787;p58"/>
          <p:cNvSpPr txBox="1"/>
          <p:nvPr/>
        </p:nvSpPr>
        <p:spPr>
          <a:xfrm>
            <a:off x="10245025" y="359800"/>
            <a:ext cx="59154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Architecture et fonctionnement</a:t>
            </a:r>
            <a:endParaRPr sz="2400">
              <a:latin typeface="Montserrat SemiBold"/>
              <a:ea typeface="Montserrat SemiBold"/>
              <a:cs typeface="Montserrat SemiBold"/>
              <a:sym typeface="Montserrat SemiBold"/>
            </a:endParaRPr>
          </a:p>
        </p:txBody>
      </p:sp>
      <p:sp>
        <p:nvSpPr>
          <p:cNvPr id="788" name="Google Shape;788;p58"/>
          <p:cNvSpPr txBox="1"/>
          <p:nvPr/>
        </p:nvSpPr>
        <p:spPr>
          <a:xfrm>
            <a:off x="15829650" y="359800"/>
            <a:ext cx="50298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Commandes de base</a:t>
            </a:r>
            <a:endParaRPr sz="2400">
              <a:latin typeface="Montserrat SemiBold"/>
              <a:ea typeface="Montserrat SemiBold"/>
              <a:cs typeface="Montserrat SemiBold"/>
              <a:sym typeface="Montserrat SemiBold"/>
            </a:endParaRPr>
          </a:p>
        </p:txBody>
      </p:sp>
      <p:sp>
        <p:nvSpPr>
          <p:cNvPr id="789" name="Google Shape;789;p58"/>
          <p:cNvSpPr txBox="1"/>
          <p:nvPr/>
        </p:nvSpPr>
        <p:spPr>
          <a:xfrm>
            <a:off x="5687425" y="359800"/>
            <a:ext cx="4557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Principaux gestionnaires</a:t>
            </a:r>
            <a:endParaRPr sz="2400">
              <a:latin typeface="Montserrat SemiBold"/>
              <a:ea typeface="Montserrat SemiBold"/>
              <a:cs typeface="Montserrat SemiBold"/>
              <a:sym typeface="Montserrat SemiBold"/>
            </a:endParaRPr>
          </a:p>
        </p:txBody>
      </p:sp>
      <p:sp>
        <p:nvSpPr>
          <p:cNvPr id="790" name="Google Shape;790;p58"/>
          <p:cNvSpPr txBox="1"/>
          <p:nvPr/>
        </p:nvSpPr>
        <p:spPr>
          <a:xfrm>
            <a:off x="20760125" y="359800"/>
            <a:ext cx="29805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Sécurité</a:t>
            </a:r>
            <a:endParaRPr sz="2400">
              <a:latin typeface="Montserrat SemiBold"/>
              <a:ea typeface="Montserrat SemiBold"/>
              <a:cs typeface="Montserrat SemiBold"/>
              <a:sym typeface="Montserrat SemiBo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descr="icone_wild_code_school.png" id="144" name="Google Shape;144;p21"/>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145" name="Google Shape;145;p21"/>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146" name="Google Shape;146;p21"/>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147" name="Google Shape;147;p21"/>
          <p:cNvSpPr txBox="1"/>
          <p:nvPr/>
        </p:nvSpPr>
        <p:spPr>
          <a:xfrm>
            <a:off x="946900" y="2610425"/>
            <a:ext cx="10223100" cy="8721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Historique</a:t>
            </a:r>
            <a:endParaRPr>
              <a:latin typeface="Montserrat ExtraBold"/>
              <a:ea typeface="Montserrat ExtraBold"/>
              <a:cs typeface="Montserrat ExtraBold"/>
              <a:sym typeface="Montserrat ExtraBold"/>
            </a:endParaRPr>
          </a:p>
        </p:txBody>
      </p:sp>
      <p:sp>
        <p:nvSpPr>
          <p:cNvPr id="148" name="Google Shape;148;p21"/>
          <p:cNvSpPr txBox="1"/>
          <p:nvPr/>
        </p:nvSpPr>
        <p:spPr>
          <a:xfrm>
            <a:off x="949225" y="4632400"/>
            <a:ext cx="3506400" cy="5337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Avant</a:t>
            </a:r>
            <a:endParaRPr sz="2800">
              <a:latin typeface="Montserrat Medium"/>
              <a:ea typeface="Montserrat Medium"/>
              <a:cs typeface="Montserrat Medium"/>
              <a:sym typeface="Montserrat Medium"/>
            </a:endParaRPr>
          </a:p>
        </p:txBody>
      </p:sp>
      <p:sp>
        <p:nvSpPr>
          <p:cNvPr id="149" name="Google Shape;149;p21"/>
          <p:cNvSpPr txBox="1"/>
          <p:nvPr/>
        </p:nvSpPr>
        <p:spPr>
          <a:xfrm>
            <a:off x="5256425" y="3641650"/>
            <a:ext cx="18529200" cy="9561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5000">
                <a:latin typeface="Proxima Nova"/>
                <a:ea typeface="Proxima Nova"/>
                <a:cs typeface="Proxima Nova"/>
                <a:sym typeface="Proxima Nova"/>
              </a:rPr>
              <a:t>Initialement, l'installation et la mise à jour des logiciels étaient des processus manuels et fastidieux.</a:t>
            </a:r>
            <a:endParaRPr sz="5000">
              <a:latin typeface="Proxima Nova"/>
              <a:ea typeface="Proxima Nova"/>
              <a:cs typeface="Proxima Nova"/>
              <a:sym typeface="Proxima Nova"/>
            </a:endParaRPr>
          </a:p>
          <a:p>
            <a:pPr indent="0" lvl="0" marL="0" rtl="0" algn="l">
              <a:spcBef>
                <a:spcPts val="0"/>
              </a:spcBef>
              <a:spcAft>
                <a:spcPts val="0"/>
              </a:spcAft>
              <a:buNone/>
            </a:pPr>
            <a:r>
              <a:t/>
            </a:r>
            <a:endParaRPr sz="5000">
              <a:latin typeface="Proxima Nova"/>
              <a:ea typeface="Proxima Nova"/>
              <a:cs typeface="Proxima Nova"/>
              <a:sym typeface="Proxima Nova"/>
            </a:endParaRPr>
          </a:p>
          <a:p>
            <a:pPr indent="0" lvl="0" marL="0" rtl="0" algn="l">
              <a:spcBef>
                <a:spcPts val="0"/>
              </a:spcBef>
              <a:spcAft>
                <a:spcPts val="0"/>
              </a:spcAft>
              <a:buNone/>
            </a:pPr>
            <a:r>
              <a:rPr lang="en-US" sz="5000">
                <a:latin typeface="Proxima Nova"/>
                <a:ea typeface="Proxima Nova"/>
                <a:cs typeface="Proxima Nova"/>
                <a:sym typeface="Proxima Nova"/>
              </a:rPr>
              <a:t>Des outils ont été développé pour simplifier ce processus.</a:t>
            </a:r>
            <a:endParaRPr sz="5000">
              <a:latin typeface="Proxima Nova"/>
              <a:ea typeface="Proxima Nova"/>
              <a:cs typeface="Proxima Nova"/>
              <a:sym typeface="Proxima Nova"/>
            </a:endParaRPr>
          </a:p>
          <a:p>
            <a:pPr indent="0" lvl="0" marL="0" rtl="0" algn="l">
              <a:spcBef>
                <a:spcPts val="0"/>
              </a:spcBef>
              <a:spcAft>
                <a:spcPts val="0"/>
              </a:spcAft>
              <a:buNone/>
            </a:pPr>
            <a:r>
              <a:rPr lang="en-US" sz="5000">
                <a:latin typeface="Proxima Nova"/>
                <a:ea typeface="Proxima Nova"/>
                <a:cs typeface="Proxima Nova"/>
                <a:sym typeface="Proxima Nova"/>
              </a:rPr>
              <a:t>Chaque distribution Linux a eu son propre outil :</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Debian avec DPKG</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Red Hat avec RPM</a:t>
            </a:r>
            <a:endParaRPr sz="5000">
              <a:latin typeface="Proxima Nova"/>
              <a:ea typeface="Proxima Nova"/>
              <a:cs typeface="Proxima Nova"/>
              <a:sym typeface="Proxima Nova"/>
            </a:endParaRPr>
          </a:p>
          <a:p>
            <a:pPr indent="0" lvl="0" marL="0" rtl="0" algn="l">
              <a:spcBef>
                <a:spcPts val="0"/>
              </a:spcBef>
              <a:spcAft>
                <a:spcPts val="0"/>
              </a:spcAft>
              <a:buNone/>
            </a:pPr>
            <a:r>
              <a:t/>
            </a:r>
            <a:endParaRPr sz="5000">
              <a:latin typeface="Proxima Nova"/>
              <a:ea typeface="Proxima Nova"/>
              <a:cs typeface="Proxima Nova"/>
              <a:sym typeface="Proxima Nova"/>
            </a:endParaRPr>
          </a:p>
          <a:p>
            <a:pPr indent="0" lvl="0" marL="0" rtl="0" algn="l">
              <a:spcBef>
                <a:spcPts val="0"/>
              </a:spcBef>
              <a:spcAft>
                <a:spcPts val="0"/>
              </a:spcAft>
              <a:buNone/>
            </a:pPr>
            <a:r>
              <a:rPr lang="en-US" sz="5000">
                <a:latin typeface="Proxima Nova"/>
                <a:ea typeface="Proxima Nova"/>
                <a:cs typeface="Proxima Nova"/>
                <a:sym typeface="Proxima Nova"/>
              </a:rPr>
              <a:t>Ces outils ont évolués </a:t>
            </a:r>
            <a:r>
              <a:rPr lang="en-US" sz="5000">
                <a:latin typeface="Proxima Nova"/>
                <a:ea typeface="Proxima Nova"/>
                <a:cs typeface="Proxima Nova"/>
                <a:sym typeface="Proxima Nova"/>
              </a:rPr>
              <a:t>pour</a:t>
            </a:r>
            <a:r>
              <a:rPr lang="en-US" sz="5000">
                <a:latin typeface="Proxima Nova"/>
                <a:ea typeface="Proxima Nova"/>
                <a:cs typeface="Proxima Nova"/>
                <a:sym typeface="Proxima Nova"/>
              </a:rPr>
              <a:t> devenir de véritable gestionnaire de paquets :</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Debian a APT</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Red Hat a YUM</a:t>
            </a:r>
            <a:endParaRPr sz="5000">
              <a:latin typeface="Proxima Nova"/>
              <a:ea typeface="Proxima Nova"/>
              <a:cs typeface="Proxima Nova"/>
              <a:sym typeface="Proxima Nova"/>
            </a:endParaRPr>
          </a:p>
        </p:txBody>
      </p:sp>
      <p:sp>
        <p:nvSpPr>
          <p:cNvPr id="150" name="Google Shape;150;p21"/>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en-US"/>
              <a:t>‹#›</a:t>
            </a:fld>
            <a:endParaRPr/>
          </a:p>
        </p:txBody>
      </p:sp>
      <p:sp>
        <p:nvSpPr>
          <p:cNvPr id="151" name="Google Shape;151;p21"/>
          <p:cNvSpPr/>
          <p:nvPr/>
        </p:nvSpPr>
        <p:spPr>
          <a:xfrm>
            <a:off x="3684455" y="938991"/>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52" name="Google Shape;152;p21"/>
          <p:cNvSpPr txBox="1"/>
          <p:nvPr/>
        </p:nvSpPr>
        <p:spPr>
          <a:xfrm>
            <a:off x="2414950" y="359800"/>
            <a:ext cx="3636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Introduction</a:t>
            </a:r>
            <a:endParaRPr sz="2400">
              <a:latin typeface="Montserrat SemiBold"/>
              <a:ea typeface="Montserrat SemiBold"/>
              <a:cs typeface="Montserrat SemiBold"/>
              <a:sym typeface="Montserrat SemiBold"/>
            </a:endParaRPr>
          </a:p>
        </p:txBody>
      </p:sp>
      <p:sp>
        <p:nvSpPr>
          <p:cNvPr id="153" name="Google Shape;153;p21"/>
          <p:cNvSpPr txBox="1"/>
          <p:nvPr/>
        </p:nvSpPr>
        <p:spPr>
          <a:xfrm>
            <a:off x="10245025" y="359800"/>
            <a:ext cx="59154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Architecture et fonctionnement</a:t>
            </a:r>
            <a:endParaRPr sz="2400">
              <a:latin typeface="Montserrat SemiBold"/>
              <a:ea typeface="Montserrat SemiBold"/>
              <a:cs typeface="Montserrat SemiBold"/>
              <a:sym typeface="Montserrat SemiBold"/>
            </a:endParaRPr>
          </a:p>
        </p:txBody>
      </p:sp>
      <p:sp>
        <p:nvSpPr>
          <p:cNvPr id="154" name="Google Shape;154;p21"/>
          <p:cNvSpPr txBox="1"/>
          <p:nvPr/>
        </p:nvSpPr>
        <p:spPr>
          <a:xfrm>
            <a:off x="15829650" y="359800"/>
            <a:ext cx="50298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Commandes de base</a:t>
            </a:r>
            <a:endParaRPr sz="2400">
              <a:latin typeface="Montserrat SemiBold"/>
              <a:ea typeface="Montserrat SemiBold"/>
              <a:cs typeface="Montserrat SemiBold"/>
              <a:sym typeface="Montserrat SemiBold"/>
            </a:endParaRPr>
          </a:p>
        </p:txBody>
      </p:sp>
      <p:sp>
        <p:nvSpPr>
          <p:cNvPr id="155" name="Google Shape;155;p21"/>
          <p:cNvSpPr txBox="1"/>
          <p:nvPr/>
        </p:nvSpPr>
        <p:spPr>
          <a:xfrm>
            <a:off x="5687425" y="359800"/>
            <a:ext cx="4557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Principaux gestionnaires</a:t>
            </a:r>
            <a:endParaRPr sz="2400">
              <a:latin typeface="Montserrat SemiBold"/>
              <a:ea typeface="Montserrat SemiBold"/>
              <a:cs typeface="Montserrat SemiBold"/>
              <a:sym typeface="Montserrat SemiBold"/>
            </a:endParaRPr>
          </a:p>
        </p:txBody>
      </p:sp>
      <p:sp>
        <p:nvSpPr>
          <p:cNvPr id="156" name="Google Shape;156;p21"/>
          <p:cNvSpPr txBox="1"/>
          <p:nvPr/>
        </p:nvSpPr>
        <p:spPr>
          <a:xfrm>
            <a:off x="20760125" y="359800"/>
            <a:ext cx="29805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Sécurité</a:t>
            </a:r>
            <a:endParaRPr sz="2400">
              <a:latin typeface="Montserrat SemiBold"/>
              <a:ea typeface="Montserrat SemiBold"/>
              <a:cs typeface="Montserrat SemiBold"/>
              <a:sym typeface="Montserrat SemiBo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descr="icone_wild_code_school.png" id="161" name="Google Shape;161;p22"/>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162" name="Google Shape;162;p22"/>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163" name="Google Shape;163;p22"/>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164" name="Google Shape;164;p22"/>
          <p:cNvSpPr txBox="1"/>
          <p:nvPr/>
        </p:nvSpPr>
        <p:spPr>
          <a:xfrm>
            <a:off x="946900" y="2610425"/>
            <a:ext cx="10223100" cy="8721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Gestionnaire de paquets</a:t>
            </a:r>
            <a:endParaRPr>
              <a:latin typeface="Montserrat ExtraBold"/>
              <a:ea typeface="Montserrat ExtraBold"/>
              <a:cs typeface="Montserrat ExtraBold"/>
              <a:sym typeface="Montserrat ExtraBold"/>
            </a:endParaRPr>
          </a:p>
        </p:txBody>
      </p:sp>
      <p:sp>
        <p:nvSpPr>
          <p:cNvPr id="165" name="Google Shape;165;p22"/>
          <p:cNvSpPr txBox="1"/>
          <p:nvPr/>
        </p:nvSpPr>
        <p:spPr>
          <a:xfrm>
            <a:off x="949225" y="4632400"/>
            <a:ext cx="3506400" cy="5337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Une définition</a:t>
            </a:r>
            <a:endParaRPr sz="2800">
              <a:latin typeface="Montserrat Medium"/>
              <a:ea typeface="Montserrat Medium"/>
              <a:cs typeface="Montserrat Medium"/>
              <a:sym typeface="Montserrat Medium"/>
            </a:endParaRPr>
          </a:p>
        </p:txBody>
      </p:sp>
      <p:sp>
        <p:nvSpPr>
          <p:cNvPr id="166" name="Google Shape;166;p22"/>
          <p:cNvSpPr txBox="1"/>
          <p:nvPr/>
        </p:nvSpPr>
        <p:spPr>
          <a:xfrm>
            <a:off x="5256425" y="3641650"/>
            <a:ext cx="18529200" cy="9561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5000">
                <a:latin typeface="Proxima Nova"/>
                <a:ea typeface="Proxima Nova"/>
                <a:cs typeface="Proxima Nova"/>
                <a:sym typeface="Proxima Nova"/>
              </a:rPr>
              <a:t>Un </a:t>
            </a:r>
            <a:r>
              <a:rPr b="1" lang="en-US" sz="5000">
                <a:latin typeface="Proxima Nova"/>
                <a:ea typeface="Proxima Nova"/>
                <a:cs typeface="Proxima Nova"/>
                <a:sym typeface="Proxima Nova"/>
              </a:rPr>
              <a:t>gestionnaire de paquets</a:t>
            </a:r>
            <a:r>
              <a:rPr lang="en-US" sz="5000">
                <a:latin typeface="Proxima Nova"/>
                <a:ea typeface="Proxima Nova"/>
                <a:cs typeface="Proxima Nova"/>
                <a:sym typeface="Proxima Nova"/>
              </a:rPr>
              <a:t> est un outil automatisant le processus d’installation, désinstallation, mise à jour de logiciels installés sur un système Linux </a:t>
            </a:r>
            <a:r>
              <a:rPr lang="en-US" sz="5000">
                <a:latin typeface="Proxima Nova"/>
                <a:ea typeface="Proxima Nova"/>
                <a:cs typeface="Proxima Nova"/>
                <a:sym typeface="Proxima Nova"/>
              </a:rPr>
              <a:t>de manière organisée et cohérente, souvent à partir de </a:t>
            </a:r>
            <a:r>
              <a:rPr b="1" lang="en-US" sz="5000">
                <a:latin typeface="Proxima Nova"/>
                <a:ea typeface="Proxima Nova"/>
                <a:cs typeface="Proxima Nova"/>
                <a:sym typeface="Proxima Nova"/>
              </a:rPr>
              <a:t>dépôts</a:t>
            </a:r>
            <a:r>
              <a:rPr lang="en-US" sz="5000">
                <a:latin typeface="Proxima Nova"/>
                <a:ea typeface="Proxima Nova"/>
                <a:cs typeface="Proxima Nova"/>
                <a:sym typeface="Proxima Nova"/>
              </a:rPr>
              <a:t>.</a:t>
            </a:r>
            <a:endParaRPr sz="5000">
              <a:latin typeface="Proxima Nova"/>
              <a:ea typeface="Proxima Nova"/>
              <a:cs typeface="Proxima Nova"/>
              <a:sym typeface="Proxima Nova"/>
            </a:endParaRPr>
          </a:p>
          <a:p>
            <a:pPr indent="0" lvl="0" marL="0" rtl="0" algn="l">
              <a:spcBef>
                <a:spcPts val="0"/>
              </a:spcBef>
              <a:spcAft>
                <a:spcPts val="0"/>
              </a:spcAft>
              <a:buNone/>
            </a:pPr>
            <a:r>
              <a:t/>
            </a:r>
            <a:endParaRPr sz="5000">
              <a:latin typeface="Proxima Nova"/>
              <a:ea typeface="Proxima Nova"/>
              <a:cs typeface="Proxima Nova"/>
              <a:sym typeface="Proxima Nova"/>
            </a:endParaRPr>
          </a:p>
          <a:p>
            <a:pPr indent="0" lvl="0" marL="0" rtl="0" algn="l">
              <a:spcBef>
                <a:spcPts val="0"/>
              </a:spcBef>
              <a:spcAft>
                <a:spcPts val="0"/>
              </a:spcAft>
              <a:buNone/>
            </a:pPr>
            <a:r>
              <a:rPr lang="en-US" sz="5000">
                <a:latin typeface="Proxima Nova"/>
                <a:ea typeface="Proxima Nova"/>
                <a:cs typeface="Proxima Nova"/>
                <a:sym typeface="Proxima Nova"/>
              </a:rPr>
              <a:t>Ce processus </a:t>
            </a:r>
            <a:r>
              <a:rPr lang="en-US" sz="5000">
                <a:latin typeface="Proxima Nova"/>
                <a:ea typeface="Proxima Nova"/>
                <a:cs typeface="Proxima Nova"/>
                <a:sym typeface="Proxima Nova"/>
              </a:rPr>
              <a:t>est un élément fondamental du système d'exploitation Linux pour la maintenance et la sécurité.</a:t>
            </a:r>
            <a:endParaRPr sz="5000">
              <a:latin typeface="Proxima Nova"/>
              <a:ea typeface="Proxima Nova"/>
              <a:cs typeface="Proxima Nova"/>
              <a:sym typeface="Proxima Nova"/>
            </a:endParaRPr>
          </a:p>
          <a:p>
            <a:pPr indent="0" lvl="0" marL="0" rtl="0" algn="l">
              <a:spcBef>
                <a:spcPts val="0"/>
              </a:spcBef>
              <a:spcAft>
                <a:spcPts val="0"/>
              </a:spcAft>
              <a:buNone/>
            </a:pPr>
            <a:r>
              <a:t/>
            </a:r>
            <a:endParaRPr sz="5000">
              <a:latin typeface="Proxima Nova"/>
              <a:ea typeface="Proxima Nova"/>
              <a:cs typeface="Proxima Nova"/>
              <a:sym typeface="Proxima Nova"/>
            </a:endParaRPr>
          </a:p>
          <a:p>
            <a:pPr indent="0" lvl="0" marL="0" rtl="0" algn="l">
              <a:spcBef>
                <a:spcPts val="0"/>
              </a:spcBef>
              <a:spcAft>
                <a:spcPts val="0"/>
              </a:spcAft>
              <a:buNone/>
            </a:pPr>
            <a:r>
              <a:rPr lang="en-US" sz="5000">
                <a:latin typeface="Proxima Nova"/>
                <a:ea typeface="Proxima Nova"/>
                <a:cs typeface="Proxima Nova"/>
                <a:sym typeface="Proxima Nova"/>
              </a:rPr>
              <a:t>Il comprend également la gestion des </a:t>
            </a:r>
            <a:r>
              <a:rPr b="1" lang="en-US" sz="5000">
                <a:latin typeface="Proxima Nova"/>
                <a:ea typeface="Proxima Nova"/>
                <a:cs typeface="Proxima Nova"/>
                <a:sym typeface="Proxima Nova"/>
              </a:rPr>
              <a:t>dépendances</a:t>
            </a:r>
            <a:r>
              <a:rPr lang="en-US" sz="5000">
                <a:latin typeface="Proxima Nova"/>
                <a:ea typeface="Proxima Nova"/>
                <a:cs typeface="Proxima Nova"/>
                <a:sym typeface="Proxima Nova"/>
              </a:rPr>
              <a:t>.</a:t>
            </a:r>
            <a:endParaRPr sz="5000">
              <a:latin typeface="Proxima Nova"/>
              <a:ea typeface="Proxima Nova"/>
              <a:cs typeface="Proxima Nova"/>
              <a:sym typeface="Proxima Nova"/>
            </a:endParaRPr>
          </a:p>
        </p:txBody>
      </p:sp>
      <p:sp>
        <p:nvSpPr>
          <p:cNvPr id="167" name="Google Shape;167;p22"/>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en-US"/>
              <a:t>‹#›</a:t>
            </a:fld>
            <a:endParaRPr/>
          </a:p>
        </p:txBody>
      </p:sp>
      <p:sp>
        <p:nvSpPr>
          <p:cNvPr id="168" name="Google Shape;168;p22"/>
          <p:cNvSpPr/>
          <p:nvPr/>
        </p:nvSpPr>
        <p:spPr>
          <a:xfrm>
            <a:off x="3684455" y="938991"/>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69" name="Google Shape;169;p22"/>
          <p:cNvSpPr txBox="1"/>
          <p:nvPr/>
        </p:nvSpPr>
        <p:spPr>
          <a:xfrm>
            <a:off x="2414950" y="359800"/>
            <a:ext cx="3636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Introduction</a:t>
            </a:r>
            <a:endParaRPr sz="2400">
              <a:latin typeface="Montserrat SemiBold"/>
              <a:ea typeface="Montserrat SemiBold"/>
              <a:cs typeface="Montserrat SemiBold"/>
              <a:sym typeface="Montserrat SemiBold"/>
            </a:endParaRPr>
          </a:p>
        </p:txBody>
      </p:sp>
      <p:sp>
        <p:nvSpPr>
          <p:cNvPr id="170" name="Google Shape;170;p22"/>
          <p:cNvSpPr txBox="1"/>
          <p:nvPr/>
        </p:nvSpPr>
        <p:spPr>
          <a:xfrm>
            <a:off x="10245025" y="359800"/>
            <a:ext cx="59154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Architecture et fonctionnement</a:t>
            </a:r>
            <a:endParaRPr sz="2400">
              <a:latin typeface="Montserrat SemiBold"/>
              <a:ea typeface="Montserrat SemiBold"/>
              <a:cs typeface="Montserrat SemiBold"/>
              <a:sym typeface="Montserrat SemiBold"/>
            </a:endParaRPr>
          </a:p>
        </p:txBody>
      </p:sp>
      <p:sp>
        <p:nvSpPr>
          <p:cNvPr id="171" name="Google Shape;171;p22"/>
          <p:cNvSpPr txBox="1"/>
          <p:nvPr/>
        </p:nvSpPr>
        <p:spPr>
          <a:xfrm>
            <a:off x="15829650" y="359800"/>
            <a:ext cx="50298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Commandes de base</a:t>
            </a:r>
            <a:endParaRPr sz="2400">
              <a:latin typeface="Montserrat SemiBold"/>
              <a:ea typeface="Montserrat SemiBold"/>
              <a:cs typeface="Montserrat SemiBold"/>
              <a:sym typeface="Montserrat SemiBold"/>
            </a:endParaRPr>
          </a:p>
        </p:txBody>
      </p:sp>
      <p:sp>
        <p:nvSpPr>
          <p:cNvPr id="172" name="Google Shape;172;p22"/>
          <p:cNvSpPr txBox="1"/>
          <p:nvPr/>
        </p:nvSpPr>
        <p:spPr>
          <a:xfrm>
            <a:off x="5687425" y="359800"/>
            <a:ext cx="4557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Principaux gestionnaires</a:t>
            </a:r>
            <a:endParaRPr sz="2400">
              <a:latin typeface="Montserrat SemiBold"/>
              <a:ea typeface="Montserrat SemiBold"/>
              <a:cs typeface="Montserrat SemiBold"/>
              <a:sym typeface="Montserrat SemiBold"/>
            </a:endParaRPr>
          </a:p>
        </p:txBody>
      </p:sp>
      <p:sp>
        <p:nvSpPr>
          <p:cNvPr id="173" name="Google Shape;173;p22"/>
          <p:cNvSpPr txBox="1"/>
          <p:nvPr/>
        </p:nvSpPr>
        <p:spPr>
          <a:xfrm>
            <a:off x="20760125" y="359800"/>
            <a:ext cx="29805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Sécurité</a:t>
            </a:r>
            <a:endParaRPr sz="2400">
              <a:latin typeface="Montserrat SemiBold"/>
              <a:ea typeface="Montserrat SemiBold"/>
              <a:cs typeface="Montserrat SemiBold"/>
              <a:sym typeface="Montserrat SemiBo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descr="icone_wild_code_school.png" id="178" name="Google Shape;178;p23"/>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179" name="Google Shape;179;p23"/>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180" name="Google Shape;180;p23"/>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181" name="Google Shape;181;p23"/>
          <p:cNvSpPr txBox="1"/>
          <p:nvPr/>
        </p:nvSpPr>
        <p:spPr>
          <a:xfrm>
            <a:off x="946900" y="2610425"/>
            <a:ext cx="10223100" cy="8721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Notions à retenir</a:t>
            </a:r>
            <a:endParaRPr>
              <a:latin typeface="Montserrat ExtraBold"/>
              <a:ea typeface="Montserrat ExtraBold"/>
              <a:cs typeface="Montserrat ExtraBold"/>
              <a:sym typeface="Montserrat ExtraBold"/>
            </a:endParaRPr>
          </a:p>
        </p:txBody>
      </p:sp>
      <p:sp>
        <p:nvSpPr>
          <p:cNvPr id="182" name="Google Shape;182;p23"/>
          <p:cNvSpPr txBox="1"/>
          <p:nvPr/>
        </p:nvSpPr>
        <p:spPr>
          <a:xfrm>
            <a:off x="949225" y="4632400"/>
            <a:ext cx="3612900" cy="5337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La base</a:t>
            </a:r>
            <a:endParaRPr sz="2800">
              <a:latin typeface="Montserrat Medium"/>
              <a:ea typeface="Montserrat Medium"/>
              <a:cs typeface="Montserrat Medium"/>
              <a:sym typeface="Montserrat Medium"/>
            </a:endParaRPr>
          </a:p>
        </p:txBody>
      </p:sp>
      <p:sp>
        <p:nvSpPr>
          <p:cNvPr id="183" name="Google Shape;183;p23"/>
          <p:cNvSpPr txBox="1"/>
          <p:nvPr/>
        </p:nvSpPr>
        <p:spPr>
          <a:xfrm>
            <a:off x="5256425" y="3641650"/>
            <a:ext cx="18529200" cy="9561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5000">
                <a:latin typeface="Proxima Nova"/>
                <a:ea typeface="Proxima Nova"/>
                <a:cs typeface="Proxima Nova"/>
                <a:sym typeface="Proxima Nova"/>
              </a:rPr>
              <a:t>Voici quelques notions à </a:t>
            </a:r>
            <a:r>
              <a:rPr lang="en-US" sz="5000">
                <a:latin typeface="Proxima Nova"/>
                <a:ea typeface="Proxima Nova"/>
                <a:cs typeface="Proxima Nova"/>
                <a:sym typeface="Proxima Nova"/>
              </a:rPr>
              <a:t>connaître</a:t>
            </a:r>
            <a:r>
              <a:rPr lang="en-US" sz="5000">
                <a:latin typeface="Proxima Nova"/>
                <a:ea typeface="Proxima Nova"/>
                <a:cs typeface="Proxima Nova"/>
                <a:sym typeface="Proxima Nova"/>
              </a:rPr>
              <a:t> : </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b="1" lang="en-US" sz="5000">
                <a:latin typeface="Proxima Nova"/>
                <a:ea typeface="Proxima Nova"/>
                <a:cs typeface="Proxima Nova"/>
                <a:sym typeface="Proxima Nova"/>
              </a:rPr>
              <a:t>Paquet :</a:t>
            </a:r>
            <a:r>
              <a:rPr lang="en-US" sz="5000">
                <a:latin typeface="Proxima Nova"/>
                <a:ea typeface="Proxima Nova"/>
                <a:cs typeface="Proxima Nova"/>
                <a:sym typeface="Proxima Nova"/>
              </a:rPr>
              <a:t> archive contenant des fichiers binaires, des bibliothèques, des scripts et des métadonnées…</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b="1" lang="en-US" sz="5000">
                <a:latin typeface="Proxima Nova"/>
                <a:ea typeface="Proxima Nova"/>
                <a:cs typeface="Proxima Nova"/>
                <a:sym typeface="Proxima Nova"/>
              </a:rPr>
              <a:t>Dépendances :</a:t>
            </a:r>
            <a:r>
              <a:rPr lang="en-US" sz="5000">
                <a:latin typeface="Proxima Nova"/>
                <a:ea typeface="Proxima Nova"/>
                <a:cs typeface="Proxima Nova"/>
                <a:sym typeface="Proxima Nova"/>
              </a:rPr>
              <a:t> Les paquets peuvent dépendre d'autres paquets pour fonctionner correctement</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b="1" lang="en-US" sz="5000">
                <a:latin typeface="Proxima Nova"/>
                <a:ea typeface="Proxima Nova"/>
                <a:cs typeface="Proxima Nova"/>
                <a:sym typeface="Proxima Nova"/>
              </a:rPr>
              <a:t>Centralisation des ressources :</a:t>
            </a:r>
            <a:r>
              <a:rPr lang="en-US" sz="5000">
                <a:latin typeface="Proxima Nova"/>
                <a:ea typeface="Proxima Nova"/>
                <a:cs typeface="Proxima Nova"/>
                <a:sym typeface="Proxima Nova"/>
              </a:rPr>
              <a:t> Liés à des référentiels de logiciels (dépôts) qui fournissent des applications vérifiées et compatibles avec la distribution Linux choisie</a:t>
            </a:r>
            <a:endParaRPr sz="5000">
              <a:latin typeface="Proxima Nova"/>
              <a:ea typeface="Proxima Nova"/>
              <a:cs typeface="Proxima Nova"/>
              <a:sym typeface="Proxima Nova"/>
            </a:endParaRPr>
          </a:p>
          <a:p>
            <a:pPr indent="0" lvl="0" marL="0" rtl="0" algn="l">
              <a:spcBef>
                <a:spcPts val="0"/>
              </a:spcBef>
              <a:spcAft>
                <a:spcPts val="0"/>
              </a:spcAft>
              <a:buNone/>
            </a:pPr>
            <a:r>
              <a:t/>
            </a:r>
            <a:endParaRPr sz="5000">
              <a:latin typeface="Proxima Nova"/>
              <a:ea typeface="Proxima Nova"/>
              <a:cs typeface="Proxima Nova"/>
              <a:sym typeface="Proxima Nova"/>
            </a:endParaRPr>
          </a:p>
        </p:txBody>
      </p:sp>
      <p:sp>
        <p:nvSpPr>
          <p:cNvPr id="184" name="Google Shape;184;p23"/>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en-US"/>
              <a:t>‹#›</a:t>
            </a:fld>
            <a:endParaRPr/>
          </a:p>
        </p:txBody>
      </p:sp>
      <p:sp>
        <p:nvSpPr>
          <p:cNvPr id="185" name="Google Shape;185;p23"/>
          <p:cNvSpPr/>
          <p:nvPr/>
        </p:nvSpPr>
        <p:spPr>
          <a:xfrm>
            <a:off x="3684455" y="938991"/>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86" name="Google Shape;186;p23"/>
          <p:cNvSpPr txBox="1"/>
          <p:nvPr/>
        </p:nvSpPr>
        <p:spPr>
          <a:xfrm>
            <a:off x="2414950" y="359800"/>
            <a:ext cx="3636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Introduction</a:t>
            </a:r>
            <a:endParaRPr sz="2400">
              <a:latin typeface="Montserrat SemiBold"/>
              <a:ea typeface="Montserrat SemiBold"/>
              <a:cs typeface="Montserrat SemiBold"/>
              <a:sym typeface="Montserrat SemiBold"/>
            </a:endParaRPr>
          </a:p>
        </p:txBody>
      </p:sp>
      <p:sp>
        <p:nvSpPr>
          <p:cNvPr id="187" name="Google Shape;187;p23"/>
          <p:cNvSpPr txBox="1"/>
          <p:nvPr/>
        </p:nvSpPr>
        <p:spPr>
          <a:xfrm>
            <a:off x="10245025" y="359800"/>
            <a:ext cx="59154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Architecture et fonctionnement</a:t>
            </a:r>
            <a:endParaRPr sz="2400">
              <a:latin typeface="Montserrat SemiBold"/>
              <a:ea typeface="Montserrat SemiBold"/>
              <a:cs typeface="Montserrat SemiBold"/>
              <a:sym typeface="Montserrat SemiBold"/>
            </a:endParaRPr>
          </a:p>
        </p:txBody>
      </p:sp>
      <p:sp>
        <p:nvSpPr>
          <p:cNvPr id="188" name="Google Shape;188;p23"/>
          <p:cNvSpPr txBox="1"/>
          <p:nvPr/>
        </p:nvSpPr>
        <p:spPr>
          <a:xfrm>
            <a:off x="15829650" y="359800"/>
            <a:ext cx="50298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Commandes de base</a:t>
            </a:r>
            <a:endParaRPr sz="2400">
              <a:latin typeface="Montserrat SemiBold"/>
              <a:ea typeface="Montserrat SemiBold"/>
              <a:cs typeface="Montserrat SemiBold"/>
              <a:sym typeface="Montserrat SemiBold"/>
            </a:endParaRPr>
          </a:p>
        </p:txBody>
      </p:sp>
      <p:sp>
        <p:nvSpPr>
          <p:cNvPr id="189" name="Google Shape;189;p23"/>
          <p:cNvSpPr txBox="1"/>
          <p:nvPr/>
        </p:nvSpPr>
        <p:spPr>
          <a:xfrm>
            <a:off x="5687425" y="359800"/>
            <a:ext cx="4557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Principaux gestionnaires</a:t>
            </a:r>
            <a:endParaRPr sz="2400">
              <a:latin typeface="Montserrat SemiBold"/>
              <a:ea typeface="Montserrat SemiBold"/>
              <a:cs typeface="Montserrat SemiBold"/>
              <a:sym typeface="Montserrat SemiBold"/>
            </a:endParaRPr>
          </a:p>
        </p:txBody>
      </p:sp>
      <p:sp>
        <p:nvSpPr>
          <p:cNvPr id="190" name="Google Shape;190;p23"/>
          <p:cNvSpPr txBox="1"/>
          <p:nvPr/>
        </p:nvSpPr>
        <p:spPr>
          <a:xfrm>
            <a:off x="20760125" y="359800"/>
            <a:ext cx="29805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Sécurité</a:t>
            </a:r>
            <a:endParaRPr sz="2400">
              <a:latin typeface="Montserrat SemiBold"/>
              <a:ea typeface="Montserrat SemiBold"/>
              <a:cs typeface="Montserrat SemiBold"/>
              <a:sym typeface="Montserrat SemiBo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descr="icone_wild_code_school.png" id="195" name="Google Shape;195;p24"/>
          <p:cNvPicPr preferRelativeResize="0"/>
          <p:nvPr/>
        </p:nvPicPr>
        <p:blipFill rotWithShape="1">
          <a:blip r:embed="rId3">
            <a:alphaModFix amt="5319"/>
          </a:blip>
          <a:srcRect b="0" l="0" r="0" t="0"/>
          <a:stretch/>
        </p:blipFill>
        <p:spPr>
          <a:xfrm>
            <a:off x="-910978" y="-3131423"/>
            <a:ext cx="27384332" cy="19978847"/>
          </a:xfrm>
          <a:prstGeom prst="rect">
            <a:avLst/>
          </a:prstGeom>
          <a:noFill/>
          <a:ln>
            <a:noFill/>
          </a:ln>
        </p:spPr>
      </p:pic>
      <p:pic>
        <p:nvPicPr>
          <p:cNvPr descr="icone_wild_code_school.png" id="196" name="Google Shape;196;p24"/>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sp>
        <p:nvSpPr>
          <p:cNvPr id="197" name="Google Shape;197;p24"/>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en-US"/>
              <a:t>‹#›</a:t>
            </a:fld>
            <a:endParaRPr/>
          </a:p>
        </p:txBody>
      </p:sp>
      <p:sp>
        <p:nvSpPr>
          <p:cNvPr id="198" name="Google Shape;198;p24"/>
          <p:cNvSpPr txBox="1"/>
          <p:nvPr/>
        </p:nvSpPr>
        <p:spPr>
          <a:xfrm>
            <a:off x="3496200" y="6206700"/>
            <a:ext cx="17391600" cy="130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0">
                <a:latin typeface="Montserrat SemiBold"/>
                <a:ea typeface="Montserrat SemiBold"/>
                <a:cs typeface="Montserrat SemiBold"/>
                <a:sym typeface="Montserrat SemiBold"/>
              </a:rPr>
              <a:t>Principaux gestionnaires</a:t>
            </a:r>
            <a:endParaRPr sz="10000">
              <a:latin typeface="Montserrat"/>
              <a:ea typeface="Montserrat"/>
              <a:cs typeface="Montserrat"/>
              <a:sym typeface="Montserrat"/>
            </a:endParaRPr>
          </a:p>
        </p:txBody>
      </p:sp>
      <p:cxnSp>
        <p:nvCxnSpPr>
          <p:cNvPr id="199" name="Google Shape;199;p24"/>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sp>
        <p:nvSpPr>
          <p:cNvPr id="200" name="Google Shape;200;p24"/>
          <p:cNvSpPr txBox="1"/>
          <p:nvPr/>
        </p:nvSpPr>
        <p:spPr>
          <a:xfrm>
            <a:off x="2414950" y="359800"/>
            <a:ext cx="3636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Introduction</a:t>
            </a:r>
            <a:endParaRPr sz="2400">
              <a:latin typeface="Montserrat SemiBold"/>
              <a:ea typeface="Montserrat SemiBold"/>
              <a:cs typeface="Montserrat SemiBold"/>
              <a:sym typeface="Montserrat SemiBold"/>
            </a:endParaRPr>
          </a:p>
        </p:txBody>
      </p:sp>
      <p:sp>
        <p:nvSpPr>
          <p:cNvPr id="201" name="Google Shape;201;p24"/>
          <p:cNvSpPr txBox="1"/>
          <p:nvPr/>
        </p:nvSpPr>
        <p:spPr>
          <a:xfrm>
            <a:off x="10245025" y="359800"/>
            <a:ext cx="59154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Architecture et fonctionnement</a:t>
            </a:r>
            <a:endParaRPr sz="2400">
              <a:latin typeface="Montserrat SemiBold"/>
              <a:ea typeface="Montserrat SemiBold"/>
              <a:cs typeface="Montserrat SemiBold"/>
              <a:sym typeface="Montserrat SemiBold"/>
            </a:endParaRPr>
          </a:p>
        </p:txBody>
      </p:sp>
      <p:sp>
        <p:nvSpPr>
          <p:cNvPr id="202" name="Google Shape;202;p24"/>
          <p:cNvSpPr txBox="1"/>
          <p:nvPr/>
        </p:nvSpPr>
        <p:spPr>
          <a:xfrm>
            <a:off x="15829650" y="359800"/>
            <a:ext cx="50298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Commandes de base</a:t>
            </a:r>
            <a:endParaRPr sz="2400">
              <a:latin typeface="Montserrat SemiBold"/>
              <a:ea typeface="Montserrat SemiBold"/>
              <a:cs typeface="Montserrat SemiBold"/>
              <a:sym typeface="Montserrat SemiBold"/>
            </a:endParaRPr>
          </a:p>
        </p:txBody>
      </p:sp>
      <p:sp>
        <p:nvSpPr>
          <p:cNvPr id="203" name="Google Shape;203;p24"/>
          <p:cNvSpPr txBox="1"/>
          <p:nvPr/>
        </p:nvSpPr>
        <p:spPr>
          <a:xfrm>
            <a:off x="5687425" y="359800"/>
            <a:ext cx="4557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Principaux gestionnaires</a:t>
            </a:r>
            <a:endParaRPr sz="2400">
              <a:latin typeface="Montserrat SemiBold"/>
              <a:ea typeface="Montserrat SemiBold"/>
              <a:cs typeface="Montserrat SemiBold"/>
              <a:sym typeface="Montserrat SemiBold"/>
            </a:endParaRPr>
          </a:p>
        </p:txBody>
      </p:sp>
      <p:sp>
        <p:nvSpPr>
          <p:cNvPr id="204" name="Google Shape;204;p24"/>
          <p:cNvSpPr txBox="1"/>
          <p:nvPr/>
        </p:nvSpPr>
        <p:spPr>
          <a:xfrm>
            <a:off x="20760125" y="359800"/>
            <a:ext cx="29805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Sécurité</a:t>
            </a:r>
            <a:endParaRPr sz="2400">
              <a:latin typeface="Montserrat SemiBold"/>
              <a:ea typeface="Montserrat SemiBold"/>
              <a:cs typeface="Montserrat SemiBold"/>
              <a:sym typeface="Montserrat SemiBold"/>
            </a:endParaRPr>
          </a:p>
        </p:txBody>
      </p:sp>
      <p:sp>
        <p:nvSpPr>
          <p:cNvPr id="205" name="Google Shape;205;p24"/>
          <p:cNvSpPr/>
          <p:nvPr/>
        </p:nvSpPr>
        <p:spPr>
          <a:xfrm>
            <a:off x="7417430"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pic>
        <p:nvPicPr>
          <p:cNvPr descr="icone_wild_code_school.png" id="210" name="Google Shape;210;p25"/>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211" name="Google Shape;211;p25"/>
          <p:cNvCxnSpPr/>
          <p:nvPr/>
        </p:nvCxnSpPr>
        <p:spPr>
          <a:xfrm>
            <a:off x="1887831" y="977278"/>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212" name="Google Shape;212;p25"/>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213" name="Google Shape;213;p25"/>
          <p:cNvSpPr txBox="1"/>
          <p:nvPr/>
        </p:nvSpPr>
        <p:spPr>
          <a:xfrm>
            <a:off x="946900" y="2610425"/>
            <a:ext cx="10223100" cy="8721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Chacun le sien ou presque</a:t>
            </a:r>
            <a:endParaRPr>
              <a:latin typeface="Montserrat ExtraBold"/>
              <a:ea typeface="Montserrat ExtraBold"/>
              <a:cs typeface="Montserrat ExtraBold"/>
              <a:sym typeface="Montserrat ExtraBold"/>
            </a:endParaRPr>
          </a:p>
        </p:txBody>
      </p:sp>
      <p:sp>
        <p:nvSpPr>
          <p:cNvPr id="214" name="Google Shape;214;p25"/>
          <p:cNvSpPr txBox="1"/>
          <p:nvPr/>
        </p:nvSpPr>
        <p:spPr>
          <a:xfrm>
            <a:off x="949225" y="4632400"/>
            <a:ext cx="3506400" cy="9645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Un pour tous ? non.. tous le sien ?</a:t>
            </a:r>
            <a:endParaRPr sz="2800">
              <a:latin typeface="Montserrat Medium"/>
              <a:ea typeface="Montserrat Medium"/>
              <a:cs typeface="Montserrat Medium"/>
              <a:sym typeface="Montserrat Medium"/>
            </a:endParaRPr>
          </a:p>
        </p:txBody>
      </p:sp>
      <p:sp>
        <p:nvSpPr>
          <p:cNvPr id="215" name="Google Shape;215;p25"/>
          <p:cNvSpPr txBox="1"/>
          <p:nvPr/>
        </p:nvSpPr>
        <p:spPr>
          <a:xfrm>
            <a:off x="5256425" y="3641650"/>
            <a:ext cx="18529200" cy="9561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5000">
                <a:latin typeface="Proxima Nova"/>
                <a:ea typeface="Proxima Nova"/>
                <a:cs typeface="Proxima Nova"/>
                <a:sym typeface="Proxima Nova"/>
              </a:rPr>
              <a:t>Il existe de nombreux gestionnaires de paquets, cela étant dépendant de la “souche” de distribution utilisée.</a:t>
            </a:r>
            <a:endParaRPr sz="5000">
              <a:latin typeface="Proxima Nova"/>
              <a:ea typeface="Proxima Nova"/>
              <a:cs typeface="Proxima Nova"/>
              <a:sym typeface="Proxima Nova"/>
            </a:endParaRPr>
          </a:p>
          <a:p>
            <a:pPr indent="0" lvl="0" marL="0" rtl="0" algn="l">
              <a:spcBef>
                <a:spcPts val="0"/>
              </a:spcBef>
              <a:spcAft>
                <a:spcPts val="0"/>
              </a:spcAft>
              <a:buNone/>
            </a:pPr>
            <a:r>
              <a:t/>
            </a:r>
            <a:endParaRPr sz="2400">
              <a:latin typeface="Proxima Nova"/>
              <a:ea typeface="Proxima Nova"/>
              <a:cs typeface="Proxima Nova"/>
              <a:sym typeface="Proxima Nova"/>
            </a:endParaRPr>
          </a:p>
          <a:p>
            <a:pPr indent="0" lvl="0" marL="0" rtl="0" algn="l">
              <a:spcBef>
                <a:spcPts val="0"/>
              </a:spcBef>
              <a:spcAft>
                <a:spcPts val="0"/>
              </a:spcAft>
              <a:buNone/>
            </a:pPr>
            <a:r>
              <a:rPr lang="en-US" sz="5000">
                <a:latin typeface="Proxima Nova"/>
                <a:ea typeface="Proxima Nova"/>
                <a:cs typeface="Proxima Nova"/>
                <a:sym typeface="Proxima Nova"/>
              </a:rPr>
              <a:t>Quelques exemples : </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APT (</a:t>
            </a:r>
            <a:r>
              <a:rPr i="1" lang="en-US" sz="5000">
                <a:latin typeface="Proxima Nova"/>
                <a:ea typeface="Proxima Nova"/>
                <a:cs typeface="Proxima Nova"/>
                <a:sym typeface="Proxima Nova"/>
              </a:rPr>
              <a:t>Advanced Packaging Tool</a:t>
            </a:r>
            <a:r>
              <a:rPr lang="en-US" sz="5000">
                <a:latin typeface="Proxima Nova"/>
                <a:ea typeface="Proxima Nova"/>
                <a:cs typeface="Proxima Nova"/>
                <a:sym typeface="Proxima Nova"/>
              </a:rPr>
              <a:t>) : D</a:t>
            </a:r>
            <a:r>
              <a:rPr lang="en-US" sz="5000">
                <a:latin typeface="Proxima Nova"/>
                <a:ea typeface="Proxima Nova"/>
                <a:cs typeface="Proxima Nova"/>
                <a:sym typeface="Proxima Nova"/>
              </a:rPr>
              <a:t>ebian, Ubuntu, Linux Mint, …</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YUM (</a:t>
            </a:r>
            <a:r>
              <a:rPr i="1" lang="en-US" sz="5000">
                <a:latin typeface="Proxima Nova"/>
                <a:ea typeface="Proxima Nova"/>
                <a:cs typeface="Proxima Nova"/>
                <a:sym typeface="Proxima Nova"/>
              </a:rPr>
              <a:t>Yellowdog Updater</a:t>
            </a:r>
            <a:r>
              <a:rPr lang="en-US" sz="5000">
                <a:latin typeface="Proxima Nova"/>
                <a:ea typeface="Proxima Nova"/>
                <a:cs typeface="Proxima Nova"/>
                <a:sym typeface="Proxima Nova"/>
              </a:rPr>
              <a:t>) et DNF : Red Hat, Fedora, CentOS, …</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Pacman : Arch Linux et ses dérivées</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Zypper : OpenSUSE</a:t>
            </a:r>
            <a:endParaRPr sz="5000">
              <a:latin typeface="Proxima Nova"/>
              <a:ea typeface="Proxima Nova"/>
              <a:cs typeface="Proxima Nova"/>
              <a:sym typeface="Proxima Nova"/>
            </a:endParaRPr>
          </a:p>
          <a:p>
            <a:pPr indent="0" lvl="0" marL="0" rtl="0" algn="l">
              <a:spcBef>
                <a:spcPts val="0"/>
              </a:spcBef>
              <a:spcAft>
                <a:spcPts val="0"/>
              </a:spcAft>
              <a:buNone/>
            </a:pPr>
            <a:r>
              <a:t/>
            </a:r>
            <a:endParaRPr sz="2400">
              <a:latin typeface="Proxima Nova"/>
              <a:ea typeface="Proxima Nova"/>
              <a:cs typeface="Proxima Nova"/>
              <a:sym typeface="Proxima Nova"/>
            </a:endParaRPr>
          </a:p>
          <a:p>
            <a:pPr indent="0" lvl="0" marL="0" rtl="0" algn="l">
              <a:spcBef>
                <a:spcPts val="0"/>
              </a:spcBef>
              <a:spcAft>
                <a:spcPts val="0"/>
              </a:spcAft>
              <a:buNone/>
            </a:pPr>
            <a:r>
              <a:rPr lang="en-US" sz="5000">
                <a:latin typeface="Proxima Nova"/>
                <a:ea typeface="Proxima Nova"/>
                <a:cs typeface="Proxima Nova"/>
                <a:sym typeface="Proxima Nova"/>
              </a:rPr>
              <a:t>Gestionnaires universels avec isolation : </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Snap</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Flatpak</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Appimage</a:t>
            </a:r>
            <a:endParaRPr sz="5000">
              <a:latin typeface="Proxima Nova"/>
              <a:ea typeface="Proxima Nova"/>
              <a:cs typeface="Proxima Nova"/>
              <a:sym typeface="Proxima Nova"/>
            </a:endParaRPr>
          </a:p>
        </p:txBody>
      </p:sp>
      <p:sp>
        <p:nvSpPr>
          <p:cNvPr id="216" name="Google Shape;216;p25"/>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en-US"/>
              <a:t>‹#›</a:t>
            </a:fld>
            <a:endParaRPr/>
          </a:p>
        </p:txBody>
      </p:sp>
      <p:sp>
        <p:nvSpPr>
          <p:cNvPr id="217" name="Google Shape;217;p25"/>
          <p:cNvSpPr txBox="1"/>
          <p:nvPr/>
        </p:nvSpPr>
        <p:spPr>
          <a:xfrm>
            <a:off x="2414950" y="359800"/>
            <a:ext cx="3636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Introduction</a:t>
            </a:r>
            <a:endParaRPr sz="2400">
              <a:latin typeface="Montserrat SemiBold"/>
              <a:ea typeface="Montserrat SemiBold"/>
              <a:cs typeface="Montserrat SemiBold"/>
              <a:sym typeface="Montserrat SemiBold"/>
            </a:endParaRPr>
          </a:p>
        </p:txBody>
      </p:sp>
      <p:sp>
        <p:nvSpPr>
          <p:cNvPr id="218" name="Google Shape;218;p25"/>
          <p:cNvSpPr txBox="1"/>
          <p:nvPr/>
        </p:nvSpPr>
        <p:spPr>
          <a:xfrm>
            <a:off x="10245025" y="359800"/>
            <a:ext cx="59154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Architecture et fonctionnement</a:t>
            </a:r>
            <a:endParaRPr sz="2400">
              <a:latin typeface="Montserrat SemiBold"/>
              <a:ea typeface="Montserrat SemiBold"/>
              <a:cs typeface="Montserrat SemiBold"/>
              <a:sym typeface="Montserrat SemiBold"/>
            </a:endParaRPr>
          </a:p>
        </p:txBody>
      </p:sp>
      <p:sp>
        <p:nvSpPr>
          <p:cNvPr id="219" name="Google Shape;219;p25"/>
          <p:cNvSpPr txBox="1"/>
          <p:nvPr/>
        </p:nvSpPr>
        <p:spPr>
          <a:xfrm>
            <a:off x="15829650" y="359800"/>
            <a:ext cx="50298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Commandes de base</a:t>
            </a:r>
            <a:endParaRPr sz="2400">
              <a:latin typeface="Montserrat SemiBold"/>
              <a:ea typeface="Montserrat SemiBold"/>
              <a:cs typeface="Montserrat SemiBold"/>
              <a:sym typeface="Montserrat SemiBold"/>
            </a:endParaRPr>
          </a:p>
        </p:txBody>
      </p:sp>
      <p:sp>
        <p:nvSpPr>
          <p:cNvPr id="220" name="Google Shape;220;p25"/>
          <p:cNvSpPr txBox="1"/>
          <p:nvPr/>
        </p:nvSpPr>
        <p:spPr>
          <a:xfrm>
            <a:off x="5687425" y="359800"/>
            <a:ext cx="45576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Principaux gestionnaires</a:t>
            </a:r>
            <a:endParaRPr sz="2400">
              <a:latin typeface="Montserrat SemiBold"/>
              <a:ea typeface="Montserrat SemiBold"/>
              <a:cs typeface="Montserrat SemiBold"/>
              <a:sym typeface="Montserrat SemiBold"/>
            </a:endParaRPr>
          </a:p>
        </p:txBody>
      </p:sp>
      <p:sp>
        <p:nvSpPr>
          <p:cNvPr id="221" name="Google Shape;221;p25"/>
          <p:cNvSpPr txBox="1"/>
          <p:nvPr/>
        </p:nvSpPr>
        <p:spPr>
          <a:xfrm>
            <a:off x="20760125" y="359800"/>
            <a:ext cx="29805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None/>
            </a:pPr>
            <a:r>
              <a:rPr lang="en-US" sz="2400">
                <a:latin typeface="Montserrat SemiBold"/>
                <a:ea typeface="Montserrat SemiBold"/>
                <a:cs typeface="Montserrat SemiBold"/>
                <a:sym typeface="Montserrat SemiBold"/>
              </a:rPr>
              <a:t>Sécurité</a:t>
            </a:r>
            <a:endParaRPr sz="2400">
              <a:latin typeface="Montserrat SemiBold"/>
              <a:ea typeface="Montserrat SemiBold"/>
              <a:cs typeface="Montserrat SemiBold"/>
              <a:sym typeface="Montserrat SemiBold"/>
            </a:endParaRPr>
          </a:p>
        </p:txBody>
      </p:sp>
      <p:sp>
        <p:nvSpPr>
          <p:cNvPr id="222" name="Google Shape;222;p25"/>
          <p:cNvSpPr/>
          <p:nvPr/>
        </p:nvSpPr>
        <p:spPr>
          <a:xfrm>
            <a:off x="7417430" y="945516"/>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