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Montserrat SemiBold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Proxima Nova"/>
      <p:regular r:id="rId54"/>
      <p:bold r:id="rId55"/>
      <p:italic r:id="rId56"/>
      <p:boldItalic r:id="rId57"/>
    </p:embeddedFont>
    <p:embeddedFont>
      <p:font typeface="Montserrat"/>
      <p:regular r:id="rId58"/>
      <p:bold r:id="rId59"/>
      <p:italic r:id="rId60"/>
      <p:boldItalic r:id="rId61"/>
    </p:embeddedFont>
    <p:embeddedFont>
      <p:font typeface="Montserrat Medium"/>
      <p:regular r:id="rId62"/>
      <p:bold r:id="rId63"/>
      <p:italic r:id="rId64"/>
      <p:boldItalic r:id="rId65"/>
    </p:embeddedFont>
    <p:embeddedFont>
      <p:font typeface="Varela Round"/>
      <p:regular r:id="rId66"/>
    </p:embeddedFont>
    <p:embeddedFont>
      <p:font typeface="Raleway Light"/>
      <p:regular r:id="rId67"/>
      <p:bold r:id="rId68"/>
      <p:italic r:id="rId69"/>
      <p:boldItalic r:id="rId70"/>
    </p:embeddedFont>
    <p:embeddedFont>
      <p:font typeface="Helvetica Neue"/>
      <p:regular r:id="rId71"/>
      <p:bold r:id="rId72"/>
      <p:italic r:id="rId73"/>
      <p:boldItalic r:id="rId74"/>
    </p:embeddedFont>
    <p:embeddedFont>
      <p:font typeface="Montserrat ExtraBold"/>
      <p:bold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aleway-regular.fntdata"/><Relationship Id="rId41" Type="http://schemas.openxmlformats.org/officeDocument/2006/relationships/slide" Target="slides/slide37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MontserratSemiBold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SemiBold-italic.fntdata"/><Relationship Id="rId47" Type="http://schemas.openxmlformats.org/officeDocument/2006/relationships/font" Target="fonts/MontserratSemiBold-bold.fntdata"/><Relationship Id="rId49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7.xml"/><Relationship Id="rId75" Type="http://schemas.openxmlformats.org/officeDocument/2006/relationships/font" Target="fonts/MontserratExtraBold-bold.fntdata"/><Relationship Id="rId30" Type="http://schemas.openxmlformats.org/officeDocument/2006/relationships/slide" Target="slides/slide26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font" Target="fonts/MontserratExtraBold-bold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HelveticaNeue-regular.fntdata"/><Relationship Id="rId70" Type="http://schemas.openxmlformats.org/officeDocument/2006/relationships/font" Target="fonts/RalewayLigh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Medium-regular.fntdata"/><Relationship Id="rId61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64" Type="http://schemas.openxmlformats.org/officeDocument/2006/relationships/font" Target="fonts/MontserratMedium-italic.fntdata"/><Relationship Id="rId63" Type="http://schemas.openxmlformats.org/officeDocument/2006/relationships/font" Target="fonts/MontserratMedium-bold.fntdata"/><Relationship Id="rId22" Type="http://schemas.openxmlformats.org/officeDocument/2006/relationships/slide" Target="slides/slide18.xml"/><Relationship Id="rId66" Type="http://schemas.openxmlformats.org/officeDocument/2006/relationships/font" Target="fonts/VarelaRound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Medium-boldItalic.fntdata"/><Relationship Id="rId24" Type="http://schemas.openxmlformats.org/officeDocument/2006/relationships/slide" Target="slides/slide20.xml"/><Relationship Id="rId68" Type="http://schemas.openxmlformats.org/officeDocument/2006/relationships/font" Target="fonts/RalewayLight-bold.fntdata"/><Relationship Id="rId23" Type="http://schemas.openxmlformats.org/officeDocument/2006/relationships/slide" Target="slides/slide19.xml"/><Relationship Id="rId67" Type="http://schemas.openxmlformats.org/officeDocument/2006/relationships/font" Target="fonts/RalewayLight-regular.fntdata"/><Relationship Id="rId60" Type="http://schemas.openxmlformats.org/officeDocument/2006/relationships/font" Target="fonts/Montserra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Ligh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ProximaNova-bold.fntdata"/><Relationship Id="rId10" Type="http://schemas.openxmlformats.org/officeDocument/2006/relationships/slide" Target="slides/slide6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11.xml"/><Relationship Id="rId59" Type="http://schemas.openxmlformats.org/officeDocument/2006/relationships/font" Target="fonts/Montserrat-bold.fntdata"/><Relationship Id="rId14" Type="http://schemas.openxmlformats.org/officeDocument/2006/relationships/slide" Target="slides/slide10.xml"/><Relationship Id="rId58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cb787aad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2acb787aad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cb787aadd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g2acb787aadd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cb787aadd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Note : L'exemple faisant un echo -e (qui permet à echo d'interpreter les metacaractères \n par exemple) ainsi que de l'enchaînement conditionnel de commande est la pour ouvrir une discussion avec les élèves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g2acb787aadd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cb787aadd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g2acb787aadd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cb787aadd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g2acb787aadd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cb787aadd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g2acb787aadd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acb787aadd_0_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g2acb787aadd_0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cb787aadd_0_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g2acb787aadd_0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cb787aadd_0_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g2acb787aadd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cb787aadd_0_2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g2acb787aadd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cb787aadd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g2acb787aadd_0_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cb787aadd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2acb787aad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cb787aadd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g2acb787aadd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cb787aadd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g2acb787aadd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acb787aadd_0_3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g2acb787aadd_0_3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cb787aadd_0_3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g2acb787aadd_0_3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cb787aadd_0_3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g2acb787aadd_0_3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acb787aadd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g2acb787aadd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acb787aadd_0_3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g2acb787aadd_0_3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acb787aadd_0_3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g2acb787aadd_0_3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acb787aadd_0_3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echo -e "line 1 - fsfgsdfsdfsfddsf\nline 2 - ggshghhtffgjfg6\nline 3 - jhmdlykfdobkdfgq\nline 4 - vvkjkdfkzeopfkdslmfkmdsl" &gt; fourLinesFile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echo -e "line 1 - fsfgsdfsdfsfddsf\nline 2 - ggshghhtffgjfg6\nline 3 - jhmdlykfdobkdfgq\nline 4 - vvkjkdfkzeopfkdslmfkmdsl\nline 5 - fgsdgsdgùrlùfdlgq\nline 6 - fdsfktptggsd54gsdg" &gt; sixLineFile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g2acb787aadd_0_3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cb787aadd_0_4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g2acb787aadd_0_4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cb787aadd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2acb787aadd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acb787aadd_0_4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$0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Nom du script invoqué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$#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Nombre d'arguments du script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$*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les arguments du script en un seul mot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$$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 process ID du shell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g2acb787aadd_0_4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acb787aadd_0_4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g2acb787aadd_0_4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acb787aadd_0_4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g2acb787aadd_0_4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acb787aadd_0_4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Aucune modification de la variable dans le script et dans le shell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g2acb787aadd_0_4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cb787aadd_0_4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Mettre une variable dans l'environnement : export &lt;variable&gt;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Modification de la valeur de la variable au début du script par modification de la valeur dans le shell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g2acb787aadd_0_4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acb787aadd_0_4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B424E"/>
                </a:solidFill>
              </a:rPr>
              <a:t>Pour exécuter un script dans le shell courant : source &lt;script.sh&gt;</a:t>
            </a:r>
            <a:endParaRPr sz="1400">
              <a:solidFill>
                <a:srgbClr val="3B424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B424E"/>
                </a:solidFill>
              </a:rPr>
              <a:t>la valeur de la variable dans le script a été modifié, ET la valeur du schell a été modifiée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9" name="Google Shape;679;g2acb787aadd_0_4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cb787aadd_0_5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2acb787aadd_0_5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acb787aadd_0_5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2acb787aadd_0_5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cb787aadd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2acb787aadd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cb787aadd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2acb787aadd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cb787aadd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2acb787aadd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cb787aadd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g2acb787aadd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cb787aadd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2acb787aadd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cb787aadd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g2acb787aadd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>
  <p:cSld name="TITLE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1">
  <p:cSld name="TITLE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">
  <p:cSld name="TITLE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fr.wikipedia.org/wiki/Snake_case" TargetMode="External"/><Relationship Id="rId4" Type="http://schemas.openxmlformats.org/officeDocument/2006/relationships/hyperlink" Target="https://fr.wikipedia.org/wiki/Camel_case" TargetMode="External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gnu.org/software/bash/manual/" TargetMode="External"/><Relationship Id="rId4" Type="http://schemas.openxmlformats.org/officeDocument/2006/relationships/hyperlink" Target="https://fr.wikibooks.org/wiki/Programmation_Bash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wiki.bash-hackers.org" TargetMode="External"/><Relationship Id="rId6" Type="http://schemas.openxmlformats.org/officeDocument/2006/relationships/hyperlink" Target="http://mywiki.wooledge.org/BashGuide" TargetMode="External"/><Relationship Id="rId7" Type="http://schemas.openxmlformats.org/officeDocument/2006/relationships/hyperlink" Target="https://explainshell.com/" TargetMode="External"/><Relationship Id="rId8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.wikipedia.org/wiki/Interpr%C3%A8te_(informatique)" TargetMode="External"/><Relationship Id="rId4" Type="http://schemas.openxmlformats.org/officeDocument/2006/relationships/hyperlink" Target="https://fr.wikipedia.org/wiki/Interpr%C3%A9teur_de_commandes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ywiki.wooledge.org/BashGuide/Practices" TargetMode="External"/><Relationship Id="rId4" Type="http://schemas.openxmlformats.org/officeDocument/2006/relationships/hyperlink" Target="https://wiki.bash-hackers.org/scripting/style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r.wikipedia.org/wiki/Sheba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53" name="Google Shape;1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033" y="-988226"/>
            <a:ext cx="5613778" cy="4095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1099884" y="1116375"/>
            <a:ext cx="46965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Les scripts Bash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Partie 1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1118264" y="3108465"/>
            <a:ext cx="3386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roxima Nova"/>
              <a:buNone/>
            </a:pPr>
            <a:r>
              <a:rPr lang="fr" sz="1400">
                <a:latin typeface="Montserrat Medium"/>
                <a:ea typeface="Montserrat Medium"/>
                <a:cs typeface="Montserrat Medium"/>
                <a:sym typeface="Montserrat Medium"/>
              </a:rPr>
              <a:t>Comprendre les bases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3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3" name="Google Shape;293;p38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 code de sortie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Terminer en beauté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Toute commande Unix est censée se terminer en fournissant un code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Ce code est une valeur numérique entre 0 et 255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Il indique au processus ayant lancé la commande la raison de sa fin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0 : sortie normale, tout va bien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Autre valeur : code d'erreur indiquant qu'il y a eu un problème et précisant via la valeur la nature du problème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script shell est une "commande composite" il doit donc fournir un code de sortie au shell qui l'a invoqué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exit permet de préciser cette valeur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97" name="Google Shape;2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38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99" name="Google Shape;299;p38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300" name="Google Shape;300;p38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01" name="Google Shape;301;p38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02" name="Google Shape;302;p38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39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9" name="Google Shape;309;p39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Mon premier script dans les règles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Bonjour le monde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un fichier coucou.sh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Ajouter le shebang en première ligne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Afficher : Hello World !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Terminer en renvoyant 0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Rendre le script exécutable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L'exécuter directement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13" name="Google Shape;3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39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315" name="Google Shape;315;p39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316" name="Google Shape;316;p39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7" name="Google Shape;317;p39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8" name="Google Shape;318;p39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20" name="Google Shape;320;p39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</a:t>
            </a:r>
            <a:r>
              <a:rPr lang="fr">
                <a:solidFill>
                  <a:schemeClr val="lt1"/>
                </a:solidFill>
              </a:rPr>
              <a:t>echo -e ‘#!/bin/bash\n\n# Display a simple hello world\necho "Hello World !"\nexit 0\n' &gt; coucou.sh &amp;&amp; chmod u+x coucou.sh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./coucou.sh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Hello World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ls -l coucou.sh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-rwxrw-r-- 1 wilder wilder 65 mai   17 12:00 coucou.sh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cat coucou.sh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Display a simple hello world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"Hello World 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25" name="Google Shape;325;p40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0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3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7" name="Google Shape;327;p40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328" name="Google Shape;3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4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30" name="Google Shape;330;p40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4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8" name="Google Shape;338;p41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Parser des lignes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Back to basics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 shell lit un flux de caractères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entrés au clavier en mode interactif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lus dans un fichier en mode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Pour chaque ligne il analyse la ligne caractère par caractère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Reconnaître les mots (analyse lexicale)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Reconnaître les phrases (analyse syntaxique)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Exécuter la (ou les) commande(s)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ligne se termine par le caractère newline (obtenu via touche ⏎)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42" name="Google Shape;3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4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44" name="Google Shape;344;p41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40209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4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3" name="Google Shape;353;p42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métacaractères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Un autre sens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métacaractère est un séparateur de mots pour bash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Les "blancs"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espace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et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tabulation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(⇆)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 fin de ligne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newline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(⏎)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Les autres :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 | &amp; ; ( ) &lt; &gt;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Forment les opérateurs de contrôle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Permettent les séquences de commandes, redirections, pipelines…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 caractère d'échappement : \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supprime la fonction particulière du caractère suivant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57" name="Google Shape;35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4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59" name="Google Shape;359;p42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1" name="Google Shape;361;p42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40209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4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8" name="Google Shape;368;p43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commandes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Anatomie d'une commande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Commande simple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suite de mots séparés par des "blancs"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terminée par newline ou un opérateur de contrôle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premier mot =&gt; nom de la commande. Doit correspondre à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une commande interne (cd, exit, umask…)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chemin (avec des /) =&gt; emplacement d'un programme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nom de fonction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nom d'exécutable dans un des dossiers de PATH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les autres mots sont les arguments de la commandes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72" name="Google Shape;37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4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74" name="Google Shape;374;p43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5" name="Google Shape;375;p43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40209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4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3" name="Google Shape;383;p44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exemple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Comment ça marche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1971150" y="1409675"/>
            <a:ext cx="68805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mkdir main\&amp; &amp;&amp; mkdir main\&amp;/sub1 \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main\&amp;/sub2 \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main\&amp;/sub3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ll ; ll main\&amp;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total 36K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 4 wilder wilder 4,0K mai   18 10:07  ./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drwxr-x--- 28 wilder wilder 4,0K mai   18 09:06  ../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 5 wilder wilder 4,0K mai   18 10:07 'main&amp;'/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total 20K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5 wilder wilder 4,0K mai   18 10:07 ./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4 wilder wilder 4,0K mai   18 10:07 ../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2 wilder wilder 4,0K mai   18 10:07 sub1/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2 wilder wilder 4,0K mai   18 10:07 sub2/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2 wilder wilder 4,0K mai   18 10:07 sub3/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387" name="Google Shape;3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4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89" name="Google Shape;389;p44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0" name="Google Shape;390;p44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2" name="Google Shape;392;p44"/>
          <p:cNvSpPr/>
          <p:nvPr/>
        </p:nvSpPr>
        <p:spPr>
          <a:xfrm>
            <a:off x="40209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p4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8" name="Google Shape;398;p45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Quotes &amp; Double quotes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Quoting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Bash permet d'encapsuler des caractères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i="1" lang="fr" sz="1900">
                <a:latin typeface="Proxima Nova"/>
                <a:ea typeface="Proxima Nova"/>
                <a:cs typeface="Proxima Nova"/>
                <a:sym typeface="Proxima Nova"/>
              </a:rPr>
              <a:t>Single quotes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(apostrophes)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Aucun métacaractère sauf ' =&gt; fin de la chaîne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i="1" lang="fr" sz="1900">
                <a:latin typeface="Proxima Nova"/>
                <a:ea typeface="Proxima Nova"/>
                <a:cs typeface="Proxima Nova"/>
                <a:sym typeface="Proxima Nova"/>
              </a:rPr>
              <a:t>Double quotes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(guillemets doubles)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"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Métacaractères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$ ` "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et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\ 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Attention à ne pas confondre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et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`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4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02" name="Google Shape;4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04" name="Google Shape;404;p45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5" name="Google Shape;405;p45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6" name="Google Shape;406;p45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40209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12" name="Google Shape;412;p46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6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3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4" name="Google Shape;414;p46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415" name="Google Shape;4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46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17" name="Google Shape;417;p46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8" name="Google Shape;418;p46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4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5" name="Google Shape;425;p47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C'est quoi une variable ?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6" name="Google Shape;426;p47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Définition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7" name="Google Shape;427;p47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contenant nommé pour une valeur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Nom choisi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Permet de stocker une valeur =&gt; chaque nouvelle écriture d'une valeur remplace la précédente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Permet de récupérer la dernière valeur stockée autant de fois qu'on le souhaite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8" name="Google Shape;428;p4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29" name="Google Shape;42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47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31" name="Google Shape;431;p47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2" name="Google Shape;432;p47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3" name="Google Shape;433;p47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4" name="Google Shape;434;p47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61" name="Google Shape;1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30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3" name="Google Shape;163;p30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Au menu :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" name="Google Shape;165;p30"/>
          <p:cNvGrpSpPr/>
          <p:nvPr/>
        </p:nvGrpSpPr>
        <p:grpSpPr>
          <a:xfrm>
            <a:off x="2054304" y="2295701"/>
            <a:ext cx="4924070" cy="438638"/>
            <a:chOff x="4269994" y="8021650"/>
            <a:chExt cx="13130853" cy="1169700"/>
          </a:xfrm>
        </p:grpSpPr>
        <p:sp>
          <p:nvSpPr>
            <p:cNvPr id="166" name="Google Shape;166;p30"/>
            <p:cNvSpPr txBox="1"/>
            <p:nvPr/>
          </p:nvSpPr>
          <p:spPr>
            <a:xfrm>
              <a:off x="4269994" y="8021650"/>
              <a:ext cx="1573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67" name="Google Shape;167;p30"/>
            <p:cNvSpPr txBox="1"/>
            <p:nvPr/>
          </p:nvSpPr>
          <p:spPr>
            <a:xfrm>
              <a:off x="6983047" y="8160250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68" name="Google Shape;168;p30"/>
          <p:cNvGrpSpPr/>
          <p:nvPr/>
        </p:nvGrpSpPr>
        <p:grpSpPr>
          <a:xfrm>
            <a:off x="2054304" y="1669435"/>
            <a:ext cx="4924070" cy="438638"/>
            <a:chOff x="4269994" y="6149551"/>
            <a:chExt cx="13130853" cy="1169700"/>
          </a:xfrm>
        </p:grpSpPr>
        <p:sp>
          <p:nvSpPr>
            <p:cNvPr id="169" name="Google Shape;169;p30"/>
            <p:cNvSpPr txBox="1"/>
            <p:nvPr/>
          </p:nvSpPr>
          <p:spPr>
            <a:xfrm>
              <a:off x="4269994" y="6149551"/>
              <a:ext cx="1195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0" name="Google Shape;170;p30"/>
            <p:cNvSpPr txBox="1"/>
            <p:nvPr/>
          </p:nvSpPr>
          <p:spPr>
            <a:xfrm>
              <a:off x="6983047" y="6288151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71" name="Google Shape;171;p30"/>
          <p:cNvGrpSpPr/>
          <p:nvPr/>
        </p:nvGrpSpPr>
        <p:grpSpPr>
          <a:xfrm>
            <a:off x="2054304" y="2921967"/>
            <a:ext cx="4924070" cy="438638"/>
            <a:chOff x="4269994" y="9778025"/>
            <a:chExt cx="13130853" cy="1169700"/>
          </a:xfrm>
        </p:grpSpPr>
        <p:sp>
          <p:nvSpPr>
            <p:cNvPr id="172" name="Google Shape;172;p30"/>
            <p:cNvSpPr txBox="1"/>
            <p:nvPr/>
          </p:nvSpPr>
          <p:spPr>
            <a:xfrm>
              <a:off x="4269994" y="9778025"/>
              <a:ext cx="1573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fr" sz="26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3" name="Google Shape;173;p30"/>
            <p:cNvSpPr txBox="1"/>
            <p:nvPr/>
          </p:nvSpPr>
          <p:spPr>
            <a:xfrm>
              <a:off x="6983047" y="9916625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76" name="Google Shape;176;p30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4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0" name="Google Shape;440;p48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Identifiant de variable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1" name="Google Shape;441;p48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Nommer ses variables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2" name="Google Shape;442;p48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identifiant de variable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Commence par une lettre ou un _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Est constitué uniquement de lettres, chiffres et _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Doit être unique et ne pas être un mot clé du langage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Est sensible à la casse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p48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44" name="Google Shape;4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8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46" name="Google Shape;446;p48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7" name="Google Shape;447;p48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8" name="Google Shape;448;p48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9" name="Google Shape;449;p48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Google Shape;454;p49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5" name="Google Shape;455;p49"/>
          <p:cNvSpPr txBox="1"/>
          <p:nvPr/>
        </p:nvSpPr>
        <p:spPr>
          <a:xfrm>
            <a:off x="355099" y="978900"/>
            <a:ext cx="7018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Quels sont les noms de variables valides ? 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6" name="Google Shape;456;p49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Quizz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7" name="Google Shape;457;p49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58" name="Google Shape;45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49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60" name="Google Shape;460;p49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1" name="Google Shape;461;p49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3" name="Google Shape;463;p49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49"/>
          <p:cNvSpPr txBox="1"/>
          <p:nvPr/>
        </p:nvSpPr>
        <p:spPr>
          <a:xfrm>
            <a:off x="1971150" y="178262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✅​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some-variable	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5" name="Google Shape;465;p49"/>
          <p:cNvSpPr txBox="1"/>
          <p:nvPr/>
        </p:nvSpPr>
        <p:spPr>
          <a:xfrm>
            <a:off x="1971150" y="2095588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❌​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some_variable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6" name="Google Shape;466;p49"/>
          <p:cNvSpPr txBox="1"/>
          <p:nvPr/>
        </p:nvSpPr>
        <p:spPr>
          <a:xfrm>
            <a:off x="1971150" y="145527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someVariable	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7" name="Google Shape;467;p49"/>
          <p:cNvSpPr txBox="1"/>
          <p:nvPr/>
        </p:nvSpPr>
        <p:spPr>
          <a:xfrm>
            <a:off x="1971150" y="374672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❌​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8" name="Google Shape;468;p49"/>
          <p:cNvSpPr txBox="1"/>
          <p:nvPr/>
        </p:nvSpPr>
        <p:spPr>
          <a:xfrm>
            <a:off x="1971150" y="243732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✅​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variable1	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9" name="Google Shape;469;p49"/>
          <p:cNvSpPr txBox="1"/>
          <p:nvPr/>
        </p:nvSpPr>
        <p:spPr>
          <a:xfrm>
            <a:off x="1971150" y="276467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✅​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1variable	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1971150" y="309202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❌​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my@mail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1" name="Google Shape;471;p49"/>
          <p:cNvSpPr txBox="1"/>
          <p:nvPr/>
        </p:nvSpPr>
        <p:spPr>
          <a:xfrm>
            <a:off x="1971150" y="341937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❌​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importantVariable!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50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7" name="Google Shape;477;p50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Convention de nom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8" name="Google Shape;478;p50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Lisibilité (part 2)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 plus de règles imposées par le langage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Donner des noms signifiants (et éviter les abréviations)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Séparer les mots soit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snake_case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=&gt; tout en minuscule, mots séparés par _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camelCase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=&gt; lettre majuscule au début de chaque mot sauf le premier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 anglais (dans l'éventualité où vos scripts seront relus)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 minuscule pour les différencier des variables prédéfinies qui sont en majuscules (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PATH, SHELL, HOME, USER, PS1…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50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81" name="Google Shape;48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5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83" name="Google Shape;483;p50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5" name="Google Shape;485;p50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5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2" name="Google Shape;492;p51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Utiliser des variables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3" name="Google Shape;493;p51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Comment ça marche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4" name="Google Shape;494;p51"/>
          <p:cNvSpPr txBox="1"/>
          <p:nvPr/>
        </p:nvSpPr>
        <p:spPr>
          <a:xfrm>
            <a:off x="1726775" y="1463150"/>
            <a:ext cx="3510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Syntaxe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nomVariable=valeur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(Attention : pas d'espaces !)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Par défaut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accède à leur valeur avec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$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détruire une variable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unset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51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96" name="Google Shape;49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5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98" name="Google Shape;498;p51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9" name="Google Shape;499;p51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0" name="Google Shape;500;p51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p51"/>
          <p:cNvSpPr/>
          <p:nvPr/>
        </p:nvSpPr>
        <p:spPr>
          <a:xfrm>
            <a:off x="5237375" y="1409675"/>
            <a:ext cx="38604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greetings="Coucou"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$greetings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Coucou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greetings="Bonjour"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$greetings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Bonjour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myDirectory="MonDossier"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mkdir $myDirectory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ls | grep Mon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B4437"/>
                </a:solidFill>
              </a:rPr>
              <a:t>Mon</a:t>
            </a:r>
            <a:r>
              <a:rPr lang="fr">
                <a:solidFill>
                  <a:schemeClr val="lt1"/>
                </a:solidFill>
              </a:rPr>
              <a:t>Dossier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unset greetings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$greetings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5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08" name="Google Shape;508;p52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petit exercice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Déclarer une variable commande ayant pour valeur 'whoami'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Afficher la valeur de la variable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Exécuter whoami en utilisant la variable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5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12" name="Google Shape;51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p5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14" name="Google Shape;514;p52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5" name="Google Shape;515;p52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6" name="Google Shape;516;p52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7" name="Google Shape;517;p52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52"/>
          <p:cNvSpPr/>
          <p:nvPr/>
        </p:nvSpPr>
        <p:spPr>
          <a:xfrm>
            <a:off x="5198550" y="1410125"/>
            <a:ext cx="37014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commande='whoami'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$commande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whoami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$commande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wilder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Google Shape;523;p5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4" name="Google Shape;524;p53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autre exercice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5" name="Google Shape;525;p5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notify-send sert à envoyer une </a:t>
            </a:r>
            <a:r>
              <a:rPr i="1" lang="fr" sz="1600">
                <a:latin typeface="Proxima Nova"/>
                <a:ea typeface="Proxima Nova"/>
                <a:cs typeface="Proxima Nova"/>
                <a:sym typeface="Proxima Nova"/>
              </a:rPr>
              <a:t>desktop notification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Consulter le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man 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de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notify-send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ou au moins la syntaxe avec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notify-send --help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Déclarer une variable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notify 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ayant pour valeur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notify-send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Afficher la notification de résumé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'Plop'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avec le texte :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'Message envoyé via notify-send'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en utilisant la variable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7" name="Google Shape;527;p5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28" name="Google Shape;52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p5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30" name="Google Shape;530;p53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1" name="Google Shape;531;p53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2" name="Google Shape;532;p53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3" name="Google Shape;533;p53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" name="Google Shape;534;p53"/>
          <p:cNvSpPr/>
          <p:nvPr/>
        </p:nvSpPr>
        <p:spPr>
          <a:xfrm>
            <a:off x="5442750" y="1409675"/>
            <a:ext cx="37014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notify='notify-send'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$notify Plop "Message envoyé via $notify"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5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40" name="Google Shape;540;p54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Substitution de commandes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1" name="Google Shape;541;p54"/>
          <p:cNvSpPr txBox="1"/>
          <p:nvPr/>
        </p:nvSpPr>
        <p:spPr>
          <a:xfrm>
            <a:off x="355959" y="1737150"/>
            <a:ext cx="1314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Récupérer le résultat d'une commande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2" name="Google Shape;542;p54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Récupérer le résultat d'une commande au lieu de l'afficher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Syntaxe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$(commande)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Utilisation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Stocker dans une variable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Utiliser dans une autre commande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3" name="Google Shape;543;p5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44" name="Google Shape;54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5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46" name="Google Shape;546;p54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9" name="Google Shape;549;p54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p54"/>
          <p:cNvSpPr/>
          <p:nvPr/>
        </p:nvSpPr>
        <p:spPr>
          <a:xfrm>
            <a:off x="5442750" y="1409675"/>
            <a:ext cx="34716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id -u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myUID=$(id -u)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$myUID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5" name="Google Shape;555;p5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56" name="Google Shape;556;p55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Substitution arithmétique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Faire des calculs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8" name="Google Shape;558;p55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Effectuer un calcul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Syntaxe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$(( &lt;operation&gt; ))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9" name="Google Shape;559;p5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60" name="Google Shape;56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1" name="Google Shape;561;p5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62" name="Google Shape;562;p55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3" name="Google Shape;563;p55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4" name="Google Shape;564;p55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5" name="Google Shape;565;p55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5442750" y="1409675"/>
            <a:ext cx="34716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$(( 12 * 6 ))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72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total=$(( 7 + 3 ))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$(( $total * 2 + 1 ))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56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2" name="Google Shape;572;p56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Compter les lignes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3" name="Google Shape;573;p56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4" name="Google Shape;574;p56"/>
          <p:cNvSpPr txBox="1"/>
          <p:nvPr/>
        </p:nvSpPr>
        <p:spPr>
          <a:xfrm>
            <a:off x="1726780" y="14096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2 fichiers textes de plusieurs lignes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Écrire une script  permettant de calculer le nombre total de lignes des 2 fichiers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Rappel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wc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permet de compter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5" name="Google Shape;575;p56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76" name="Google Shape;5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7" name="Google Shape;577;p56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78" name="Google Shape;578;p56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9" name="Google Shape;579;p56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0" name="Google Shape;580;p56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5154500" y="1409675"/>
            <a:ext cx="37551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fourLinesFile and sixLinesFile are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supposed to exists in  $PWD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Get the number of lines in fourLinesFile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lineInFile1=$(wc -l &lt; fourLinesFile)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Get the number of lines in sixLinesFile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lineInFile2=$(wc -l &lt; sixLinesFile)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Get the sum and display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totalLines=$(( $lineInFile1 + $lineInFile2 ))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"Il y a $totalLines lignes au total"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7" name="Google Shape;587;p5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88" name="Google Shape;588;p57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Variables spéciales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89" name="Google Shape;589;p57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Variables prédéfinies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0" name="Google Shape;590;p57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$0 : Nom du script invoqué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$# : Nombre d'arguments du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$* : les arguments du script en un seul mot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$@ : les arguments du script en mots séparés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$1 : Le premier argument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$2 : Le deuxième argument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$? : Le code de sortie (status code) de la dernière commande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$$ : Le process ID du 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$! : Le process ID du dernier job en arrière plan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1" name="Google Shape;591;p5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92" name="Google Shape;59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3" name="Google Shape;593;p57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94" name="Google Shape;594;p57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5" name="Google Shape;595;p57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6" name="Google Shape;596;p57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7" name="Google Shape;597;p57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83" name="Google Shape;183;p31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186" name="Google Shape;1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88" name="Google Shape;188;p31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2" name="Google Shape;602;p5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03" name="Google Shape;603;p58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petit exercice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4" name="Google Shape;604;p58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5" name="Google Shape;605;p58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un script qui affiche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son nom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son nombre d'arguments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l'ensemble de ses arguments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 pid du shell qui l'exécute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6" name="Google Shape;606;p58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07" name="Google Shape;60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8" name="Google Shape;608;p58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09" name="Google Shape;609;p58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0" name="Google Shape;610;p58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1" name="Google Shape;611;p58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2" name="Google Shape;612;p58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" name="Google Shape;613;p58"/>
          <p:cNvSpPr/>
          <p:nvPr/>
        </p:nvSpPr>
        <p:spPr>
          <a:xfrm>
            <a:off x="5442750" y="1409675"/>
            <a:ext cx="34716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"Script : $0"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"Nombre d’arguments du script : $#"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'Paramètres : ' $*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"Numéro de processus (PID): $$"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59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19" name="Google Shape;619;p59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Shell et variables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0" name="Google Shape;620;p59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Une parenthèse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1" name="Google Shape;621;p59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Lorsqu'on exécute un script via un 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ce script est exécuté dans un shell fils du shell courant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ce shell se termine à la fin du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Les variables déclarées dans un shell ne sont pas accessibles dans les autres (même les shell fils)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Pour exécuter un script dans le shell courant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source &lt;script.sh&gt;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2" name="Google Shape;622;p59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23" name="Google Shape;62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4" name="Google Shape;624;p59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25" name="Google Shape;625;p59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8" name="Google Shape;628;p59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3" name="Google Shape;633;p60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4" name="Google Shape;634;p60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Environnement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35" name="Google Shape;635;p60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Une parenthèse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6" name="Google Shape;636;p60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Certaines variables sont dites d'environnement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Ces variables sont copiées dans chaque shell fils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Mettre une variable dans l'environnement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export &lt;variable&gt;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env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permet de récupérer la liste des variables d'environnement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7" name="Google Shape;637;p60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38" name="Google Shape;63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6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40" name="Google Shape;640;p60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1" name="Google Shape;641;p60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2" name="Google Shape;642;p60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3" name="Google Shape;643;p60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8" name="Google Shape;648;p6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49" name="Google Shape;649;p61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petit exercice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1" name="Google Shape;651;p61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un script qui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 le contenu de la variable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met la valeur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‘modified’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dans la variable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 le contenu de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Exécuter ce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Dans un shell, donner à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 valeur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‘initial’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Ré-exécuter le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2" name="Google Shape;652;p61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53" name="Google Shape;65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6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55" name="Google Shape;655;p61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6" name="Google Shape;656;p61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7" name="Google Shape;657;p61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8" name="Google Shape;658;p61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61"/>
          <p:cNvSpPr/>
          <p:nvPr/>
        </p:nvSpPr>
        <p:spPr>
          <a:xfrm>
            <a:off x="5442750" y="1409675"/>
            <a:ext cx="34716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variab</a:t>
            </a:r>
            <a:r>
              <a:rPr lang="fr">
                <a:solidFill>
                  <a:schemeClr val="lt1"/>
                </a:solidFill>
              </a:rPr>
              <a:t>le=modified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variable=initial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./script.sh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4" name="Google Shape;664;p6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65" name="Google Shape;665;p62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Suite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6" name="Google Shape;666;p62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7" name="Google Shape;667;p62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Dans un shell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donner à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 valeur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initial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exporter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Ré-exécuter le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Dans un autre shell distinct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8" name="Google Shape;668;p6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69" name="Google Shape;66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0" name="Google Shape;670;p6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71" name="Google Shape;671;p62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2" name="Google Shape;672;p62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3" name="Google Shape;673;p62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4" name="Google Shape;674;p62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5" name="Google Shape;675;p62"/>
          <p:cNvSpPr/>
          <p:nvPr/>
        </p:nvSpPr>
        <p:spPr>
          <a:xfrm>
            <a:off x="5442750" y="669275"/>
            <a:ext cx="3471600" cy="30891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variable=modified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variable=initial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export 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./script.sh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6" name="Google Shape;676;p62"/>
          <p:cNvSpPr/>
          <p:nvPr/>
        </p:nvSpPr>
        <p:spPr>
          <a:xfrm>
            <a:off x="5442750" y="4150550"/>
            <a:ext cx="3471600" cy="5991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Google Shape;681;p6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82" name="Google Shape;682;p63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Et fin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3" name="Google Shape;683;p6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4" name="Google Shape;684;p63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Supprimer le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exit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du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Dans un nouveau shell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donner à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 valeur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initial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Exécuter le script avec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source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6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86" name="Google Shape;68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7" name="Google Shape;687;p6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88" name="Google Shape;688;p63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9" name="Google Shape;689;p63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0" name="Google Shape;690;p63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1" name="Google Shape;691;p63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2" name="Google Shape;692;p63"/>
          <p:cNvSpPr/>
          <p:nvPr/>
        </p:nvSpPr>
        <p:spPr>
          <a:xfrm>
            <a:off x="5442750" y="1409675"/>
            <a:ext cx="34716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head -$(($(wc -l &lt; script.sh)-1)) script.sh &gt; scriptnoexit.sh &amp;&amp; chmod u+x scriptnoexit.sh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variable=initial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source ./scriptnoexit.sh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7" name="Google Shape;697;p64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8" name="Google Shape;698;p64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Références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99" name="Google Shape;699;p64"/>
          <p:cNvSpPr txBox="1"/>
          <p:nvPr/>
        </p:nvSpPr>
        <p:spPr>
          <a:xfrm>
            <a:off x="1401876" y="2339225"/>
            <a:ext cx="393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La doc officielle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Le wikibooks : Programmation Bash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Le Wiki Bash Hackers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Le Bash Guide de Greg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ExplainShell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_wild_code_school (2).png" id="700" name="Google Shape;700;p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6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702" name="Google Shape;702;p6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3" name="Google Shape;703;p6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704" name="Google Shape;704;p64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5" name="Google Shape;705;p64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6" name="Google Shape;706;p64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1" name="Google Shape;711;p65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12" name="Google Shape;712;p65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3" name="Google Shape;713;p65"/>
          <p:cNvSpPr txBox="1"/>
          <p:nvPr/>
        </p:nvSpPr>
        <p:spPr>
          <a:xfrm>
            <a:off x="1401873" y="2339231"/>
            <a:ext cx="2566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Détails complet sur les variables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_wild_code_school (2).png" id="714" name="Google Shape;71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716" name="Google Shape;71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7" name="Google Shape;717;p6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718" name="Google Shape;718;p65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9" name="Google Shape;719;p65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0" name="Google Shape;720;p65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3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" name="Google Shape;196;p32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C'est quoi un script ?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En général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Fichier texte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Contient du code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Écrit dans un langage donné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Peut-être exécuté via un </a:t>
            </a: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interprète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Dans le cas de script shell par un </a:t>
            </a: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interpréteur de commande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(CLI)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On distingue en général :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programme : indique au processeur ce qu'il doit faire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script : indique à un OS, ou une application ce qu'ils doivent faire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00" name="Google Shape;20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32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02" name="Google Shape;202;p32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03" name="Google Shape;203;p32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4" name="Google Shape;204;p32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5" name="Google Shape;205;p32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2" name="Google Shape;212;p33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Objectif des scripts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Mais pourquoi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Reproduire rapidement et simplement des suites d'actions répétitives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Anticiper des actions futures pour pouvoir être plus réactif et serein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Fiabiliser =&gt; assurer que tout les contrôles nécessaires sont fait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Documenter =&gt; un autre administrateur peut consulter les scripts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Automatiser =&gt; déclenchements automatiques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 bref : simplifier la vie de l'administrateur !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33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18" name="Google Shape;218;p33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19" name="Google Shape;219;p33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0" name="Google Shape;220;p33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1" name="Google Shape;221;p33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8" name="Google Shape;228;p34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shell UNIX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The UNIX way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 shell standard d'UNIX est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sh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Bash (et les autres shell) sont compatibles avec 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On peut donc écrire des scripts sh et les faire exécuter par bash (ou un autre)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On a donc 2 approches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Écrire des scripts standard qui s'exécute sur n'importe quel 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Écrire des scripts spécifiques en utilisant les ajouts d'un shell particulier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34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34" name="Google Shape;234;p34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35" name="Google Shape;235;p34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6" name="Google Shape;236;p34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7" name="Google Shape;237;p34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4" name="Google Shape;244;p35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Mon premier script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Bonjour le monde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un fichier coucou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Insérer un echo pour afficher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		Hello World !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Lance le script coucou avec bash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À vous de jouer !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35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50" name="Google Shape;250;p35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51" name="Google Shape;251;p35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2" name="Google Shape;252;p35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3" name="Google Shape;253;p35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55" name="Google Shape;255;p35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rgbClr val="FFFFFF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rgbClr val="FFFFFF"/>
                </a:solidFill>
              </a:rPr>
              <a:t>$ echo echo hello world ! &gt; coucou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rgbClr val="FFFFFF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rgbClr val="FFFFFF"/>
                </a:solidFill>
              </a:rPr>
              <a:t>$ bash coucou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hello world 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rgbClr val="FFFFFF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rgbClr val="FFFFFF"/>
                </a:solidFill>
              </a:rPr>
              <a:t>$ cat coucou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echo hello world !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36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1" name="Google Shape;261;p36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Bonnes pratiques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Un beau script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Suffixer les noms de scripts par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.sh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(fréquent mais pas essentiel)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Accorder les droits d'exécution aux scripts (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chmod +x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Utiliser les commentaires pour expliquer ses scripts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bash ignore les lignes qui débutent par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Quelques autres recommandations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Sur le </a:t>
            </a: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Greg's wiki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Sur le wiki </a:t>
            </a: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Bash hackers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65" name="Google Shape;26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36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67" name="Google Shape;267;p36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68" name="Google Shape;268;p36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69" name="Google Shape;269;p36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70" name="Google Shape;270;p36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3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7" name="Google Shape;277;p37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 shebang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Besoin d'un interprète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Sur les systèmes d'exploitation de type Unix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convention pour les scripts (fichier texte "exécutable")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 première ligne =&gt;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#! &lt;chemin de l'interpreteur&gt;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Par exemple pour un script bash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#! /bin/bash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Pour l'histoire du nom, voir </a:t>
            </a: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WikipediA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81" name="Google Shape;2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37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83" name="Google Shape;283;p37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84" name="Google Shape;284;p37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85" name="Google Shape;285;p37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86" name="Google Shape;286;p37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