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Montserrat SemiBold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Montserrat Medium"/>
      <p:regular r:id="rId43"/>
      <p:bold r:id="rId44"/>
      <p:italic r:id="rId45"/>
      <p:boldItalic r:id="rId46"/>
    </p:embeddedFont>
    <p:embeddedFont>
      <p:font typeface="Varela Round"/>
      <p:regular r:id="rId47"/>
    </p:embeddedFont>
    <p:embeddedFont>
      <p:font typeface="Raleway Light"/>
      <p:regular r:id="rId48"/>
      <p:bold r:id="rId49"/>
      <p:italic r:id="rId50"/>
      <p:boldItalic r:id="rId51"/>
    </p:embeddedFont>
    <p:embeddedFont>
      <p:font typeface="Helvetica Neue"/>
      <p:regular r:id="rId52"/>
      <p:bold r:id="rId53"/>
      <p:italic r:id="rId54"/>
      <p:boldItalic r:id="rId55"/>
    </p:embeddedFont>
    <p:embeddedFont>
      <p:font typeface="Montserrat ExtraBold"/>
      <p:bold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MontserratMedium-bold.fntdata"/><Relationship Id="rId43" Type="http://schemas.openxmlformats.org/officeDocument/2006/relationships/font" Target="fonts/MontserratMedium-regular.fntdata"/><Relationship Id="rId46" Type="http://schemas.openxmlformats.org/officeDocument/2006/relationships/font" Target="fonts/MontserratMedium-boldItalic.fntdata"/><Relationship Id="rId45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Light-regular.fntdata"/><Relationship Id="rId47" Type="http://schemas.openxmlformats.org/officeDocument/2006/relationships/font" Target="fonts/VarelaRound-regular.fntdata"/><Relationship Id="rId49" Type="http://schemas.openxmlformats.org/officeDocument/2006/relationships/font" Target="fonts/Raleway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MontserratSemiBold-boldItalic.fntdata"/><Relationship Id="rId33" Type="http://schemas.openxmlformats.org/officeDocument/2006/relationships/font" Target="fonts/Roboto-italic.fntdata"/><Relationship Id="rId32" Type="http://schemas.openxmlformats.org/officeDocument/2006/relationships/font" Target="fonts/Roboto-bold.fntdata"/><Relationship Id="rId35" Type="http://schemas.openxmlformats.org/officeDocument/2006/relationships/font" Target="fonts/ProximaNova-regular.fntdata"/><Relationship Id="rId34" Type="http://schemas.openxmlformats.org/officeDocument/2006/relationships/font" Target="fonts/Roboto-boldItalic.fntdata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29" Type="http://schemas.openxmlformats.org/officeDocument/2006/relationships/font" Target="fonts/MontserratSemiBold-italic.fntdata"/><Relationship Id="rId51" Type="http://schemas.openxmlformats.org/officeDocument/2006/relationships/font" Target="fonts/RalewayLight-boldItalic.fntdata"/><Relationship Id="rId50" Type="http://schemas.openxmlformats.org/officeDocument/2006/relationships/font" Target="fonts/RalewayLight-italic.fntdata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57" Type="http://schemas.openxmlformats.org/officeDocument/2006/relationships/font" Target="fonts/MontserratExtraBold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ExtraBo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cc0012f0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2acc0012f0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cc0012f0c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g2acc0012f0c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cc0012f0c_0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g2acc0012f0c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cc0012f0c_0_1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7" name="Google Shape;307;g2acc0012f0c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cc0012f0c_0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g2acc0012f0c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482841b9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g2c482841b9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482841b9e_0_1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g2c482841b9e_0_1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482841b9e_0_3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g2c482841b9e_0_3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cc0012f0c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acc0012f0c_0_1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cc0012f0c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acc0012f0c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cc0012f0c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2acc0012f0c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cc0012f0c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2acc0012f0c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cc0012f0c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2acc0012f0c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cc0012f0c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g2acc0012f0c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cc0012f0c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g2acc0012f0c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cc0012f0c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g2acc0012f0c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cc0012f0c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g2acc0012f0c_0_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cc0012f0c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g2acc0012f0c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>
  <p:cSld name="TITLE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1">
  <p:cSld name="TITLE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">
  <p:cSld name="TITLE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 1">
  <p:cSld name="TITLE_6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gnu.org/software/bash/manual/" TargetMode="External"/><Relationship Id="rId4" Type="http://schemas.openxmlformats.org/officeDocument/2006/relationships/hyperlink" Target="https://fr.wikibooks.org/wiki/Programmation_Bash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wiki.bash-hackers.org" TargetMode="External"/><Relationship Id="rId6" Type="http://schemas.openxmlformats.org/officeDocument/2006/relationships/hyperlink" Target="http://mywiki.wooledge.org/BashGuide" TargetMode="External"/><Relationship Id="rId7" Type="http://schemas.openxmlformats.org/officeDocument/2006/relationships/hyperlink" Target="https://explainshell.com/" TargetMode="External"/><Relationship Id="rId8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033" y="-988226"/>
            <a:ext cx="5613778" cy="4095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1099884" y="1116375"/>
            <a:ext cx="4696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Les scripts Bash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Partie 3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1118264" y="3108465"/>
            <a:ext cx="338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roxima Nova"/>
              <a:buNone/>
            </a:pPr>
            <a:r>
              <a:rPr lang="fr" sz="1400">
                <a:latin typeface="Montserrat Medium"/>
                <a:ea typeface="Montserrat Medium"/>
                <a:cs typeface="Montserrat Medium"/>
                <a:sym typeface="Montserrat Medium"/>
              </a:rPr>
              <a:t>Comprendre les bases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84" name="Google Shape;284;p39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6" name="Google Shape;286;p39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287" name="Google Shape;28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9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89" name="Google Shape;289;p39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4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6" name="Google Shape;296;p40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Définition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fonction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est un bloc de code nommé qu'on déclare pour pouvoir l'utiliser plus tard, éventuellement plusieurs fois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Elles permettent de structurer son code, de favoriser sa réutilisation, sa maintenance, etc.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40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00" name="Google Shape;3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4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02" name="Google Shape;302;p40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3" name="Google Shape;303;p40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Google Shape;309;p4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0" name="Google Shape;310;p41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bases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Ma première fonction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2" name="Google Shape;312;p41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Déclaration de fonction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function nom()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{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instructions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Attention : les fonctions doivent être déclarées avant d'être appelées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Note : le mot clé </a:t>
            </a: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function </a:t>
            </a: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est optionnel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4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Declaring the hello function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function hello()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echo "Hi folks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"and again"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./script.sh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Hi folks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and again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Hi folks !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315" name="Google Shape;31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p4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17" name="Google Shape;317;p41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p4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5" name="Google Shape;325;p42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Fonctions et paramètres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Des fonctions adaptables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Un appel de fonction peut être suivi d'arguments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On les récupère dans la fonction comme les paramètres d'un script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function hello() { echo "Hi folks !";}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greet()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if [ $# -gt 0 ]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then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  		echo "Hi $1"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   		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fi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greet wilder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greet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icone_wild_code_school.png"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4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32" name="Google Shape;332;p42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3" name="Google Shape;333;p42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42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4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0" name="Google Shape;340;p43"/>
          <p:cNvSpPr txBox="1"/>
          <p:nvPr/>
        </p:nvSpPr>
        <p:spPr>
          <a:xfrm>
            <a:off x="355107" y="978900"/>
            <a:ext cx="6014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script de calcul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Atelier en groupe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1971150" y="1455275"/>
            <a:ext cx="5049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Le script prend 3 arguments : le signe ‘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+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’ ou ‘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’, et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2 nombres compris entre 0 et 10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On vérifie l’existence des arguments et s’ils correspondent aux critères. Dans le cas contraire, on sort du script avec un message.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Si le premier argument est “+”, les 2 nombres sont passés en paramètre d’une fonction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addition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qui fait la somme des nombre et affiche le résultat.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Si c’est “-”, ils sont envoyés dans une fonction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soustraction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qui fait la soustraction des 2 nombres et affiche le résultat. Une alerte est affichée en plus si le résultat est 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négatif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344" name="Google Shape;3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4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46" name="Google Shape;346;p43"/>
          <p:cNvSpPr txBox="1"/>
          <p:nvPr/>
        </p:nvSpPr>
        <p:spPr>
          <a:xfrm>
            <a:off x="7020750" y="1410125"/>
            <a:ext cx="2011800" cy="247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Durée de préparation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h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Aide 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$#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Nbr d'arguments du script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Passer 2 arguments à une fonction func1 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func1 $arg1 $arg2</a:t>
            </a:r>
            <a:endParaRPr b="1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8" name="Google Shape;348;p43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43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4" name="Google Shape;354;p4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5" name="Google Shape;355;p44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script de calcul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Correction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7" name="Google Shape;357;p4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sp>
        <p:nvSpPr>
          <p:cNvPr id="358" name="Google Shape;358;p44"/>
          <p:cNvSpPr/>
          <p:nvPr/>
        </p:nvSpPr>
        <p:spPr>
          <a:xfrm>
            <a:off x="1971150" y="1309800"/>
            <a:ext cx="6880500" cy="35955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#!/bin/bash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Fonction addition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addition()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{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result=$(( $1 + $2 ))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echo "Résultat : $result"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}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Fonction soustraction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soustraction()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{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result=$(( $1 - $2 ))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echo "Résultat  : $result"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if [ $result -lt 0 ]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# code ANSI \e[93m pour afficher le message en jaune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echo -e "\e[93mWarning : Résultat inférieur à 0\e[0m"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exit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}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Test nombre d'arguments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if [ $# -ne 3 ]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echo -e "Arguments à mettre :\n1 - Signe + ou -\n2 - Nombre entre 0 et 10\n3 - Nombre entre 0 et 10"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exit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fi</a:t>
            </a:r>
            <a:endParaRPr sz="700">
              <a:solidFill>
                <a:schemeClr val="lt1"/>
              </a:solidFill>
            </a:endParaRPr>
          </a:p>
        </p:txBody>
      </p:sp>
      <p:pic>
        <p:nvPicPr>
          <p:cNvPr descr="icone_wild_code_school.png" id="359" name="Google Shape;35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4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61" name="Google Shape;361;p44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44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44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4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9" name="Google Shape;369;p45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script de calcul (suite)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0" name="Google Shape;370;p45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Correction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1" name="Google Shape;371;p4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sp>
        <p:nvSpPr>
          <p:cNvPr id="372" name="Google Shape;372;p45"/>
          <p:cNvSpPr/>
          <p:nvPr/>
        </p:nvSpPr>
        <p:spPr>
          <a:xfrm>
            <a:off x="1971150" y="1309800"/>
            <a:ext cx="6880500" cy="35955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Test valeur de l'argument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if [ $1 != "+" -a $1 != "-"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# code ANSI \e[91m pour afficher le message en rouge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echo -e "\e[91mErreur : Le premier argument doit être '+' ou '-'\e[0m"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exit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Test des arguments 2 et 3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if ! [ \( $2 -ge 0 -a $2 -le 10 \) -a \( $3 -ge 0 -a $3 -le 10 \)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if ! [ $2 -ge 0 -a $2 -le 10 ]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echo -e "\e[91mErreur : Le deuxième argument doit être un nombre entre 0 et 10\e[0m"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if ! [ $3 -ge 0 -a $3 -le 10 ]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    echo -e "\e[91mErreur : Le troisième argument doit être un nombre entre 0 et 10\e[0m"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exit 1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fi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# Envoi vers les fonctions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if [ $1 = "+" ]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then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addition $2 $3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else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    soustraction $2 $3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lt1"/>
                </a:solidFill>
              </a:rPr>
              <a:t>fi</a:t>
            </a:r>
            <a:endParaRPr sz="700">
              <a:solidFill>
                <a:schemeClr val="lt1"/>
              </a:solidFill>
            </a:endParaRPr>
          </a:p>
        </p:txBody>
      </p:sp>
      <p:pic>
        <p:nvPicPr>
          <p:cNvPr descr="icone_wild_code_school.png" id="373" name="Google Shape;37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4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75" name="Google Shape;375;p45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6" name="Google Shape;376;p45"/>
          <p:cNvSpPr/>
          <p:nvPr/>
        </p:nvSpPr>
        <p:spPr>
          <a:xfrm>
            <a:off x="56873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46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83" name="Google Shape;383;p46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Références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1401876" y="2339225"/>
            <a:ext cx="393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La doc officielle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Le wikibooks : Programmation Bash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Le Wiki Bash Hackers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Le Bash Guide de Greg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ExplainShell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385" name="Google Shape;385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387" name="Google Shape;387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4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89" name="Google Shape;389;p46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0" name="Google Shape;390;p46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5" name="Google Shape;395;p47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96" name="Google Shape;396;p47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7" name="Google Shape;397;p47"/>
          <p:cNvSpPr txBox="1"/>
          <p:nvPr/>
        </p:nvSpPr>
        <p:spPr>
          <a:xfrm>
            <a:off x="1401875" y="2339225"/>
            <a:ext cx="68871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Boucles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Retour sur la syntaxe et le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fonctionnement général de bash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Beaucoup de notions =&gt; Beaucoup de pratique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			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Ecrivez plein de scripts pour tout !!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logo_wild_code_school (2).png" id="398" name="Google Shape;39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400" name="Google Shape;40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4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02" name="Google Shape;402;p47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3" name="Google Shape;403;p47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3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" name="Google Shape;168;p31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Au menu :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70" name="Google Shape;170;p31"/>
          <p:cNvGrpSpPr/>
          <p:nvPr/>
        </p:nvGrpSpPr>
        <p:grpSpPr>
          <a:xfrm>
            <a:off x="2054304" y="1669435"/>
            <a:ext cx="4924070" cy="438638"/>
            <a:chOff x="4269994" y="6149551"/>
            <a:chExt cx="13130853" cy="1169700"/>
          </a:xfrm>
        </p:grpSpPr>
        <p:sp>
          <p:nvSpPr>
            <p:cNvPr id="171" name="Google Shape;171;p31"/>
            <p:cNvSpPr txBox="1"/>
            <p:nvPr/>
          </p:nvSpPr>
          <p:spPr>
            <a:xfrm>
              <a:off x="4269994" y="6149551"/>
              <a:ext cx="1195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2" name="Google Shape;172;p31"/>
            <p:cNvSpPr txBox="1"/>
            <p:nvPr/>
          </p:nvSpPr>
          <p:spPr>
            <a:xfrm>
              <a:off x="6983047" y="6288151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structures itératives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3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75" name="Google Shape;175;p31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6" name="Google Shape;176;p31"/>
          <p:cNvGrpSpPr/>
          <p:nvPr/>
        </p:nvGrpSpPr>
        <p:grpSpPr>
          <a:xfrm>
            <a:off x="2054304" y="2295701"/>
            <a:ext cx="4924070" cy="438638"/>
            <a:chOff x="4269994" y="8021650"/>
            <a:chExt cx="13130853" cy="1169700"/>
          </a:xfrm>
        </p:grpSpPr>
        <p:sp>
          <p:nvSpPr>
            <p:cNvPr id="177" name="Google Shape;177;p31"/>
            <p:cNvSpPr txBox="1"/>
            <p:nvPr/>
          </p:nvSpPr>
          <p:spPr>
            <a:xfrm>
              <a:off x="4269994" y="8021650"/>
              <a:ext cx="1573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8" name="Google Shape;178;p31"/>
            <p:cNvSpPr txBox="1"/>
            <p:nvPr/>
          </p:nvSpPr>
          <p:spPr>
            <a:xfrm>
              <a:off x="6983047" y="8160250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4285F4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fonctions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79" name="Google Shape;179;p31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84" name="Google Shape;184;p32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187" name="Google Shape;1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89" name="Google Shape;189;p32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3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" name="Google Shape;196;p33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Structure itérative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Définition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algorithmique, on appelle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structure itérative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, une construction d'un langage qui permet la répétition d'instructions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C'est à dire de portions de code dont l'exécution va être effectuée un nombre de fois donné ou tant qu'une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condition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est remplie.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Il est courant de les qualifier de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boucles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3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02" name="Google Shape;202;p33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" name="Google Shape;209;p3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" name="Google Shape;210;p34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Boucle for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Boucler sur une liste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Structure itérative for</a:t>
            </a:r>
            <a:b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for variable in liste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instructions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Proxima Nova"/>
                <a:ea typeface="Proxima Nova"/>
                <a:cs typeface="Proxima Nova"/>
                <a:sym typeface="Proxima Nova"/>
              </a:rPr>
              <a:t>done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Liste pouvant être 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Une suite de mots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Le résultat d'une substitution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-"/>
            </a:pPr>
            <a:r>
              <a:rPr lang="fr" sz="1800">
                <a:latin typeface="Proxima Nova"/>
                <a:ea typeface="Proxima Nova"/>
                <a:cs typeface="Proxima Nova"/>
                <a:sym typeface="Proxima Nova"/>
              </a:rPr>
              <a:t>Le résultat d'une commande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4" name="Google Shape;214;p34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for word in "One" "Two" "Three"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	echo $word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done 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for number in $(seq 3 -1 0); do echo $number; done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My own ls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for path in *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echo $path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15" name="Google Shape;21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17" name="Google Shape;217;p34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p3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5" name="Google Shape;225;p35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arguments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script qui affiche la liste de ses arguments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argument par ligne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Numéroté de la forme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1 - Argument1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2 - Argument2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Echo the numbered list of the script's arguments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number=1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for param in $*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echo "$number - $param"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number=$(( $number + 1 ))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30" name="Google Shape;23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32" name="Google Shape;232;p35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36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0" name="Google Shape;240;p36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Boucle for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1" name="Google Shape;241;p36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L'autre for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2" name="Google Shape;242;p36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For (alternative)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for ((e1 ; e2 ; e3 ))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instructions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done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e1, e2 et e3 sont des expressions arithmétiques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e1 : effectuée une fois au début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e2 : continue tant que e2 est vraie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e3 : effectuée après chaque tour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4" name="Google Shape;244;p36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for (( i=1 ; i &lt; 4 ; i++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	echo 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icone_wild_code_school.png"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47" name="Google Shape;247;p36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8" name="Google Shape;248;p36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3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5" name="Google Shape;255;p37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Boucle while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Boucler sur une liste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1924505" y="144362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Structure conditionnelle while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while &lt;condition&gt;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do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instructions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done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9" name="Google Shape;259;p37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number=3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:~/tmp$ while [ $number -ge 0 ]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	echo $number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	number=$(( $number - 1 ))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62" name="Google Shape;262;p37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0" name="Google Shape;270;p38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Escape game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2" name="Google Shape;272;p38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Créer un script qui attend une valeur de l'utilisateur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Tant que cette valeur n'est pas "exit", le demande à nouveau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Note : read est une primitive du shell qui récupère dans une variable une entrée de l'utilisateur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ex :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read -p "Enter something" variable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4" name="Google Shape;274;p38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A very simple escape game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"The simplest escape game in the world"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read -p "What do you want ? " 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while [ "$input" != "exit"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echo "You are still locked in..."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read -p "What do you want ? " input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done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"Well done, you escaped"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75" name="Google Shape;27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38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77" name="Google Shape;277;p38"/>
          <p:cNvSpPr txBox="1"/>
          <p:nvPr/>
        </p:nvSpPr>
        <p:spPr>
          <a:xfrm>
            <a:off x="1635580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itératives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8" name="Google Shape;278;p38"/>
          <p:cNvSpPr/>
          <p:nvPr/>
        </p:nvSpPr>
        <p:spPr>
          <a:xfrm>
            <a:off x="2359075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4963805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fonctions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