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13716000" cx="24384000"/>
  <p:notesSz cx="6858000" cy="9144000"/>
  <p:embeddedFontLst>
    <p:embeddedFont>
      <p:font typeface="Montserrat SemiBold"/>
      <p:regular r:id="rId42"/>
      <p:bold r:id="rId43"/>
      <p:italic r:id="rId44"/>
      <p:boldItalic r:id="rId45"/>
    </p:embeddedFont>
    <p:embeddedFont>
      <p:font typeface="Proxima Nova"/>
      <p:regular r:id="rId46"/>
      <p:bold r:id="rId47"/>
      <p:italic r:id="rId48"/>
      <p:boldItalic r:id="rId49"/>
    </p:embeddedFont>
    <p:embeddedFont>
      <p:font typeface="Montserrat Medium"/>
      <p:regular r:id="rId50"/>
      <p:bold r:id="rId51"/>
      <p:italic r:id="rId52"/>
      <p:boldItalic r:id="rId53"/>
    </p:embeddedFont>
    <p:embeddedFont>
      <p:font typeface="Helvetica Neue"/>
      <p:regular r:id="rId54"/>
      <p:bold r:id="rId55"/>
      <p:italic r:id="rId56"/>
      <p:boldItalic r:id="rId57"/>
    </p:embeddedFont>
    <p:embeddedFont>
      <p:font typeface="Montserrat ExtraBold"/>
      <p:bold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MontserratSemiBold-regular.fntdata"/><Relationship Id="rId41" Type="http://schemas.openxmlformats.org/officeDocument/2006/relationships/slide" Target="slides/slide37.xml"/><Relationship Id="rId44" Type="http://schemas.openxmlformats.org/officeDocument/2006/relationships/font" Target="fonts/MontserratSemiBold-italic.fntdata"/><Relationship Id="rId43" Type="http://schemas.openxmlformats.org/officeDocument/2006/relationships/font" Target="fonts/MontserratSemiBold-bold.fntdata"/><Relationship Id="rId46" Type="http://schemas.openxmlformats.org/officeDocument/2006/relationships/font" Target="fonts/ProximaNova-regular.fntdata"/><Relationship Id="rId45" Type="http://schemas.openxmlformats.org/officeDocument/2006/relationships/font" Target="fonts/Montserrat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Medium-bold.fntdata"/><Relationship Id="rId50" Type="http://schemas.openxmlformats.org/officeDocument/2006/relationships/font" Target="fonts/MontserratMedium-regular.fntdata"/><Relationship Id="rId53" Type="http://schemas.openxmlformats.org/officeDocument/2006/relationships/font" Target="fonts/MontserratMedium-boldItalic.fntdata"/><Relationship Id="rId52" Type="http://schemas.openxmlformats.org/officeDocument/2006/relationships/font" Target="fonts/MontserratMedium-italic.fntdata"/><Relationship Id="rId11" Type="http://schemas.openxmlformats.org/officeDocument/2006/relationships/slide" Target="slides/slide7.xml"/><Relationship Id="rId55" Type="http://schemas.openxmlformats.org/officeDocument/2006/relationships/font" Target="fonts/HelveticaNeue-bold.fntdata"/><Relationship Id="rId10" Type="http://schemas.openxmlformats.org/officeDocument/2006/relationships/slide" Target="slides/slide6.xml"/><Relationship Id="rId54" Type="http://schemas.openxmlformats.org/officeDocument/2006/relationships/font" Target="fonts/HelveticaNeue-regular.fntdata"/><Relationship Id="rId13" Type="http://schemas.openxmlformats.org/officeDocument/2006/relationships/slide" Target="slides/slide9.xml"/><Relationship Id="rId57" Type="http://schemas.openxmlformats.org/officeDocument/2006/relationships/font" Target="fonts/HelveticaNeue-boldItalic.fntdata"/><Relationship Id="rId12" Type="http://schemas.openxmlformats.org/officeDocument/2006/relationships/slide" Target="slides/slide8.xml"/><Relationship Id="rId56" Type="http://schemas.openxmlformats.org/officeDocument/2006/relationships/font" Target="fonts/HelveticaNeue-italic.fntdata"/><Relationship Id="rId15" Type="http://schemas.openxmlformats.org/officeDocument/2006/relationships/slide" Target="slides/slide11.xml"/><Relationship Id="rId59" Type="http://schemas.openxmlformats.org/officeDocument/2006/relationships/font" Target="fonts/MontserratExtraBold-boldItalic.fntdata"/><Relationship Id="rId14" Type="http://schemas.openxmlformats.org/officeDocument/2006/relationships/slide" Target="slides/slide10.xml"/><Relationship Id="rId58" Type="http://schemas.openxmlformats.org/officeDocument/2006/relationships/font" Target="fonts/MontserratExtraBo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338f149cc_0_4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2338f149cc_0_4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9c48495f8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f9c48495f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338f149cc_0_2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2338f149cc_0_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338f149cc_0_2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2338f149cc_0_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338f149cc_0_2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2338f149cc_0_2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338f149cc_0_5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2338f149cc_0_5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338f149cc_0_4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2338f149cc_0_4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338f149cc_0_2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2338f149cc_0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338f149cc_0_5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2338f149cc_0_5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338f149cc_0_4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22338f149cc_0_4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f9c48495f8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f9c48495f8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338f149cc_0_2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22338f149cc_0_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338f149cc_0_2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22338f149cc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338f149cc_0_4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2338f149cc_0_4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338f149cc_0_5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2338f149cc_0_5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338f149cc_0_4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22338f149cc_0_4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f9c48495f8_0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f9c48495f8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2338f149cc_0_3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g22338f149cc_0_3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2338f149cc_0_3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22338f149cc_0_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2338f149cc_0_5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22338f149cc_0_5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338f149cc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22338f149cc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2338f149cc_0_3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g22338f149cc_0_3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2338f149cc_0_3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22338f149cc_0_3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2338f149cc_0_6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g22338f149cc_0_6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2338f149cc_0_3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22338f149cc_0_3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2338f149cc_0_6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g22338f149cc_0_6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f9c48495f8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g1f9c48495f8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2118add379_0_3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22118add379_0_3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118add379_0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2118add379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338f149cc_0_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2338f149cc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338f149cc_0_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2338f149cc_0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338f149cc_0_2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2338f149cc_0_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338f149cc_0_4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2338f149cc_0_4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338f149cc_0_5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2338f149cc_0_5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1" name="Google Shape;11;p2"/>
          <p:cNvSpPr txBox="1"/>
          <p:nvPr>
            <p:ph type="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2" name="Google Shape;12;p2"/>
          <p:cNvSpPr txBox="1"/>
          <p:nvPr>
            <p:ph idx="2" type="body"/>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3" name="Google Shape;13;p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éclaration">
  <p:cSld name="Déclaration">
    <p:spTree>
      <p:nvGrpSpPr>
        <p:cNvPr id="51" name="Shape 51"/>
        <p:cNvGrpSpPr/>
        <p:nvPr/>
      </p:nvGrpSpPr>
      <p:grpSpPr>
        <a:xfrm>
          <a:off x="0" y="0"/>
          <a:ext cx="0" cy="0"/>
          <a:chOff x="0" y="0"/>
          <a:chExt cx="0" cy="0"/>
        </a:xfrm>
      </p:grpSpPr>
      <p:sp>
        <p:nvSpPr>
          <p:cNvPr id="52" name="Google Shape;52;p11"/>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3" name="Google Shape;53;p1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it important">
  <p:cSld name="Fait important">
    <p:spTree>
      <p:nvGrpSpPr>
        <p:cNvPr id="54" name="Shape 54"/>
        <p:cNvGrpSpPr/>
        <p:nvPr/>
      </p:nvGrpSpPr>
      <p:grpSpPr>
        <a:xfrm>
          <a:off x="0" y="0"/>
          <a:ext cx="0" cy="0"/>
          <a:chOff x="0" y="0"/>
          <a:chExt cx="0" cy="0"/>
        </a:xfrm>
      </p:grpSpPr>
      <p:sp>
        <p:nvSpPr>
          <p:cNvPr id="55" name="Google Shape;55;p12"/>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25000"/>
              <a:buFont typeface="Helvetica Neue"/>
              <a:buNone/>
              <a:defRPr b="1" sz="25000"/>
            </a:lvl1pPr>
            <a:lvl2pPr indent="-228600" lvl="1" marL="914400" rtl="0" algn="ctr">
              <a:lnSpc>
                <a:spcPct val="80000"/>
              </a:lnSpc>
              <a:spcBef>
                <a:spcPts val="0"/>
              </a:spcBef>
              <a:spcAft>
                <a:spcPts val="0"/>
              </a:spcAft>
              <a:buClr>
                <a:srgbClr val="000000"/>
              </a:buClr>
              <a:buSzPts val="25000"/>
              <a:buFont typeface="Helvetica Neue"/>
              <a:buNone/>
              <a:defRPr b="1" sz="25000"/>
            </a:lvl2pPr>
            <a:lvl3pPr indent="-228600" lvl="2" marL="1371600" rtl="0" algn="ctr">
              <a:lnSpc>
                <a:spcPct val="80000"/>
              </a:lnSpc>
              <a:spcBef>
                <a:spcPts val="0"/>
              </a:spcBef>
              <a:spcAft>
                <a:spcPts val="0"/>
              </a:spcAft>
              <a:buClr>
                <a:srgbClr val="000000"/>
              </a:buClr>
              <a:buSzPts val="25000"/>
              <a:buFont typeface="Helvetica Neue"/>
              <a:buNone/>
              <a:defRPr b="1" sz="25000"/>
            </a:lvl3pPr>
            <a:lvl4pPr indent="-228600" lvl="3" marL="1828800" rtl="0" algn="ctr">
              <a:lnSpc>
                <a:spcPct val="80000"/>
              </a:lnSpc>
              <a:spcBef>
                <a:spcPts val="0"/>
              </a:spcBef>
              <a:spcAft>
                <a:spcPts val="0"/>
              </a:spcAft>
              <a:buClr>
                <a:srgbClr val="000000"/>
              </a:buClr>
              <a:buSzPts val="25000"/>
              <a:buFont typeface="Helvetica Neue"/>
              <a:buNone/>
              <a:defRPr b="1" sz="25000"/>
            </a:lvl4pPr>
            <a:lvl5pPr indent="-228600" lvl="4" marL="2286000" rtl="0" algn="ctr">
              <a:lnSpc>
                <a:spcPct val="80000"/>
              </a:lnSpc>
              <a:spcBef>
                <a:spcPts val="0"/>
              </a:spcBef>
              <a:spcAft>
                <a:spcPts val="0"/>
              </a:spcAft>
              <a:buClr>
                <a:srgbClr val="000000"/>
              </a:buClr>
              <a:buSzPts val="25000"/>
              <a:buFont typeface="Helvetica Neue"/>
              <a:buNone/>
              <a:defRPr b="1" sz="250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6" name="Google Shape;56;p12"/>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ctr">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7" name="Google Shape;57;p1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58" name="Shape 58"/>
        <p:cNvGrpSpPr/>
        <p:nvPr/>
      </p:nvGrpSpPr>
      <p:grpSpPr>
        <a:xfrm>
          <a:off x="0" y="0"/>
          <a:ext cx="0" cy="0"/>
          <a:chOff x="0" y="0"/>
          <a:chExt cx="0" cy="0"/>
        </a:xfrm>
      </p:grpSpPr>
      <p:sp>
        <p:nvSpPr>
          <p:cNvPr id="59" name="Google Shape;59;p13"/>
          <p:cNvSpPr txBox="1"/>
          <p:nvPr>
            <p:ph idx="1" type="body"/>
          </p:nvPr>
        </p:nvSpPr>
        <p:spPr>
          <a:xfrm>
            <a:off x="2430025" y="10675453"/>
            <a:ext cx="202002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0" name="Google Shape;60;p13"/>
          <p:cNvSpPr txBox="1"/>
          <p:nvPr>
            <p:ph idx="2" type="body"/>
          </p:nvPr>
        </p:nvSpPr>
        <p:spPr>
          <a:xfrm>
            <a:off x="1753923" y="4939860"/>
            <a:ext cx="20876100" cy="3836400"/>
          </a:xfrm>
          <a:prstGeom prst="rect">
            <a:avLst/>
          </a:prstGeom>
          <a:noFill/>
          <a:ln>
            <a:noFill/>
          </a:ln>
        </p:spPr>
        <p:txBody>
          <a:bodyPr anchorCtr="0" anchor="t" bIns="50800" lIns="50800" spcFirstLastPara="1" rIns="50800" wrap="square" tIns="50800">
            <a:normAutofit/>
          </a:bodyPr>
          <a:lstStyle>
            <a:lvl1pPr indent="-228600" lvl="0" marL="4572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1" name="Google Shape;61;p1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62" name="Shape 62"/>
        <p:cNvGrpSpPr/>
        <p:nvPr/>
      </p:nvGrpSpPr>
      <p:grpSpPr>
        <a:xfrm>
          <a:off x="0" y="0"/>
          <a:ext cx="0" cy="0"/>
          <a:chOff x="0" y="0"/>
          <a:chExt cx="0" cy="0"/>
        </a:xfrm>
      </p:grpSpPr>
      <p:sp>
        <p:nvSpPr>
          <p:cNvPr id="63" name="Google Shape;63;p14"/>
          <p:cNvSpPr/>
          <p:nvPr>
            <p:ph idx="2" type="pic"/>
          </p:nvPr>
        </p:nvSpPr>
        <p:spPr>
          <a:xfrm>
            <a:off x="15760700" y="1016000"/>
            <a:ext cx="7439100" cy="5949600"/>
          </a:xfrm>
          <a:prstGeom prst="rect">
            <a:avLst/>
          </a:prstGeom>
          <a:noFill/>
          <a:ln>
            <a:noFill/>
          </a:ln>
        </p:spPr>
      </p:sp>
      <p:sp>
        <p:nvSpPr>
          <p:cNvPr id="64" name="Google Shape;64;p14"/>
          <p:cNvSpPr/>
          <p:nvPr>
            <p:ph idx="3" type="pic"/>
          </p:nvPr>
        </p:nvSpPr>
        <p:spPr>
          <a:xfrm>
            <a:off x="13500100" y="3978275"/>
            <a:ext cx="10439400" cy="12150300"/>
          </a:xfrm>
          <a:prstGeom prst="rect">
            <a:avLst/>
          </a:prstGeom>
          <a:noFill/>
          <a:ln>
            <a:noFill/>
          </a:ln>
        </p:spPr>
      </p:sp>
      <p:sp>
        <p:nvSpPr>
          <p:cNvPr id="65" name="Google Shape;65;p14"/>
          <p:cNvSpPr/>
          <p:nvPr>
            <p:ph idx="4" type="pic"/>
          </p:nvPr>
        </p:nvSpPr>
        <p:spPr>
          <a:xfrm>
            <a:off x="-139700" y="495300"/>
            <a:ext cx="16611600" cy="12458700"/>
          </a:xfrm>
          <a:prstGeom prst="rect">
            <a:avLst/>
          </a:prstGeom>
          <a:noFill/>
          <a:ln>
            <a:noFill/>
          </a:ln>
        </p:spPr>
      </p:sp>
      <p:sp>
        <p:nvSpPr>
          <p:cNvPr id="66" name="Google Shape;66;p1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15"/>
          <p:cNvSpPr/>
          <p:nvPr>
            <p:ph idx="2" type="pic"/>
          </p:nvPr>
        </p:nvSpPr>
        <p:spPr>
          <a:xfrm>
            <a:off x="-1333500" y="-5524500"/>
            <a:ext cx="27051000" cy="21640800"/>
          </a:xfrm>
          <a:prstGeom prst="rect">
            <a:avLst/>
          </a:prstGeom>
          <a:noFill/>
          <a:ln>
            <a:noFill/>
          </a:ln>
        </p:spPr>
      </p:sp>
      <p:sp>
        <p:nvSpPr>
          <p:cNvPr id="69" name="Google Shape;69;p1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marR="0" rt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marR="0" rt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marR="0" rt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marR="0" rt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marR="0" rt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marR="0" rt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marR="0" rt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marR="0" rt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70" name="Shape 70"/>
        <p:cNvGrpSpPr/>
        <p:nvPr/>
      </p:nvGrpSpPr>
      <p:grpSpPr>
        <a:xfrm>
          <a:off x="0" y="0"/>
          <a:ext cx="0" cy="0"/>
          <a:chOff x="0" y="0"/>
          <a:chExt cx="0" cy="0"/>
        </a:xfrm>
      </p:grpSpPr>
      <p:sp>
        <p:nvSpPr>
          <p:cNvPr id="71" name="Google Shape;71;p1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hoto" type="tx">
  <p:cSld name="TITLE_AND_BODY">
    <p:spTree>
      <p:nvGrpSpPr>
        <p:cNvPr id="14" name="Shape 14"/>
        <p:cNvGrpSpPr/>
        <p:nvPr/>
      </p:nvGrpSpPr>
      <p:grpSpPr>
        <a:xfrm>
          <a:off x="0" y="0"/>
          <a:ext cx="0" cy="0"/>
          <a:chOff x="0" y="0"/>
          <a:chExt cx="0" cy="0"/>
        </a:xfrm>
      </p:grpSpPr>
      <p:sp>
        <p:nvSpPr>
          <p:cNvPr id="15" name="Google Shape;15;p3"/>
          <p:cNvSpPr/>
          <p:nvPr>
            <p:ph idx="2" type="pic"/>
          </p:nvPr>
        </p:nvSpPr>
        <p:spPr>
          <a:xfrm>
            <a:off x="-1155700" y="-1295400"/>
            <a:ext cx="26746200" cy="16018800"/>
          </a:xfrm>
          <a:prstGeom prst="rect">
            <a:avLst/>
          </a:prstGeom>
          <a:noFill/>
          <a:ln>
            <a:noFill/>
          </a:ln>
        </p:spPr>
      </p:sp>
      <p:sp>
        <p:nvSpPr>
          <p:cNvPr id="16" name="Google Shape;16;p3"/>
          <p:cNvSpPr txBox="1"/>
          <p:nvPr>
            <p:ph type="title"/>
          </p:nvPr>
        </p:nvSpPr>
        <p:spPr>
          <a:xfrm>
            <a:off x="1206500" y="7124700"/>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1207690" y="1106137"/>
            <a:ext cx="219687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8" name="Google Shape;18;p3"/>
          <p:cNvSpPr txBox="1"/>
          <p:nvPr>
            <p:ph idx="3" type="body"/>
          </p:nvPr>
        </p:nvSpPr>
        <p:spPr>
          <a:xfrm>
            <a:off x="1206500" y="11609910"/>
            <a:ext cx="21971100" cy="11169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9" name="Google Shape;19;p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re titre et photo">
  <p:cSld name="Autre titre et photo">
    <p:spTree>
      <p:nvGrpSpPr>
        <p:cNvPr id="20" name="Shape 20"/>
        <p:cNvGrpSpPr/>
        <p:nvPr/>
      </p:nvGrpSpPr>
      <p:grpSpPr>
        <a:xfrm>
          <a:off x="0" y="0"/>
          <a:ext cx="0" cy="0"/>
          <a:chOff x="0" y="0"/>
          <a:chExt cx="0" cy="0"/>
        </a:xfrm>
      </p:grpSpPr>
      <p:sp>
        <p:nvSpPr>
          <p:cNvPr id="21" name="Google Shape;21;p4"/>
          <p:cNvSpPr/>
          <p:nvPr>
            <p:ph idx="2" type="pic"/>
          </p:nvPr>
        </p:nvSpPr>
        <p:spPr>
          <a:xfrm>
            <a:off x="10972800" y="-203200"/>
            <a:ext cx="12144900" cy="14135100"/>
          </a:xfrm>
          <a:prstGeom prst="rect">
            <a:avLst/>
          </a:prstGeom>
          <a:noFill/>
          <a:ln>
            <a:noFill/>
          </a:ln>
        </p:spPr>
      </p:sp>
      <p:sp>
        <p:nvSpPr>
          <p:cNvPr id="22" name="Google Shape;22;p4"/>
          <p:cNvSpPr txBox="1"/>
          <p:nvPr>
            <p:ph type="title"/>
          </p:nvPr>
        </p:nvSpPr>
        <p:spPr>
          <a:xfrm>
            <a:off x="1206500" y="1270000"/>
            <a:ext cx="9779100" cy="58824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3" name="Google Shape;23;p4"/>
          <p:cNvSpPr txBox="1"/>
          <p:nvPr>
            <p:ph idx="1" type="body"/>
          </p:nvPr>
        </p:nvSpPr>
        <p:spPr>
          <a:xfrm>
            <a:off x="1206500" y="7060576"/>
            <a:ext cx="9779100" cy="53853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 name="Google Shape;24;p4"/>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5" name="Shape 25"/>
        <p:cNvGrpSpPr/>
        <p:nvPr/>
      </p:nvGrpSpPr>
      <p:grpSpPr>
        <a:xfrm>
          <a:off x="0" y="0"/>
          <a:ext cx="0" cy="0"/>
          <a:chOff x="0" y="0"/>
          <a:chExt cx="0" cy="0"/>
        </a:xfrm>
      </p:grpSpPr>
      <p:sp>
        <p:nvSpPr>
          <p:cNvPr id="26" name="Google Shape;26;p5"/>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7" name="Google Shape;27;p5"/>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8" name="Google Shape;28;p5"/>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9" name="Google Shape;29;p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0" name="Shape 30"/>
        <p:cNvGrpSpPr/>
        <p:nvPr/>
      </p:nvGrpSpPr>
      <p:grpSpPr>
        <a:xfrm>
          <a:off x="0" y="0"/>
          <a:ext cx="0" cy="0"/>
          <a:chOff x="0" y="0"/>
          <a:chExt cx="0" cy="0"/>
        </a:xfrm>
      </p:grpSpPr>
      <p:sp>
        <p:nvSpPr>
          <p:cNvPr id="31" name="Google Shape;31;p6"/>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2" name="Google Shape;32;p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7"/>
          <p:cNvSpPr txBox="1"/>
          <p:nvPr>
            <p:ph idx="1" type="body"/>
          </p:nvPr>
        </p:nvSpPr>
        <p:spPr>
          <a:xfrm>
            <a:off x="1206500" y="2372962"/>
            <a:ext cx="9779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5" name="Google Shape;35;p7"/>
          <p:cNvSpPr txBox="1"/>
          <p:nvPr>
            <p:ph idx="2" type="body"/>
          </p:nvPr>
        </p:nvSpPr>
        <p:spPr>
          <a:xfrm>
            <a:off x="1206500" y="4248504"/>
            <a:ext cx="9779100" cy="82566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6" name="Google Shape;36;p7"/>
          <p:cNvSpPr/>
          <p:nvPr>
            <p:ph idx="3" type="pic"/>
          </p:nvPr>
        </p:nvSpPr>
        <p:spPr>
          <a:xfrm>
            <a:off x="12192000" y="-407266"/>
            <a:ext cx="10917000" cy="14555700"/>
          </a:xfrm>
          <a:prstGeom prst="rect">
            <a:avLst/>
          </a:prstGeom>
          <a:noFill/>
          <a:ln>
            <a:noFill/>
          </a:ln>
        </p:spPr>
      </p:sp>
      <p:sp>
        <p:nvSpPr>
          <p:cNvPr id="37" name="Google Shape;37;p7"/>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38" name="Google Shape;38;p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8"/>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1" name="Google Shape;41;p8"/>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ement">
  <p:cSld name="Titre seulement">
    <p:spTree>
      <p:nvGrpSpPr>
        <p:cNvPr id="42" name="Shape 42"/>
        <p:cNvGrpSpPr/>
        <p:nvPr/>
      </p:nvGrpSpPr>
      <p:grpSpPr>
        <a:xfrm>
          <a:off x="0" y="0"/>
          <a:ext cx="0" cy="0"/>
          <a:chOff x="0" y="0"/>
          <a:chExt cx="0" cy="0"/>
        </a:xfrm>
      </p:grpSpPr>
      <p:sp>
        <p:nvSpPr>
          <p:cNvPr id="43" name="Google Shape;43;p9"/>
          <p:cNvSpPr txBox="1"/>
          <p:nvPr>
            <p:ph type="title"/>
          </p:nvPr>
        </p:nvSpPr>
        <p:spPr>
          <a:xfrm>
            <a:off x="1206500" y="1079500"/>
            <a:ext cx="21971100" cy="14349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4" name="Google Shape;44;p9"/>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5" name="Google Shape;45;p9"/>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p:cSld name="Ordre du jour">
    <p:spTree>
      <p:nvGrpSpPr>
        <p:cNvPr id="46" name="Shape 46"/>
        <p:cNvGrpSpPr/>
        <p:nvPr/>
      </p:nvGrpSpPr>
      <p:grpSpPr>
        <a:xfrm>
          <a:off x="0" y="0"/>
          <a:ext cx="0" cy="0"/>
          <a:chOff x="0" y="0"/>
          <a:chExt cx="0" cy="0"/>
        </a:xfrm>
      </p:grpSpPr>
      <p:sp>
        <p:nvSpPr>
          <p:cNvPr id="47" name="Google Shape;47;p10"/>
          <p:cNvSpPr txBox="1"/>
          <p:nvPr>
            <p:ph type="title"/>
          </p:nvPr>
        </p:nvSpPr>
        <p:spPr>
          <a:xfrm>
            <a:off x="1206500" y="1079500"/>
            <a:ext cx="21971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8" name="Google Shape;48;p10"/>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9" name="Google Shape;49;p10"/>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1800"/>
              </a:spcBef>
              <a:spcAft>
                <a:spcPts val="0"/>
              </a:spcAft>
              <a:buClr>
                <a:srgbClr val="000000"/>
              </a:buClr>
              <a:buSzPts val="5500"/>
              <a:buFont typeface="Helvetica Neue"/>
              <a:buNone/>
              <a:defRPr sz="5500"/>
            </a:lvl1pPr>
            <a:lvl2pPr indent="-228600" lvl="1" marL="914400" rtl="0" algn="l">
              <a:lnSpc>
                <a:spcPct val="100000"/>
              </a:lnSpc>
              <a:spcBef>
                <a:spcPts val="1800"/>
              </a:spcBef>
              <a:spcAft>
                <a:spcPts val="0"/>
              </a:spcAft>
              <a:buClr>
                <a:srgbClr val="000000"/>
              </a:buClr>
              <a:buSzPts val="5500"/>
              <a:buFont typeface="Helvetica Neue"/>
              <a:buNone/>
              <a:defRPr sz="5500"/>
            </a:lvl2pPr>
            <a:lvl3pPr indent="-228600" lvl="2" marL="1371600" rtl="0" algn="l">
              <a:lnSpc>
                <a:spcPct val="100000"/>
              </a:lnSpc>
              <a:spcBef>
                <a:spcPts val="1800"/>
              </a:spcBef>
              <a:spcAft>
                <a:spcPts val="0"/>
              </a:spcAft>
              <a:buClr>
                <a:srgbClr val="000000"/>
              </a:buClr>
              <a:buSzPts val="5500"/>
              <a:buFont typeface="Helvetica Neue"/>
              <a:buNone/>
              <a:defRPr sz="5500"/>
            </a:lvl3pPr>
            <a:lvl4pPr indent="-228600" lvl="3" marL="1828800" rtl="0" algn="l">
              <a:lnSpc>
                <a:spcPct val="100000"/>
              </a:lnSpc>
              <a:spcBef>
                <a:spcPts val="1800"/>
              </a:spcBef>
              <a:spcAft>
                <a:spcPts val="0"/>
              </a:spcAft>
              <a:buClr>
                <a:srgbClr val="000000"/>
              </a:buClr>
              <a:buSzPts val="5500"/>
              <a:buFont typeface="Helvetica Neue"/>
              <a:buNone/>
              <a:defRPr sz="5500"/>
            </a:lvl4pPr>
            <a:lvl5pPr indent="-228600" lvl="4" marL="2286000" rtl="0" algn="l">
              <a:lnSpc>
                <a:spcPct val="100000"/>
              </a:lnSpc>
              <a:spcBef>
                <a:spcPts val="1800"/>
              </a:spcBef>
              <a:spcAft>
                <a:spcPts val="0"/>
              </a:spcAft>
              <a:buClr>
                <a:srgbClr val="000000"/>
              </a:buClr>
              <a:buSzPts val="5500"/>
              <a:buFont typeface="Helvetica Neue"/>
              <a:buNone/>
              <a:defRPr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0" name="Google Shape;50;p10"/>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www.zoho.com/fr/mail/" TargetMode="External"/><Relationship Id="rId5" Type="http://schemas.openxmlformats.org/officeDocument/2006/relationships/hyperlink" Target="https://proton.me/fr/mail" TargetMode="External"/><Relationship Id="rId6" Type="http://schemas.openxmlformats.org/officeDocument/2006/relationships/hyperlink" Target="https://aws.amazon.com/fr/workmai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fr.wikipedia.org/wiki/WebDA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hyperlink" Target="https://www.wps.com/fr-F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hyperlink" Target="https://www.onlyoffice.com/fr/" TargetMode="External"/><Relationship Id="rId5" Type="http://schemas.openxmlformats.org/officeDocument/2006/relationships/hyperlink" Target="https://aws.amazon.com/fr/workdocs/?amazon-workdocs-whats-new.sort-by=item.additionalFields.postDateTime&amp;amazon-workdocs-whats-new.sort-order=des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hyperlink" Target="http://evi-group.fr/seline.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hyperlink" Target="https://fr.wikipedia.org/wiki/Virtual_Network_Computing" TargetMode="External"/><Relationship Id="rId5" Type="http://schemas.openxmlformats.org/officeDocument/2006/relationships/hyperlink" Target="https://learn.microsoft.com/fr-fr/troubleshoot/windows-server/remote/understanding-remote-desktop-protocol" TargetMode="External"/><Relationship Id="rId6" Type="http://schemas.openxmlformats.org/officeDocument/2006/relationships/hyperlink" Target="https://www.spice-space.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hyperlink" Target="https://anydesk.com/fr" TargetMode="External"/><Relationship Id="rId5" Type="http://schemas.openxmlformats.org/officeDocument/2006/relationships/hyperlink" Target="https://guacamole.apache.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hyperlink" Target="https://www.zoho.com/fr/lens/feature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933024" y="2977000"/>
            <a:ext cx="14150400" cy="31812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0000"/>
              <a:buFont typeface="Arial"/>
              <a:buNone/>
            </a:pPr>
            <a:r>
              <a:rPr lang="en-US" sz="10000">
                <a:latin typeface="Montserrat ExtraBold"/>
                <a:ea typeface="Montserrat ExtraBold"/>
                <a:cs typeface="Montserrat ExtraBold"/>
                <a:sym typeface="Montserrat ExtraBold"/>
              </a:rPr>
              <a:t>Les services bureautiques</a:t>
            </a:r>
            <a:endParaRPr sz="10000">
              <a:latin typeface="Montserrat ExtraBold"/>
              <a:ea typeface="Montserrat ExtraBold"/>
              <a:cs typeface="Montserrat ExtraBold"/>
              <a:sym typeface="Montserrat ExtraBold"/>
            </a:endParaRPr>
          </a:p>
        </p:txBody>
      </p:sp>
      <p:sp>
        <p:nvSpPr>
          <p:cNvPr id="77" name="Google Shape;77;p17"/>
          <p:cNvSpPr txBox="1"/>
          <p:nvPr/>
        </p:nvSpPr>
        <p:spPr>
          <a:xfrm>
            <a:off x="2982037" y="8289239"/>
            <a:ext cx="9031500" cy="570600"/>
          </a:xfrm>
          <a:prstGeom prst="rect">
            <a:avLst/>
          </a:prstGeom>
          <a:noFill/>
          <a:ln>
            <a:noFill/>
          </a:ln>
        </p:spPr>
        <p:txBody>
          <a:bodyPr anchorCtr="0" anchor="ctr" bIns="50800" lIns="50800" spcFirstLastPara="1" rIns="50800" wrap="square" tIns="50800">
            <a:spAutoFit/>
          </a:bodyPr>
          <a:lstStyle/>
          <a:p>
            <a:pPr indent="0" lvl="0" marL="0" marR="0" rtl="0" algn="l">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Au sein d’une DSI</a:t>
            </a:r>
            <a:endParaRPr sz="3800">
              <a:latin typeface="Montserrat Medium"/>
              <a:ea typeface="Montserrat Medium"/>
              <a:cs typeface="Montserrat Medium"/>
              <a:sym typeface="Montserrat Medium"/>
            </a:endParaRPr>
          </a:p>
        </p:txBody>
      </p:sp>
      <p:pic>
        <p:nvPicPr>
          <p:cNvPr descr="icone_wild_code_school.png" id="78" name="Google Shape;78;p17"/>
          <p:cNvPicPr preferRelativeResize="0"/>
          <p:nvPr/>
        </p:nvPicPr>
        <p:blipFill rotWithShape="1">
          <a:blip r:embed="rId3">
            <a:alphaModFix/>
          </a:blip>
          <a:srcRect b="0" l="0" r="0" t="0"/>
          <a:stretch/>
        </p:blipFill>
        <p:spPr>
          <a:xfrm>
            <a:off x="18840088" y="-2635269"/>
            <a:ext cx="14970072" cy="10921746"/>
          </a:xfrm>
          <a:prstGeom prst="rect">
            <a:avLst/>
          </a:prstGeom>
          <a:noFill/>
          <a:ln>
            <a:noFill/>
          </a:ln>
        </p:spPr>
      </p:pic>
      <p:sp>
        <p:nvSpPr>
          <p:cNvPr id="79" name="Google Shape;79;p1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icone_wild_code_school.png" id="206" name="Google Shape;206;p2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07" name="Google Shape;207;p26"/>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08" name="Google Shape;208;p2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09" name="Google Shape;209;p2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Et les outils cloud ?</a:t>
            </a:r>
            <a:endParaRPr>
              <a:latin typeface="Montserrat ExtraBold"/>
              <a:ea typeface="Montserrat ExtraBold"/>
              <a:cs typeface="Montserrat ExtraBold"/>
              <a:sym typeface="Montserrat ExtraBold"/>
            </a:endParaRPr>
          </a:p>
        </p:txBody>
      </p:sp>
      <p:sp>
        <p:nvSpPr>
          <p:cNvPr id="210" name="Google Shape;210;p2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En ligne</a:t>
            </a:r>
            <a:endParaRPr>
              <a:latin typeface="Montserrat Medium"/>
              <a:ea typeface="Montserrat Medium"/>
              <a:cs typeface="Montserrat Medium"/>
              <a:sym typeface="Montserrat Medium"/>
            </a:endParaRPr>
          </a:p>
        </p:txBody>
      </p:sp>
      <p:sp>
        <p:nvSpPr>
          <p:cNvPr id="211" name="Google Shape;211;p2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Clients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Google Gmail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Yahoo! 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4"/>
              </a:rPr>
              <a:t>Zoho 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5"/>
              </a:rPr>
              <a:t>ProtonMail</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Serveurs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Google Workspace (anciennement G Suite)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365 (anciennement Office 365)</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6"/>
              </a:rPr>
              <a:t>Amazon WorkMail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Zoho 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ProtonMail</a:t>
            </a:r>
            <a:endParaRPr sz="5000">
              <a:latin typeface="Proxima Nova"/>
              <a:ea typeface="Proxima Nova"/>
              <a:cs typeface="Proxima Nova"/>
              <a:sym typeface="Proxima Nova"/>
            </a:endParaRPr>
          </a:p>
        </p:txBody>
      </p:sp>
      <p:sp>
        <p:nvSpPr>
          <p:cNvPr id="212" name="Google Shape;212;p26"/>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3" name="Google Shape;213;p2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14" name="Google Shape;214;p26"/>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15" name="Google Shape;215;p26"/>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16" name="Google Shape;216;p26"/>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17" name="Google Shape;217;p26"/>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icone_wild_code_school.png" id="222" name="Google Shape;222;p2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23" name="Google Shape;223;p27"/>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24" name="Google Shape;224;p2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25" name="Google Shape;225;p27"/>
          <p:cNvSpPr txBox="1"/>
          <p:nvPr/>
        </p:nvSpPr>
        <p:spPr>
          <a:xfrm>
            <a:off x="946900" y="2610425"/>
            <a:ext cx="12551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D’autres services de communication</a:t>
            </a:r>
            <a:endParaRPr>
              <a:latin typeface="Montserrat ExtraBold"/>
              <a:ea typeface="Montserrat ExtraBold"/>
              <a:cs typeface="Montserrat ExtraBold"/>
              <a:sym typeface="Montserrat ExtraBold"/>
            </a:endParaRPr>
          </a:p>
        </p:txBody>
      </p:sp>
      <p:sp>
        <p:nvSpPr>
          <p:cNvPr id="226" name="Google Shape;226;p27"/>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D’autres services liés</a:t>
            </a:r>
            <a:endParaRPr>
              <a:latin typeface="Montserrat Medium"/>
              <a:ea typeface="Montserrat Medium"/>
              <a:cs typeface="Montserrat Medium"/>
              <a:sym typeface="Montserrat Medium"/>
            </a:endParaRPr>
          </a:p>
        </p:txBody>
      </p:sp>
      <p:sp>
        <p:nvSpPr>
          <p:cNvPr id="227" name="Google Shape;227;p2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En plus de la messagerie, les autres services possibles sont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La téléphonie, qui tend de plus en plus à être sur IP</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systèmes de visioconférence, dédiés (Cisco Webex), ou liés à de la VoIP (Microsoft Teams)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systèmes de messagerie instantanée</a:t>
            </a:r>
            <a:endParaRPr sz="5000">
              <a:latin typeface="Proxima Nova"/>
              <a:ea typeface="Proxima Nova"/>
              <a:cs typeface="Proxima Nova"/>
              <a:sym typeface="Proxima Nova"/>
            </a:endParaRPr>
          </a:p>
        </p:txBody>
      </p:sp>
      <p:sp>
        <p:nvSpPr>
          <p:cNvPr id="228" name="Google Shape;228;p27"/>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29" name="Google Shape;229;p2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30" name="Google Shape;230;p27"/>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31" name="Google Shape;231;p27"/>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32" name="Google Shape;232;p27"/>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33" name="Google Shape;233;p27"/>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239" name="Google Shape;239;p28"/>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240" name="Google Shape;240;p28"/>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41" name="Google Shape;241;p28"/>
          <p:cNvSpPr txBox="1"/>
          <p:nvPr/>
        </p:nvSpPr>
        <p:spPr>
          <a:xfrm>
            <a:off x="2486075" y="1263650"/>
            <a:ext cx="92274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stockage de fichiers</a:t>
            </a:r>
            <a:endParaRPr>
              <a:latin typeface="Montserrat ExtraBold"/>
              <a:ea typeface="Montserrat ExtraBold"/>
              <a:cs typeface="Montserrat ExtraBold"/>
              <a:sym typeface="Montserrat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icone_wild_code_school.png" id="246" name="Google Shape;246;p2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47" name="Google Shape;247;p29"/>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48" name="Google Shape;248;p2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49" name="Google Shape;249;p29"/>
          <p:cNvSpPr txBox="1"/>
          <p:nvPr/>
        </p:nvSpPr>
        <p:spPr>
          <a:xfrm>
            <a:off x="946900" y="2610425"/>
            <a:ext cx="11994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service de stockage de fichiers</a:t>
            </a:r>
            <a:endParaRPr>
              <a:latin typeface="Montserrat ExtraBold"/>
              <a:ea typeface="Montserrat ExtraBold"/>
              <a:cs typeface="Montserrat ExtraBold"/>
              <a:sym typeface="Montserrat ExtraBold"/>
            </a:endParaRPr>
          </a:p>
        </p:txBody>
      </p:sp>
      <p:sp>
        <p:nvSpPr>
          <p:cNvPr id="250" name="Google Shape;250;p2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a:latin typeface="Montserrat Medium"/>
              <a:ea typeface="Montserrat Medium"/>
              <a:cs typeface="Montserrat Medium"/>
              <a:sym typeface="Montserrat Medium"/>
            </a:endParaRPr>
          </a:p>
        </p:txBody>
      </p:sp>
      <p:sp>
        <p:nvSpPr>
          <p:cNvPr id="251" name="Google Shape;251;p2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a:t>
            </a:r>
            <a:r>
              <a:rPr b="1" lang="en-US" sz="5000">
                <a:latin typeface="Proxima Nova"/>
                <a:ea typeface="Proxima Nova"/>
                <a:cs typeface="Proxima Nova"/>
                <a:sym typeface="Proxima Nova"/>
              </a:rPr>
              <a:t>stockage de fichiers </a:t>
            </a:r>
            <a:r>
              <a:rPr lang="en-US" sz="5000">
                <a:latin typeface="Proxima Nova"/>
                <a:ea typeface="Proxima Nova"/>
                <a:cs typeface="Proxima Nova"/>
                <a:sym typeface="Proxima Nova"/>
              </a:rPr>
              <a:t>est un service qui permet de conserver, d'accéder et de partager des fichiers numériques.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 service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Offre un moyen centralisé et sécurisé</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Permet de sauvegarder et de restaurer les données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Facilite la collaboration entre les membres d'une équipe (partage de fichiers)</a:t>
            </a:r>
            <a:endParaRPr sz="5000">
              <a:latin typeface="Proxima Nova"/>
              <a:ea typeface="Proxima Nova"/>
              <a:cs typeface="Proxima Nova"/>
              <a:sym typeface="Proxima Nova"/>
            </a:endParaRPr>
          </a:p>
        </p:txBody>
      </p:sp>
      <p:sp>
        <p:nvSpPr>
          <p:cNvPr id="252" name="Google Shape;252;p29"/>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3" name="Google Shape;253;p2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54" name="Google Shape;254;p29"/>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55" name="Google Shape;255;p29"/>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56" name="Google Shape;256;p29"/>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57" name="Google Shape;257;p29"/>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descr="icone_wild_code_school.png" id="262" name="Google Shape;262;p3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63" name="Google Shape;263;p30"/>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64" name="Google Shape;264;p3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65" name="Google Shape;265;p30"/>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Stockage et partage</a:t>
            </a:r>
            <a:endParaRPr>
              <a:latin typeface="Montserrat ExtraBold"/>
              <a:ea typeface="Montserrat ExtraBold"/>
              <a:cs typeface="Montserrat ExtraBold"/>
              <a:sym typeface="Montserrat ExtraBold"/>
            </a:endParaRPr>
          </a:p>
        </p:txBody>
      </p:sp>
      <p:sp>
        <p:nvSpPr>
          <p:cNvPr id="266" name="Google Shape;266;p3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service lié</a:t>
            </a:r>
            <a:endParaRPr>
              <a:latin typeface="Montserrat Medium"/>
              <a:ea typeface="Montserrat Medium"/>
              <a:cs typeface="Montserrat Medium"/>
              <a:sym typeface="Montserrat Medium"/>
            </a:endParaRPr>
          </a:p>
        </p:txBody>
      </p:sp>
      <p:sp>
        <p:nvSpPr>
          <p:cNvPr id="267" name="Google Shape;267;p30"/>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stockage de fichiers va de pair avec le partage de fichiers car les deux fonctionnalités sont étroitement liées.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Stockage de fichiers sur un serveur ⇒ autorisation d’accès en fonction des besoins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Accès à distance ⇒ </a:t>
            </a:r>
            <a:r>
              <a:rPr lang="en-US" sz="5000">
                <a:latin typeface="Proxima Nova"/>
                <a:ea typeface="Proxima Nova"/>
                <a:cs typeface="Proxima Nova"/>
                <a:sym typeface="Proxima Nova"/>
              </a:rPr>
              <a:t>accès</a:t>
            </a:r>
            <a:r>
              <a:rPr lang="en-US" sz="5000">
                <a:latin typeface="Proxima Nova"/>
                <a:ea typeface="Proxima Nova"/>
                <a:cs typeface="Proxima Nova"/>
                <a:sym typeface="Proxima Nova"/>
              </a:rPr>
              <a:t> de n'importe où, à tout moment</a:t>
            </a:r>
            <a:endParaRPr sz="5000">
              <a:latin typeface="Proxima Nova"/>
              <a:ea typeface="Proxima Nova"/>
              <a:cs typeface="Proxima Nova"/>
              <a:sym typeface="Proxima Nova"/>
            </a:endParaRPr>
          </a:p>
        </p:txBody>
      </p:sp>
      <p:sp>
        <p:nvSpPr>
          <p:cNvPr id="268" name="Google Shape;268;p30"/>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69" name="Google Shape;269;p3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70" name="Google Shape;270;p30"/>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71" name="Google Shape;271;p30"/>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72" name="Google Shape;272;p30"/>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73" name="Google Shape;273;p30"/>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descr="icone_wild_code_school.png" id="278" name="Google Shape;278;p3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79" name="Google Shape;279;p31"/>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80" name="Google Shape;280;p3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81" name="Google Shape;281;p31"/>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L’importance</a:t>
            </a:r>
            <a:endParaRPr>
              <a:latin typeface="Montserrat ExtraBold"/>
              <a:ea typeface="Montserrat ExtraBold"/>
              <a:cs typeface="Montserrat ExtraBold"/>
              <a:sym typeface="Montserrat ExtraBold"/>
            </a:endParaRPr>
          </a:p>
        </p:txBody>
      </p:sp>
      <p:sp>
        <p:nvSpPr>
          <p:cNvPr id="282" name="Google Shape;282;p3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outil critique</a:t>
            </a:r>
            <a:endParaRPr>
              <a:latin typeface="Montserrat Medium"/>
              <a:ea typeface="Montserrat Medium"/>
              <a:cs typeface="Montserrat Medium"/>
              <a:sym typeface="Montserrat Medium"/>
            </a:endParaRPr>
          </a:p>
        </p:txBody>
      </p:sp>
      <p:sp>
        <p:nvSpPr>
          <p:cNvPr id="283" name="Google Shape;283;p3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stockage de fichiers est un outil critique car il doit garantir la disponibilité et la sécurité des données, ainsi que la conformité avec les réglementations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Conservation : données (documents, présentations, feuilles de calcul, images, etc.) essentiel pour la continuité de travail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Sécurité : informations sensibles et confidentielles (informations clients, données financières, secrets industriels, etc.)</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Collaboration : partage de fichiers entre services, avec des clients ⇒ gestion des droits d’accès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Gestion des versions : </a:t>
            </a:r>
            <a:r>
              <a:rPr lang="en-US" sz="5000">
                <a:latin typeface="Proxima Nova"/>
                <a:ea typeface="Proxima Nova"/>
                <a:cs typeface="Proxima Nova"/>
                <a:sym typeface="Proxima Nova"/>
              </a:rPr>
              <a:t>antériorité</a:t>
            </a:r>
            <a:r>
              <a:rPr lang="en-US" sz="5000">
                <a:latin typeface="Proxima Nova"/>
                <a:ea typeface="Proxima Nova"/>
                <a:cs typeface="Proxima Nova"/>
                <a:sym typeface="Proxima Nova"/>
              </a:rPr>
              <a:t> et suivie des modifications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Sauvegarde et récupération de données</a:t>
            </a:r>
            <a:endParaRPr sz="5000">
              <a:latin typeface="Proxima Nova"/>
              <a:ea typeface="Proxima Nova"/>
              <a:cs typeface="Proxima Nova"/>
              <a:sym typeface="Proxima Nova"/>
            </a:endParaRPr>
          </a:p>
        </p:txBody>
      </p:sp>
      <p:sp>
        <p:nvSpPr>
          <p:cNvPr id="284" name="Google Shape;284;p31"/>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5" name="Google Shape;285;p3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86" name="Google Shape;286;p31"/>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87" name="Google Shape;287;p31"/>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88" name="Google Shape;288;p31"/>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89" name="Google Shape;289;p31"/>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icone_wild_code_school.png" id="294" name="Google Shape;294;p3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95" name="Google Shape;295;p32"/>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96" name="Google Shape;296;p3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97" name="Google Shape;297;p32"/>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SMB</a:t>
            </a:r>
            <a:endParaRPr>
              <a:latin typeface="Montserrat ExtraBold"/>
              <a:ea typeface="Montserrat ExtraBold"/>
              <a:cs typeface="Montserrat ExtraBold"/>
              <a:sym typeface="Montserrat ExtraBold"/>
            </a:endParaRPr>
          </a:p>
        </p:txBody>
      </p:sp>
      <p:sp>
        <p:nvSpPr>
          <p:cNvPr id="298" name="Google Shape;298;p32"/>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protocole Windows</a:t>
            </a:r>
            <a:endParaRPr>
              <a:latin typeface="Montserrat Medium"/>
              <a:ea typeface="Montserrat Medium"/>
              <a:cs typeface="Montserrat Medium"/>
              <a:sym typeface="Montserrat Medium"/>
            </a:endParaRPr>
          </a:p>
        </p:txBody>
      </p:sp>
      <p:sp>
        <p:nvSpPr>
          <p:cNvPr id="299" name="Google Shape;299;p3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SMB</a:t>
            </a:r>
            <a:r>
              <a:rPr lang="en-US" sz="5000">
                <a:latin typeface="Proxima Nova"/>
                <a:ea typeface="Proxima Nova"/>
                <a:cs typeface="Proxima Nova"/>
                <a:sym typeface="Proxima Nova"/>
              </a:rPr>
              <a:t> (</a:t>
            </a:r>
            <a:r>
              <a:rPr i="1" lang="en-US" sz="5000">
                <a:latin typeface="Proxima Nova"/>
                <a:ea typeface="Proxima Nova"/>
                <a:cs typeface="Proxima Nova"/>
                <a:sym typeface="Proxima Nova"/>
              </a:rPr>
              <a:t>Server Message Block</a:t>
            </a:r>
            <a:r>
              <a:rPr lang="en-US" sz="5000">
                <a:latin typeface="Proxima Nova"/>
                <a:ea typeface="Proxima Nova"/>
                <a:cs typeface="Proxima Nova"/>
                <a:sym typeface="Proxima Nova"/>
              </a:rPr>
              <a:t>) est un protocole qui permet aux ordinateurs d'un réseau de partager des fichiers, des imprimantes et d'autres ressources.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est principalement utilisé dans les environnements Windows mais fonctionne également sous Linux et d'autres systèmes d'exploitation.</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est utilisé pour le partage de fichiers dans un workgroup ou un domaine, dans un LAN ou sur un NAS.</a:t>
            </a:r>
            <a:endParaRPr sz="5000">
              <a:latin typeface="Proxima Nova"/>
              <a:ea typeface="Proxima Nova"/>
              <a:cs typeface="Proxima Nova"/>
              <a:sym typeface="Proxima Nova"/>
            </a:endParaRPr>
          </a:p>
        </p:txBody>
      </p:sp>
      <p:sp>
        <p:nvSpPr>
          <p:cNvPr id="300" name="Google Shape;300;p32"/>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01" name="Google Shape;301;p3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02" name="Google Shape;302;p32"/>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03" name="Google Shape;303;p32"/>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04" name="Google Shape;304;p32"/>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05" name="Google Shape;305;p32"/>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icone_wild_code_school.png" id="310" name="Google Shape;310;p3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11" name="Google Shape;311;p33"/>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12" name="Google Shape;312;p3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13" name="Google Shape;313;p33"/>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Versions de SMB</a:t>
            </a:r>
            <a:endParaRPr>
              <a:latin typeface="Montserrat ExtraBold"/>
              <a:ea typeface="Montserrat ExtraBold"/>
              <a:cs typeface="Montserrat ExtraBold"/>
              <a:sym typeface="Montserrat ExtraBold"/>
            </a:endParaRPr>
          </a:p>
        </p:txBody>
      </p:sp>
      <p:sp>
        <p:nvSpPr>
          <p:cNvPr id="314" name="Google Shape;314;p33"/>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Des versions obsolètes</a:t>
            </a:r>
            <a:endParaRPr>
              <a:latin typeface="Montserrat Medium"/>
              <a:ea typeface="Montserrat Medium"/>
              <a:cs typeface="Montserrat Medium"/>
              <a:sym typeface="Montserrat Medium"/>
            </a:endParaRPr>
          </a:p>
        </p:txBody>
      </p:sp>
      <p:sp>
        <p:nvSpPr>
          <p:cNvPr id="315" name="Google Shape;315;p33"/>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Il est généralement déconseillé de désactiver SMB </a:t>
            </a:r>
            <a:r>
              <a:rPr lang="en-US" sz="5000">
                <a:latin typeface="Proxima Nova"/>
                <a:ea typeface="Proxima Nova"/>
                <a:cs typeface="Proxima Nova"/>
                <a:sym typeface="Proxima Nova"/>
              </a:rPr>
              <a:t>complètement</a:t>
            </a:r>
            <a:r>
              <a:rPr lang="en-US" sz="5000">
                <a:latin typeface="Proxima Nova"/>
                <a:ea typeface="Proxima Nova"/>
                <a:cs typeface="Proxima Nova"/>
                <a:sym typeface="Proxima Nova"/>
              </a:rPr>
              <a:t>, car cela pourrait entraîner des problèmes de fonctionnalité et de connectivité dans le partage de fichiers et d'autres ressources sur un réseau.</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Au lieu de cela, il faut utiliser les versions les plus récentes d’SMB (2 et 3), et désactiver SMBv1, qui présente des failles de sécurité.</a:t>
            </a:r>
            <a:endParaRPr sz="5000">
              <a:latin typeface="Proxima Nova"/>
              <a:ea typeface="Proxima Nova"/>
              <a:cs typeface="Proxima Nova"/>
              <a:sym typeface="Proxima Nova"/>
            </a:endParaRPr>
          </a:p>
        </p:txBody>
      </p:sp>
      <p:sp>
        <p:nvSpPr>
          <p:cNvPr id="316" name="Google Shape;316;p33"/>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17" name="Google Shape;317;p3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18" name="Google Shape;318;p33"/>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19" name="Google Shape;319;p33"/>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20" name="Google Shape;320;p33"/>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21" name="Google Shape;321;p33"/>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icone_wild_code_school.png" id="326" name="Google Shape;326;p3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27" name="Google Shape;327;p34"/>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28" name="Google Shape;328;p3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29" name="Google Shape;329;p34"/>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Samba</a:t>
            </a:r>
            <a:endParaRPr>
              <a:latin typeface="Montserrat ExtraBold"/>
              <a:ea typeface="Montserrat ExtraBold"/>
              <a:cs typeface="Montserrat ExtraBold"/>
              <a:sym typeface="Montserrat ExtraBold"/>
            </a:endParaRPr>
          </a:p>
        </p:txBody>
      </p:sp>
      <p:sp>
        <p:nvSpPr>
          <p:cNvPr id="330" name="Google Shape;330;p34"/>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protocole Linux</a:t>
            </a:r>
            <a:endParaRPr>
              <a:latin typeface="Montserrat Medium"/>
              <a:ea typeface="Montserrat Medium"/>
              <a:cs typeface="Montserrat Medium"/>
              <a:sym typeface="Montserrat Medium"/>
            </a:endParaRPr>
          </a:p>
        </p:txBody>
      </p:sp>
      <p:sp>
        <p:nvSpPr>
          <p:cNvPr id="331" name="Google Shape;331;p34"/>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Samba</a:t>
            </a:r>
            <a:r>
              <a:rPr lang="en-US" sz="5000">
                <a:latin typeface="Proxima Nova"/>
                <a:ea typeface="Proxima Nova"/>
                <a:cs typeface="Proxima Nova"/>
                <a:sym typeface="Proxima Nova"/>
              </a:rPr>
              <a:t> est une implémentation open-source du protocole SMB pour les systèmes Linux et Unix. Il permet aux ordinateurs non-Windows de se connecter et de partager des fichiers avec des ordinateurs Windows en utilisant le protocole SMB.</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Samba fonctionne sous SMB et assure l'interopérabilité entre les systèmes Windows et Linux pour le partage de fichiers et d'autres ressources.</a:t>
            </a:r>
            <a:endParaRPr sz="5000">
              <a:latin typeface="Proxima Nova"/>
              <a:ea typeface="Proxima Nova"/>
              <a:cs typeface="Proxima Nova"/>
              <a:sym typeface="Proxima Nova"/>
            </a:endParaRPr>
          </a:p>
        </p:txBody>
      </p:sp>
      <p:sp>
        <p:nvSpPr>
          <p:cNvPr id="332" name="Google Shape;332;p34"/>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33" name="Google Shape;333;p3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34" name="Google Shape;334;p34"/>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35" name="Google Shape;335;p34"/>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36" name="Google Shape;336;p34"/>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37" name="Google Shape;337;p34"/>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descr="icone_wild_code_school.png" id="342" name="Google Shape;342;p3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43" name="Google Shape;343;p35"/>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44" name="Google Shape;344;p3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45" name="Google Shape;345;p3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Service de stockage en ligne</a:t>
            </a:r>
            <a:endParaRPr>
              <a:latin typeface="Montserrat ExtraBold"/>
              <a:ea typeface="Montserrat ExtraBold"/>
              <a:cs typeface="Montserrat ExtraBold"/>
              <a:sym typeface="Montserrat ExtraBold"/>
            </a:endParaRPr>
          </a:p>
        </p:txBody>
      </p:sp>
      <p:sp>
        <p:nvSpPr>
          <p:cNvPr id="346" name="Google Shape;346;p3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Dans le cloud</a:t>
            </a:r>
            <a:endParaRPr>
              <a:latin typeface="Montserrat Medium"/>
              <a:ea typeface="Montserrat Medium"/>
              <a:cs typeface="Montserrat Medium"/>
              <a:sym typeface="Montserrat Medium"/>
            </a:endParaRPr>
          </a:p>
        </p:txBody>
      </p:sp>
      <p:sp>
        <p:nvSpPr>
          <p:cNvPr id="347" name="Google Shape;347;p3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services de stockage en ligne n’utilise pas SMB, mais plutôt HTTP et en particulier l’extension </a:t>
            </a:r>
            <a:r>
              <a:rPr b="1" lang="en-US" sz="5000">
                <a:latin typeface="Proxima Nova"/>
                <a:ea typeface="Proxima Nova"/>
                <a:cs typeface="Proxima Nova"/>
                <a:sym typeface="Proxima Nova"/>
              </a:rPr>
              <a:t>WebDAV</a:t>
            </a:r>
            <a:r>
              <a:rPr lang="en-US" sz="5000">
                <a:latin typeface="Proxima Nova"/>
                <a:ea typeface="Proxima Nova"/>
                <a:cs typeface="Proxima Nova"/>
                <a:sym typeface="Proxima Nova"/>
              </a:rPr>
              <a:t> (</a:t>
            </a:r>
            <a:r>
              <a:rPr i="1" lang="en-US" sz="5000">
                <a:latin typeface="Proxima Nova"/>
                <a:ea typeface="Proxima Nova"/>
                <a:cs typeface="Proxima Nova"/>
                <a:sym typeface="Proxima Nova"/>
              </a:rPr>
              <a:t>Web Distributed Authoring and Versioning</a:t>
            </a:r>
            <a:r>
              <a:rPr lang="en-US" sz="5000">
                <a:latin typeface="Proxima Nova"/>
                <a:ea typeface="Proxima Nova"/>
                <a:cs typeface="Proxima Nova"/>
                <a:sym typeface="Proxima Nova"/>
              </a:rPr>
              <a:t>) qui est un protocole permetant la collaboration et la gestion de documents sur le Web.</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Parmis les services en ligne reconnus, on trouve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Google Drive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Dropbox</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OneDrive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existe également des solutions </a:t>
            </a:r>
            <a:r>
              <a:rPr lang="en-US" sz="5000">
                <a:latin typeface="Proxima Nova"/>
                <a:ea typeface="Proxima Nova"/>
                <a:cs typeface="Proxima Nova"/>
                <a:sym typeface="Proxima Nova"/>
              </a:rPr>
              <a:t>hybrides</a:t>
            </a:r>
            <a:r>
              <a:rPr lang="en-US" sz="5000">
                <a:latin typeface="Proxima Nova"/>
                <a:ea typeface="Proxima Nova"/>
                <a:cs typeface="Proxima Nova"/>
                <a:sym typeface="Proxima Nova"/>
              </a:rPr>
              <a:t> comme </a:t>
            </a:r>
            <a:r>
              <a:rPr lang="en-US" sz="5000">
                <a:latin typeface="Proxima Nova"/>
                <a:ea typeface="Proxima Nova"/>
                <a:cs typeface="Proxima Nova"/>
                <a:sym typeface="Proxima Nova"/>
              </a:rPr>
              <a:t>Nextcloud</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348" name="Google Shape;348;p35"/>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49" name="Google Shape;349;p3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50" name="Google Shape;350;p35"/>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51" name="Google Shape;351;p35"/>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52" name="Google Shape;352;p35"/>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53" name="Google Shape;353;p35"/>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
        <p:nvSpPr>
          <p:cNvPr id="354" name="Google Shape;354;p35"/>
          <p:cNvSpPr txBox="1"/>
          <p:nvPr/>
        </p:nvSpPr>
        <p:spPr>
          <a:xfrm>
            <a:off x="18597800" y="7897075"/>
            <a:ext cx="46098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latin typeface="Helvetica Neue"/>
                <a:ea typeface="Helvetica Neue"/>
                <a:cs typeface="Helvetica Neue"/>
                <a:sym typeface="Helvetica Neue"/>
                <a:hlinkClick r:id="rId4"/>
              </a:rPr>
              <a:t>WebDAV</a:t>
            </a:r>
            <a:endParaRPr sz="24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icone_wild_code_school.png" id="84" name="Google Shape;84;p18"/>
          <p:cNvPicPr preferRelativeResize="0"/>
          <p:nvPr/>
        </p:nvPicPr>
        <p:blipFill rotWithShape="1">
          <a:blip r:embed="rId3">
            <a:alphaModFix amt="5322"/>
          </a:blip>
          <a:srcRect b="0" l="0" r="0" t="0"/>
          <a:stretch/>
        </p:blipFill>
        <p:spPr>
          <a:xfrm>
            <a:off x="-910978" y="-3131423"/>
            <a:ext cx="27384332" cy="19978847"/>
          </a:xfrm>
          <a:prstGeom prst="rect">
            <a:avLst/>
          </a:prstGeom>
          <a:noFill/>
          <a:ln>
            <a:noFill/>
          </a:ln>
        </p:spPr>
      </p:pic>
      <p:sp>
        <p:nvSpPr>
          <p:cNvPr id="85" name="Google Shape;85;p18"/>
          <p:cNvSpPr txBox="1"/>
          <p:nvPr/>
        </p:nvSpPr>
        <p:spPr>
          <a:xfrm>
            <a:off x="-1" y="5283200"/>
            <a:ext cx="24384000" cy="31812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10000"/>
              <a:buFont typeface="Arial"/>
              <a:buNone/>
            </a:pPr>
            <a:r>
              <a:rPr lang="en-US" sz="10000">
                <a:latin typeface="Montserrat ExtraBold"/>
                <a:ea typeface="Montserrat ExtraBold"/>
                <a:cs typeface="Montserrat ExtraBold"/>
                <a:sym typeface="Montserrat ExtraBold"/>
              </a:rPr>
              <a:t>Quels sont les services et prestations que </a:t>
            </a:r>
            <a:r>
              <a:rPr lang="en-US" sz="10000">
                <a:latin typeface="Montserrat ExtraBold"/>
                <a:ea typeface="Montserrat ExtraBold"/>
                <a:cs typeface="Montserrat ExtraBold"/>
                <a:sym typeface="Montserrat ExtraBold"/>
              </a:rPr>
              <a:t>fournit</a:t>
            </a:r>
            <a:r>
              <a:rPr lang="en-US" sz="10000">
                <a:latin typeface="Montserrat ExtraBold"/>
                <a:ea typeface="Montserrat ExtraBold"/>
                <a:cs typeface="Montserrat ExtraBold"/>
                <a:sym typeface="Montserrat ExtraBold"/>
              </a:rPr>
              <a:t> une DSI ?</a:t>
            </a:r>
            <a:endParaRPr sz="10000">
              <a:latin typeface="Montserrat ExtraBold"/>
              <a:ea typeface="Montserrat ExtraBold"/>
              <a:cs typeface="Montserrat ExtraBold"/>
              <a:sym typeface="Montserrat ExtraBold"/>
            </a:endParaRPr>
          </a:p>
        </p:txBody>
      </p:sp>
      <p:pic>
        <p:nvPicPr>
          <p:cNvPr descr="logo_wild_code_school (2).png" id="86" name="Google Shape;86;p18"/>
          <p:cNvPicPr preferRelativeResize="0"/>
          <p:nvPr/>
        </p:nvPicPr>
        <p:blipFill rotWithShape="1">
          <a:blip r:embed="rId4">
            <a:alphaModFix/>
          </a:blip>
          <a:srcRect b="0" l="0" r="0" t="0"/>
          <a:stretch/>
        </p:blipFill>
        <p:spPr>
          <a:xfrm>
            <a:off x="449341" y="538568"/>
            <a:ext cx="2401013" cy="769009"/>
          </a:xfrm>
          <a:prstGeom prst="rect">
            <a:avLst/>
          </a:prstGeom>
          <a:noFill/>
          <a:ln>
            <a:noFill/>
          </a:ln>
        </p:spPr>
      </p:pic>
      <p:sp>
        <p:nvSpPr>
          <p:cNvPr id="87" name="Google Shape;87;p1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descr="icone_wild_code_school.png" id="359" name="Google Shape;359;p3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60" name="Google Shape;360;p36"/>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61" name="Google Shape;361;p3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62" name="Google Shape;362;p3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évolutions</a:t>
            </a:r>
            <a:endParaRPr>
              <a:latin typeface="Montserrat ExtraBold"/>
              <a:ea typeface="Montserrat ExtraBold"/>
              <a:cs typeface="Montserrat ExtraBold"/>
              <a:sym typeface="Montserrat ExtraBold"/>
            </a:endParaRPr>
          </a:p>
        </p:txBody>
      </p:sp>
      <p:sp>
        <p:nvSpPr>
          <p:cNvPr id="363" name="Google Shape;363;p36"/>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Maintenant et demain</a:t>
            </a:r>
            <a:endParaRPr>
              <a:latin typeface="Montserrat Medium"/>
              <a:ea typeface="Montserrat Medium"/>
              <a:cs typeface="Montserrat Medium"/>
              <a:sym typeface="Montserrat Medium"/>
            </a:endParaRPr>
          </a:p>
        </p:txBody>
      </p:sp>
      <p:sp>
        <p:nvSpPr>
          <p:cNvPr id="364" name="Google Shape;364;p3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stockage en ligne se développe et les évolutions suivantes font qu’il va devenir incontournable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Intégration : Il est souvent associé à d’autres produits comme des suites bureautiques (Google Drive/Workspace ou OneDrive et Office 365).</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Sécurité : augmentation du chiffrement, 2FA, biométrie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Rapidité : Ce défaut vis-à-vis du stockage local se réduit </a:t>
            </a:r>
            <a:r>
              <a:rPr lang="en-US" sz="5000">
                <a:latin typeface="Proxima Nova"/>
                <a:ea typeface="Proxima Nova"/>
                <a:cs typeface="Proxima Nova"/>
                <a:sym typeface="Proxima Nova"/>
              </a:rPr>
              <a:t>grâce</a:t>
            </a:r>
            <a:r>
              <a:rPr lang="en-US" sz="5000">
                <a:latin typeface="Proxima Nova"/>
                <a:ea typeface="Proxima Nova"/>
                <a:cs typeface="Proxima Nova"/>
                <a:sym typeface="Proxima Nova"/>
              </a:rPr>
              <a:t> à la FO et à la 5G.</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Intelligence (!) : Utilisation de l’IA pour la recherche et la gestion des droits d’accès</a:t>
            </a:r>
            <a:endParaRPr sz="5000">
              <a:latin typeface="Proxima Nova"/>
              <a:ea typeface="Proxima Nova"/>
              <a:cs typeface="Proxima Nova"/>
              <a:sym typeface="Proxima Nova"/>
            </a:endParaRPr>
          </a:p>
        </p:txBody>
      </p:sp>
      <p:sp>
        <p:nvSpPr>
          <p:cNvPr id="365" name="Google Shape;365;p36"/>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6" name="Google Shape;366;p3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67" name="Google Shape;367;p36"/>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68" name="Google Shape;368;p36"/>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69" name="Google Shape;369;p36"/>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70" name="Google Shape;370;p36"/>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376" name="Google Shape;376;p37"/>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377" name="Google Shape;377;p37"/>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78" name="Google Shape;378;p37"/>
          <p:cNvSpPr txBox="1"/>
          <p:nvPr/>
        </p:nvSpPr>
        <p:spPr>
          <a:xfrm>
            <a:off x="2486075" y="1263650"/>
            <a:ext cx="92274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suites bureautiques</a:t>
            </a:r>
            <a:endParaRPr>
              <a:latin typeface="Montserrat ExtraBold"/>
              <a:ea typeface="Montserrat ExtraBold"/>
              <a:cs typeface="Montserrat ExtraBold"/>
              <a:sym typeface="Montserrat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descr="icone_wild_code_school.png" id="383" name="Google Shape;383;p3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84" name="Google Shape;384;p38"/>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85" name="Google Shape;385;p3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86" name="Google Shape;386;p38"/>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Office et les autres</a:t>
            </a:r>
            <a:endParaRPr>
              <a:latin typeface="Montserrat ExtraBold"/>
              <a:ea typeface="Montserrat ExtraBold"/>
              <a:cs typeface="Montserrat ExtraBold"/>
              <a:sym typeface="Montserrat ExtraBold"/>
            </a:endParaRPr>
          </a:p>
        </p:txBody>
      </p:sp>
      <p:sp>
        <p:nvSpPr>
          <p:cNvPr id="387" name="Google Shape;387;p38"/>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a:latin typeface="Montserrat Medium"/>
              <a:ea typeface="Montserrat Medium"/>
              <a:cs typeface="Montserrat Medium"/>
              <a:sym typeface="Montserrat Medium"/>
            </a:endParaRPr>
          </a:p>
        </p:txBody>
      </p:sp>
      <p:sp>
        <p:nvSpPr>
          <p:cNvPr id="388" name="Google Shape;388;p38"/>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a:t>
            </a:r>
            <a:r>
              <a:rPr b="1" lang="en-US" sz="5000">
                <a:latin typeface="Proxima Nova"/>
                <a:ea typeface="Proxima Nova"/>
                <a:cs typeface="Proxima Nova"/>
                <a:sym typeface="Proxima Nova"/>
              </a:rPr>
              <a:t>suites bureautiques</a:t>
            </a:r>
            <a:r>
              <a:rPr lang="en-US" sz="5000">
                <a:latin typeface="Proxima Nova"/>
                <a:ea typeface="Proxima Nova"/>
                <a:cs typeface="Proxima Nova"/>
                <a:sym typeface="Proxima Nova"/>
              </a:rPr>
              <a:t> sont des ensembles d'applications logicielles permettant de créer, d'éditer, de partager et de collaborer sur des documents, des feuilles de calcul et des présentations.</a:t>
            </a:r>
            <a:endParaRPr sz="5000">
              <a:latin typeface="Proxima Nova"/>
              <a:ea typeface="Proxima Nova"/>
              <a:cs typeface="Proxima Nova"/>
              <a:sym typeface="Proxima Nova"/>
            </a:endParaRPr>
          </a:p>
        </p:txBody>
      </p:sp>
      <p:sp>
        <p:nvSpPr>
          <p:cNvPr id="389" name="Google Shape;389;p38"/>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90" name="Google Shape;390;p3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91" name="Google Shape;391;p38"/>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92" name="Google Shape;392;p38"/>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93" name="Google Shape;393;p38"/>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94" name="Google Shape;394;p38"/>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descr="icone_wild_code_school.png" id="399" name="Google Shape;399;p3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00" name="Google Shape;400;p39"/>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01" name="Google Shape;401;p3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02" name="Google Shape;402;p3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Importance</a:t>
            </a:r>
            <a:endParaRPr>
              <a:latin typeface="Montserrat ExtraBold"/>
              <a:ea typeface="Montserrat ExtraBold"/>
              <a:cs typeface="Montserrat ExtraBold"/>
              <a:sym typeface="Montserrat ExtraBold"/>
            </a:endParaRPr>
          </a:p>
        </p:txBody>
      </p:sp>
      <p:sp>
        <p:nvSpPr>
          <p:cNvPr id="403" name="Google Shape;403;p39"/>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a:t>
            </a:r>
            <a:r>
              <a:rPr lang="en-US" sz="2800">
                <a:latin typeface="Montserrat Medium"/>
                <a:ea typeface="Montserrat Medium"/>
                <a:cs typeface="Montserrat Medium"/>
                <a:sym typeface="Montserrat Medium"/>
              </a:rPr>
              <a:t>élément</a:t>
            </a:r>
            <a:r>
              <a:rPr lang="en-US" sz="2800">
                <a:latin typeface="Montserrat Medium"/>
                <a:ea typeface="Montserrat Medium"/>
                <a:cs typeface="Montserrat Medium"/>
                <a:sym typeface="Montserrat Medium"/>
              </a:rPr>
              <a:t> essentiel</a:t>
            </a:r>
            <a:endParaRPr>
              <a:latin typeface="Montserrat Medium"/>
              <a:ea typeface="Montserrat Medium"/>
              <a:cs typeface="Montserrat Medium"/>
              <a:sym typeface="Montserrat Medium"/>
            </a:endParaRPr>
          </a:p>
        </p:txBody>
      </p:sp>
      <p:sp>
        <p:nvSpPr>
          <p:cNvPr id="404" name="Google Shape;404;p3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suites bureautiques sont essentielles pour la productivité, la collaboration (temps réel en cloud), la gestion des tâches complexes (analyse et reporting, </a:t>
            </a:r>
            <a:r>
              <a:rPr lang="en-US" sz="5000">
                <a:latin typeface="Proxima Nova"/>
                <a:ea typeface="Proxima Nova"/>
                <a:cs typeface="Proxima Nova"/>
                <a:sym typeface="Proxima Nova"/>
              </a:rPr>
              <a:t>présentation</a:t>
            </a:r>
            <a:r>
              <a:rPr lang="en-US" sz="5000">
                <a:latin typeface="Proxima Nova"/>
                <a:ea typeface="Proxima Nova"/>
                <a:cs typeface="Proxima Nova"/>
                <a:sym typeface="Proxima Nova"/>
              </a:rPr>
              <a:t>), ainsi que la </a:t>
            </a:r>
            <a:r>
              <a:rPr lang="en-US" sz="5000">
                <a:latin typeface="Proxima Nova"/>
                <a:ea typeface="Proxima Nova"/>
                <a:cs typeface="Proxima Nova"/>
                <a:sym typeface="Proxima Nova"/>
              </a:rPr>
              <a:t> gestion de projets.</a:t>
            </a:r>
            <a:endParaRPr sz="5000">
              <a:latin typeface="Proxima Nova"/>
              <a:ea typeface="Proxima Nova"/>
              <a:cs typeface="Proxima Nova"/>
              <a:sym typeface="Proxima Nova"/>
            </a:endParaRPr>
          </a:p>
        </p:txBody>
      </p:sp>
      <p:sp>
        <p:nvSpPr>
          <p:cNvPr id="405" name="Google Shape;405;p39"/>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06" name="Google Shape;406;p3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07" name="Google Shape;407;p39"/>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08" name="Google Shape;408;p39"/>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09" name="Google Shape;409;p39"/>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10" name="Google Shape;410;p39"/>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descr="icone_wild_code_school.png" id="415" name="Google Shape;415;p4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16" name="Google Shape;416;p40"/>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17" name="Google Shape;417;p4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18" name="Google Shape;418;p40"/>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outils</a:t>
            </a:r>
            <a:endParaRPr>
              <a:latin typeface="Montserrat ExtraBold"/>
              <a:ea typeface="Montserrat ExtraBold"/>
              <a:cs typeface="Montserrat ExtraBold"/>
              <a:sym typeface="Montserrat ExtraBold"/>
            </a:endParaRPr>
          </a:p>
        </p:txBody>
      </p:sp>
      <p:sp>
        <p:nvSpPr>
          <p:cNvPr id="419" name="Google Shape;419;p4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Les </a:t>
            </a:r>
            <a:r>
              <a:rPr lang="en-US" sz="2800">
                <a:latin typeface="Montserrat Medium"/>
                <a:ea typeface="Montserrat Medium"/>
                <a:cs typeface="Montserrat Medium"/>
                <a:sym typeface="Montserrat Medium"/>
              </a:rPr>
              <a:t>logiciels</a:t>
            </a:r>
            <a:endParaRPr>
              <a:latin typeface="Montserrat Medium"/>
              <a:ea typeface="Montserrat Medium"/>
              <a:cs typeface="Montserrat Medium"/>
              <a:sym typeface="Montserrat Medium"/>
            </a:endParaRPr>
          </a:p>
        </p:txBody>
      </p:sp>
      <p:sp>
        <p:nvSpPr>
          <p:cNvPr id="420" name="Google Shape;420;p40"/>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trouve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Office Suite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Apache OpenOffice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LibreOffice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4"/>
              </a:rPr>
              <a:t>WPS Office</a:t>
            </a:r>
            <a:endParaRPr sz="5000">
              <a:latin typeface="Proxima Nova"/>
              <a:ea typeface="Proxima Nova"/>
              <a:cs typeface="Proxima Nova"/>
              <a:sym typeface="Proxima Nova"/>
            </a:endParaRPr>
          </a:p>
        </p:txBody>
      </p:sp>
      <p:sp>
        <p:nvSpPr>
          <p:cNvPr id="421" name="Google Shape;421;p40"/>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22" name="Google Shape;422;p4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23" name="Google Shape;423;p40"/>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24" name="Google Shape;424;p40"/>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25" name="Google Shape;425;p40"/>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26" name="Google Shape;426;p40"/>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descr="icone_wild_code_school.png" id="431" name="Google Shape;431;p4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32" name="Google Shape;432;p41"/>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33" name="Google Shape;433;p4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34" name="Google Shape;434;p41"/>
          <p:cNvSpPr txBox="1"/>
          <p:nvPr/>
        </p:nvSpPr>
        <p:spPr>
          <a:xfrm>
            <a:off x="946900" y="2610425"/>
            <a:ext cx="11054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Outils de productivité en ligne</a:t>
            </a:r>
            <a:endParaRPr>
              <a:latin typeface="Montserrat ExtraBold"/>
              <a:ea typeface="Montserrat ExtraBold"/>
              <a:cs typeface="Montserrat ExtraBold"/>
              <a:sym typeface="Montserrat ExtraBold"/>
            </a:endParaRPr>
          </a:p>
        </p:txBody>
      </p:sp>
      <p:sp>
        <p:nvSpPr>
          <p:cNvPr id="435" name="Google Shape;435;p4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Dans le cloud</a:t>
            </a:r>
            <a:endParaRPr>
              <a:latin typeface="Montserrat Medium"/>
              <a:ea typeface="Montserrat Medium"/>
              <a:cs typeface="Montserrat Medium"/>
              <a:sym typeface="Montserrat Medium"/>
            </a:endParaRPr>
          </a:p>
        </p:txBody>
      </p:sp>
      <p:sp>
        <p:nvSpPr>
          <p:cNvPr id="436" name="Google Shape;436;p4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a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Google Workspace (anciennement G Suite)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365 (anciennement Office 365)</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Zoho Workplace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4"/>
              </a:rPr>
              <a:t>OnlyOffice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Dropbox Paper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Apple iWork</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5"/>
              </a:rPr>
              <a:t>Amazon WorkDocs</a:t>
            </a:r>
            <a:endParaRPr sz="5000">
              <a:latin typeface="Proxima Nova"/>
              <a:ea typeface="Proxima Nova"/>
              <a:cs typeface="Proxima Nova"/>
              <a:sym typeface="Proxima Nova"/>
            </a:endParaRPr>
          </a:p>
        </p:txBody>
      </p:sp>
      <p:sp>
        <p:nvSpPr>
          <p:cNvPr id="437" name="Google Shape;437;p41"/>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38" name="Google Shape;438;p4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39" name="Google Shape;439;p41"/>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40" name="Google Shape;440;p41"/>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41" name="Google Shape;441;p41"/>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42" name="Google Shape;442;p41"/>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descr="icone_wild_code_school.png" id="447" name="Google Shape;447;p4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48" name="Google Shape;448;p42"/>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49" name="Google Shape;449;p4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50" name="Google Shape;450;p42"/>
          <p:cNvSpPr txBox="1"/>
          <p:nvPr/>
        </p:nvSpPr>
        <p:spPr>
          <a:xfrm>
            <a:off x="946900" y="2610425"/>
            <a:ext cx="11054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Et la suite ?</a:t>
            </a:r>
            <a:endParaRPr>
              <a:latin typeface="Montserrat ExtraBold"/>
              <a:ea typeface="Montserrat ExtraBold"/>
              <a:cs typeface="Montserrat ExtraBold"/>
              <a:sym typeface="Montserrat ExtraBold"/>
            </a:endParaRPr>
          </a:p>
        </p:txBody>
      </p:sp>
      <p:sp>
        <p:nvSpPr>
          <p:cNvPr id="451" name="Google Shape;451;p42"/>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Maintenant et plus tard</a:t>
            </a:r>
            <a:endParaRPr>
              <a:latin typeface="Montserrat Medium"/>
              <a:ea typeface="Montserrat Medium"/>
              <a:cs typeface="Montserrat Medium"/>
              <a:sym typeface="Montserrat Medium"/>
            </a:endParaRPr>
          </a:p>
        </p:txBody>
      </p:sp>
      <p:sp>
        <p:nvSpPr>
          <p:cNvPr id="452" name="Google Shape;452;p4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suites bureautiques évoluent en offrant des fonctionnalités avancées, telles que la collaboration en temps réel, plus de sécurité, l'utilisation de l'IA (automatisation, analyse de données, </a:t>
            </a:r>
            <a:r>
              <a:rPr lang="en-US" sz="5000" u="sng">
                <a:solidFill>
                  <a:schemeClr val="hlink"/>
                </a:solidFill>
                <a:latin typeface="Proxima Nova"/>
                <a:ea typeface="Proxima Nova"/>
                <a:cs typeface="Proxima Nova"/>
                <a:sym typeface="Proxima Nova"/>
                <a:hlinkClick r:id="rId4"/>
              </a:rPr>
              <a:t>secrétaire</a:t>
            </a:r>
            <a:r>
              <a:rPr lang="en-US" sz="5000">
                <a:latin typeface="Proxima Nova"/>
                <a:ea typeface="Proxima Nova"/>
                <a:cs typeface="Proxima Nova"/>
                <a:sym typeface="Proxima Nova"/>
              </a:rPr>
              <a:t>), la personnalisation et la reconnaissance vocale.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En plus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Optimisation sur appareil mobile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Intégration à d’autres services (cloud)</a:t>
            </a:r>
            <a:endParaRPr sz="5000">
              <a:latin typeface="Proxima Nova"/>
              <a:ea typeface="Proxima Nova"/>
              <a:cs typeface="Proxima Nova"/>
              <a:sym typeface="Proxima Nova"/>
            </a:endParaRPr>
          </a:p>
        </p:txBody>
      </p:sp>
      <p:sp>
        <p:nvSpPr>
          <p:cNvPr id="453" name="Google Shape;453;p42"/>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54" name="Google Shape;454;p4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55" name="Google Shape;455;p42"/>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56" name="Google Shape;456;p42"/>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57" name="Google Shape;457;p42"/>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58" name="Google Shape;458;p42"/>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464" name="Google Shape;464;p43"/>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465" name="Google Shape;465;p43"/>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66" name="Google Shape;466;p43"/>
          <p:cNvSpPr txBox="1"/>
          <p:nvPr/>
        </p:nvSpPr>
        <p:spPr>
          <a:xfrm>
            <a:off x="2486075" y="1263650"/>
            <a:ext cx="113811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La prise de main à distance</a:t>
            </a:r>
            <a:endParaRPr>
              <a:latin typeface="Montserrat ExtraBold"/>
              <a:ea typeface="Montserrat ExtraBold"/>
              <a:cs typeface="Montserrat ExtraBold"/>
              <a:sym typeface="Montserrat Extra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descr="icone_wild_code_school.png" id="471" name="Google Shape;471;p4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72" name="Google Shape;472;p44"/>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73" name="Google Shape;473;p4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74" name="Google Shape;474;p44"/>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Contrôler à distance</a:t>
            </a:r>
            <a:endParaRPr>
              <a:latin typeface="Montserrat ExtraBold"/>
              <a:ea typeface="Montserrat ExtraBold"/>
              <a:cs typeface="Montserrat ExtraBold"/>
              <a:sym typeface="Montserrat ExtraBold"/>
            </a:endParaRPr>
          </a:p>
        </p:txBody>
      </p:sp>
      <p:sp>
        <p:nvSpPr>
          <p:cNvPr id="475" name="Google Shape;475;p44"/>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a:latin typeface="Montserrat Medium"/>
              <a:ea typeface="Montserrat Medium"/>
              <a:cs typeface="Montserrat Medium"/>
              <a:sym typeface="Montserrat Medium"/>
            </a:endParaRPr>
          </a:p>
        </p:txBody>
      </p:sp>
      <p:sp>
        <p:nvSpPr>
          <p:cNvPr id="476" name="Google Shape;476;p44"/>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La </a:t>
            </a:r>
            <a:r>
              <a:rPr b="1" lang="en-US" sz="5000">
                <a:latin typeface="Proxima Nova"/>
                <a:ea typeface="Proxima Nova"/>
                <a:cs typeface="Proxima Nova"/>
                <a:sym typeface="Proxima Nova"/>
              </a:rPr>
              <a:t>prise de main à distance</a:t>
            </a:r>
            <a:r>
              <a:rPr lang="en-US" sz="5000">
                <a:latin typeface="Proxima Nova"/>
                <a:ea typeface="Proxima Nova"/>
                <a:cs typeface="Proxima Nova"/>
                <a:sym typeface="Proxima Nova"/>
              </a:rPr>
              <a:t> est une technologie permettant d'accéder et de contrôler un ordinateur ou un serveur à distance (dans un réseau local, en VPN, ou via Internet), facilitant ainsi le support technique, la maintenance et l'administration des systèmes.</a:t>
            </a:r>
            <a:endParaRPr sz="5000">
              <a:latin typeface="Proxima Nova"/>
              <a:ea typeface="Proxima Nova"/>
              <a:cs typeface="Proxima Nova"/>
              <a:sym typeface="Proxima Nova"/>
            </a:endParaRPr>
          </a:p>
        </p:txBody>
      </p:sp>
      <p:sp>
        <p:nvSpPr>
          <p:cNvPr id="477" name="Google Shape;477;p44"/>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78" name="Google Shape;478;p4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79" name="Google Shape;479;p44"/>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80" name="Google Shape;480;p44"/>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81" name="Google Shape;481;p44"/>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82" name="Google Shape;482;p44"/>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descr="icone_wild_code_school.png" id="487" name="Google Shape;487;p4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88" name="Google Shape;488;p45"/>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89" name="Google Shape;489;p4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90" name="Google Shape;490;p4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Importance</a:t>
            </a:r>
            <a:endParaRPr>
              <a:latin typeface="Montserrat ExtraBold"/>
              <a:ea typeface="Montserrat ExtraBold"/>
              <a:cs typeface="Montserrat ExtraBold"/>
              <a:sym typeface="Montserrat ExtraBold"/>
            </a:endParaRPr>
          </a:p>
        </p:txBody>
      </p:sp>
      <p:sp>
        <p:nvSpPr>
          <p:cNvPr id="491" name="Google Shape;491;p4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moyen</a:t>
            </a:r>
            <a:endParaRPr>
              <a:latin typeface="Montserrat Medium"/>
              <a:ea typeface="Montserrat Medium"/>
              <a:cs typeface="Montserrat Medium"/>
              <a:sym typeface="Montserrat Medium"/>
            </a:endParaRPr>
          </a:p>
        </p:txBody>
      </p:sp>
      <p:sp>
        <p:nvSpPr>
          <p:cNvPr id="492" name="Google Shape;492;p4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outils de prise de main à distance sont indispensables pour les entreprises car ils permettent aux personnels de la DSI de résoudre rapidement les problèmes informatiques et d'améliorer la productivité des employés en minimisant les temps d'arrêt.</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Ils sont également critiques pour garantir la sécurité des données lors de l'accès à distance, car ils peuvent être sécurisés par des protocoles de chiffrement des données et d'authentification à deux facteurs pour garantir que seuls les administrateurs informatiques autorisés ont accès aux ordinateurs des employés.</a:t>
            </a:r>
            <a:endParaRPr sz="5000">
              <a:latin typeface="Proxima Nova"/>
              <a:ea typeface="Proxima Nova"/>
              <a:cs typeface="Proxima Nova"/>
              <a:sym typeface="Proxima Nova"/>
            </a:endParaRPr>
          </a:p>
        </p:txBody>
      </p:sp>
      <p:sp>
        <p:nvSpPr>
          <p:cNvPr id="493" name="Google Shape;493;p45"/>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94" name="Google Shape;494;p4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95" name="Google Shape;495;p45"/>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96" name="Google Shape;496;p45"/>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97" name="Google Shape;497;p45"/>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98" name="Google Shape;498;p45"/>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icone_wild_code_school.png" id="92" name="Google Shape;92;p1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3" name="Google Shape;93;p19"/>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94" name="Google Shape;94;p1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5" name="Google Shape;95;p1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Sommaire</a:t>
            </a:r>
            <a:endParaRPr>
              <a:latin typeface="Montserrat ExtraBold"/>
              <a:ea typeface="Montserrat ExtraBold"/>
              <a:cs typeface="Montserrat ExtraBold"/>
              <a:sym typeface="Montserrat ExtraBold"/>
            </a:endParaRPr>
          </a:p>
        </p:txBody>
      </p:sp>
      <p:sp>
        <p:nvSpPr>
          <p:cNvPr id="96" name="Google Shape;96;p1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De quoi ça parle ?</a:t>
            </a:r>
            <a:endParaRPr>
              <a:latin typeface="Montserrat Medium"/>
              <a:ea typeface="Montserrat Medium"/>
              <a:cs typeface="Montserrat Medium"/>
              <a:sym typeface="Montserrat Medium"/>
            </a:endParaRPr>
          </a:p>
        </p:txBody>
      </p:sp>
      <p:sp>
        <p:nvSpPr>
          <p:cNvPr id="97" name="Google Shape;97;p19"/>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grpSp>
        <p:nvGrpSpPr>
          <p:cNvPr id="98" name="Google Shape;98;p19"/>
          <p:cNvGrpSpPr/>
          <p:nvPr/>
        </p:nvGrpSpPr>
        <p:grpSpPr>
          <a:xfrm>
            <a:off x="4269994" y="7644288"/>
            <a:ext cx="13130853" cy="1149300"/>
            <a:chOff x="4269994" y="8021650"/>
            <a:chExt cx="13130853" cy="1149300"/>
          </a:xfrm>
        </p:grpSpPr>
        <p:sp>
          <p:nvSpPr>
            <p:cNvPr id="99" name="Google Shape;99;p19"/>
            <p:cNvSpPr txBox="1"/>
            <p:nvPr/>
          </p:nvSpPr>
          <p:spPr>
            <a:xfrm>
              <a:off x="4269994" y="8021650"/>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02</a:t>
              </a:r>
              <a:endParaRPr>
                <a:latin typeface="Montserrat ExtraBold"/>
                <a:ea typeface="Montserrat ExtraBold"/>
                <a:cs typeface="Montserrat ExtraBold"/>
                <a:sym typeface="Montserrat ExtraBold"/>
              </a:endParaRPr>
            </a:p>
          </p:txBody>
        </p:sp>
        <p:sp>
          <p:nvSpPr>
            <p:cNvPr id="100" name="Google Shape;100;p19"/>
            <p:cNvSpPr txBox="1"/>
            <p:nvPr/>
          </p:nvSpPr>
          <p:spPr>
            <a:xfrm>
              <a:off x="6983047" y="8160250"/>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Le stockage de fichiers</a:t>
              </a:r>
              <a:endParaRPr sz="5000">
                <a:latin typeface="Montserrat SemiBold"/>
                <a:ea typeface="Montserrat SemiBold"/>
                <a:cs typeface="Montserrat SemiBold"/>
                <a:sym typeface="Montserrat SemiBold"/>
              </a:endParaRPr>
            </a:p>
          </p:txBody>
        </p:sp>
      </p:grpSp>
      <p:grpSp>
        <p:nvGrpSpPr>
          <p:cNvPr id="101" name="Google Shape;101;p19"/>
          <p:cNvGrpSpPr/>
          <p:nvPr/>
        </p:nvGrpSpPr>
        <p:grpSpPr>
          <a:xfrm>
            <a:off x="4269994" y="6038151"/>
            <a:ext cx="13130853" cy="1149300"/>
            <a:chOff x="4269994" y="6149551"/>
            <a:chExt cx="13130853" cy="1149300"/>
          </a:xfrm>
        </p:grpSpPr>
        <p:sp>
          <p:nvSpPr>
            <p:cNvPr id="102" name="Google Shape;102;p19"/>
            <p:cNvSpPr txBox="1"/>
            <p:nvPr/>
          </p:nvSpPr>
          <p:spPr>
            <a:xfrm>
              <a:off x="4269994" y="6149551"/>
              <a:ext cx="1195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01</a:t>
              </a:r>
              <a:endParaRPr>
                <a:latin typeface="Montserrat ExtraBold"/>
                <a:ea typeface="Montserrat ExtraBold"/>
                <a:cs typeface="Montserrat ExtraBold"/>
                <a:sym typeface="Montserrat ExtraBold"/>
              </a:endParaRPr>
            </a:p>
          </p:txBody>
        </p:sp>
        <p:sp>
          <p:nvSpPr>
            <p:cNvPr id="103" name="Google Shape;103;p19"/>
            <p:cNvSpPr txBox="1"/>
            <p:nvPr/>
          </p:nvSpPr>
          <p:spPr>
            <a:xfrm>
              <a:off x="6983047" y="6288151"/>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La messagerie</a:t>
              </a:r>
              <a:endParaRPr sz="5000">
                <a:latin typeface="Montserrat SemiBold"/>
                <a:ea typeface="Montserrat SemiBold"/>
                <a:cs typeface="Montserrat SemiBold"/>
                <a:sym typeface="Montserrat SemiBold"/>
              </a:endParaRPr>
            </a:p>
          </p:txBody>
        </p:sp>
      </p:grpSp>
      <p:grpSp>
        <p:nvGrpSpPr>
          <p:cNvPr id="104" name="Google Shape;104;p19"/>
          <p:cNvGrpSpPr/>
          <p:nvPr/>
        </p:nvGrpSpPr>
        <p:grpSpPr>
          <a:xfrm>
            <a:off x="4269994" y="9305725"/>
            <a:ext cx="13130853" cy="1149300"/>
            <a:chOff x="4269994" y="9778025"/>
            <a:chExt cx="13130853" cy="1149300"/>
          </a:xfrm>
        </p:grpSpPr>
        <p:sp>
          <p:nvSpPr>
            <p:cNvPr id="105" name="Google Shape;105;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3</a:t>
              </a:r>
              <a:endParaRPr>
                <a:latin typeface="Montserrat ExtraBold"/>
                <a:ea typeface="Montserrat ExtraBold"/>
                <a:cs typeface="Montserrat ExtraBold"/>
                <a:sym typeface="Montserrat ExtraBold"/>
              </a:endParaRPr>
            </a:p>
          </p:txBody>
        </p:sp>
        <p:sp>
          <p:nvSpPr>
            <p:cNvPr id="106" name="Google Shape;106;p19"/>
            <p:cNvSpPr txBox="1"/>
            <p:nvPr/>
          </p:nvSpPr>
          <p:spPr>
            <a:xfrm>
              <a:off x="6983047" y="9916625"/>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Les suites bureautiques</a:t>
              </a:r>
              <a:endParaRPr sz="5000">
                <a:latin typeface="Montserrat SemiBold"/>
                <a:ea typeface="Montserrat SemiBold"/>
                <a:cs typeface="Montserrat SemiBold"/>
                <a:sym typeface="Montserrat SemiBold"/>
              </a:endParaRPr>
            </a:p>
          </p:txBody>
        </p:sp>
      </p:grpSp>
      <p:sp>
        <p:nvSpPr>
          <p:cNvPr id="107" name="Google Shape;107;p19"/>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08" name="Google Shape;108;p19"/>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09" name="Google Shape;109;p1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grpSp>
        <p:nvGrpSpPr>
          <p:cNvPr id="110" name="Google Shape;110;p19"/>
          <p:cNvGrpSpPr/>
          <p:nvPr/>
        </p:nvGrpSpPr>
        <p:grpSpPr>
          <a:xfrm>
            <a:off x="4269994" y="10967150"/>
            <a:ext cx="13130853" cy="1149300"/>
            <a:chOff x="4269994" y="9778025"/>
            <a:chExt cx="13130853" cy="1149300"/>
          </a:xfrm>
        </p:grpSpPr>
        <p:sp>
          <p:nvSpPr>
            <p:cNvPr id="111" name="Google Shape;111;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04</a:t>
              </a:r>
              <a:endParaRPr>
                <a:latin typeface="Montserrat ExtraBold"/>
                <a:ea typeface="Montserrat ExtraBold"/>
                <a:cs typeface="Montserrat ExtraBold"/>
                <a:sym typeface="Montserrat ExtraBold"/>
              </a:endParaRPr>
            </a:p>
          </p:txBody>
        </p:sp>
        <p:sp>
          <p:nvSpPr>
            <p:cNvPr id="112" name="Google Shape;112;p19"/>
            <p:cNvSpPr txBox="1"/>
            <p:nvPr/>
          </p:nvSpPr>
          <p:spPr>
            <a:xfrm>
              <a:off x="6983047" y="9916625"/>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La prise de main à distance</a:t>
              </a:r>
              <a:endParaRPr sz="5000">
                <a:latin typeface="Montserrat SemiBold"/>
                <a:ea typeface="Montserrat SemiBold"/>
                <a:cs typeface="Montserrat SemiBold"/>
                <a:sym typeface="Montserrat SemiBold"/>
              </a:endParaRPr>
            </a:p>
          </p:txBody>
        </p:sp>
      </p:grpSp>
      <p:sp>
        <p:nvSpPr>
          <p:cNvPr id="113" name="Google Shape;113;p19"/>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descr="icone_wild_code_school.png" id="503" name="Google Shape;503;p4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04" name="Google Shape;504;p46"/>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05" name="Google Shape;505;p4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06" name="Google Shape;506;p4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SSH</a:t>
            </a:r>
            <a:endParaRPr>
              <a:latin typeface="Montserrat ExtraBold"/>
              <a:ea typeface="Montserrat ExtraBold"/>
              <a:cs typeface="Montserrat ExtraBold"/>
              <a:sym typeface="Montserrat ExtraBold"/>
            </a:endParaRPr>
          </a:p>
        </p:txBody>
      </p:sp>
      <p:sp>
        <p:nvSpPr>
          <p:cNvPr id="507" name="Google Shape;507;p4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protocole</a:t>
            </a:r>
            <a:endParaRPr>
              <a:latin typeface="Montserrat Medium"/>
              <a:ea typeface="Montserrat Medium"/>
              <a:cs typeface="Montserrat Medium"/>
              <a:sym typeface="Montserrat Medium"/>
            </a:endParaRPr>
          </a:p>
        </p:txBody>
      </p:sp>
      <p:sp>
        <p:nvSpPr>
          <p:cNvPr id="508" name="Google Shape;508;p4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SSH</a:t>
            </a:r>
            <a:r>
              <a:rPr lang="en-US" sz="5000">
                <a:latin typeface="Proxima Nova"/>
                <a:ea typeface="Proxima Nova"/>
                <a:cs typeface="Proxima Nova"/>
                <a:sym typeface="Proxima Nova"/>
              </a:rPr>
              <a:t> </a:t>
            </a:r>
            <a:r>
              <a:rPr lang="en-US" sz="5000">
                <a:latin typeface="Proxima Nova"/>
                <a:ea typeface="Proxima Nova"/>
                <a:cs typeface="Proxima Nova"/>
                <a:sym typeface="Proxima Nova"/>
              </a:rPr>
              <a:t>(</a:t>
            </a:r>
            <a:r>
              <a:rPr i="1" lang="en-US" sz="5000">
                <a:latin typeface="Proxima Nova"/>
                <a:ea typeface="Proxima Nova"/>
                <a:cs typeface="Proxima Nova"/>
                <a:sym typeface="Proxima Nova"/>
              </a:rPr>
              <a:t>Secure Shell</a:t>
            </a:r>
            <a:r>
              <a:rPr lang="en-US" sz="5000">
                <a:latin typeface="Proxima Nova"/>
                <a:ea typeface="Proxima Nova"/>
                <a:cs typeface="Proxima Nova"/>
                <a:sym typeface="Proxima Nova"/>
              </a:rPr>
              <a:t>) </a:t>
            </a:r>
            <a:r>
              <a:rPr lang="en-US" sz="5000">
                <a:latin typeface="Proxima Nova"/>
                <a:ea typeface="Proxima Nova"/>
                <a:cs typeface="Proxima Nova"/>
                <a:sym typeface="Proxima Nova"/>
              </a:rPr>
              <a:t>est un protocole de communication crypté qui permet aux utilisateurs de se connecter à distance sur des machines, de transférer des fichiers et d'exécuter des commandes.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Donc on peut considérer SSH comme une solution de prise en main à distance.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Cela peut se faire en ligne de commande, ou bien avec une interface graphique avec du </a:t>
            </a:r>
            <a:r>
              <a:rPr b="1" lang="en-US" sz="5000">
                <a:latin typeface="Proxima Nova"/>
                <a:ea typeface="Proxima Nova"/>
                <a:cs typeface="Proxima Nova"/>
                <a:sym typeface="Proxima Nova"/>
              </a:rPr>
              <a:t>X11 forwarding</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509" name="Google Shape;509;p46"/>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0" name="Google Shape;510;p4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11" name="Google Shape;511;p46"/>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12" name="Google Shape;512;p46"/>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13" name="Google Shape;513;p46"/>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14" name="Google Shape;514;p46"/>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descr="icone_wild_code_school.png" id="519" name="Google Shape;519;p4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20" name="Google Shape;520;p47"/>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21" name="Google Shape;521;p4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22" name="Google Shape;522;p47"/>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RDP</a:t>
            </a:r>
            <a:endParaRPr>
              <a:latin typeface="Montserrat ExtraBold"/>
              <a:ea typeface="Montserrat ExtraBold"/>
              <a:cs typeface="Montserrat ExtraBold"/>
              <a:sym typeface="Montserrat ExtraBold"/>
            </a:endParaRPr>
          </a:p>
        </p:txBody>
      </p:sp>
      <p:sp>
        <p:nvSpPr>
          <p:cNvPr id="523" name="Google Shape;523;p47"/>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solution Windows</a:t>
            </a:r>
            <a:endParaRPr>
              <a:latin typeface="Montserrat Medium"/>
              <a:ea typeface="Montserrat Medium"/>
              <a:cs typeface="Montserrat Medium"/>
              <a:sym typeface="Montserrat Medium"/>
            </a:endParaRPr>
          </a:p>
        </p:txBody>
      </p:sp>
      <p:sp>
        <p:nvSpPr>
          <p:cNvPr id="524" name="Google Shape;524;p4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RDP</a:t>
            </a:r>
            <a:r>
              <a:rPr lang="en-US" sz="5000">
                <a:latin typeface="Proxima Nova"/>
                <a:ea typeface="Proxima Nova"/>
                <a:cs typeface="Proxima Nova"/>
                <a:sym typeface="Proxima Nova"/>
              </a:rPr>
              <a:t> (Remote Desktop Protocol) est une solution de prise en main à distance native pour les ordinateurs et les serveurs Windows.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permet d'afficher l'interface graphique de l'ordinateur distant. Les utilisateurs peuvent alors accéder aux applications et aux fichiers de l'ordinateur distant comme s'ils se trouvaient devant cet ordinateur.</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On peut utiliser RDP pour prendre le contrôle à distance d'un ordinateur Windows depuis un autre OS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Depuis un PC Linux : </a:t>
            </a:r>
            <a:r>
              <a:rPr lang="en-US" sz="5000">
                <a:latin typeface="Proxima Nova"/>
                <a:ea typeface="Proxima Nova"/>
                <a:cs typeface="Proxima Nova"/>
                <a:sym typeface="Proxima Nova"/>
              </a:rPr>
              <a:t>Remmina ou FreeRDP</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Depuis un </a:t>
            </a:r>
            <a:r>
              <a:rPr lang="en-US" sz="5000">
                <a:latin typeface="Proxima Nova"/>
                <a:ea typeface="Proxima Nova"/>
                <a:cs typeface="Proxima Nova"/>
                <a:sym typeface="Proxima Nova"/>
              </a:rPr>
              <a:t>macOS : </a:t>
            </a:r>
            <a:r>
              <a:rPr lang="en-US" sz="5000">
                <a:latin typeface="Proxima Nova"/>
                <a:ea typeface="Proxima Nova"/>
                <a:cs typeface="Proxima Nova"/>
                <a:sym typeface="Proxima Nova"/>
              </a:rPr>
              <a:t>Mic</a:t>
            </a:r>
            <a:r>
              <a:rPr lang="en-US" sz="5000">
                <a:latin typeface="Proxima Nova"/>
                <a:ea typeface="Proxima Nova"/>
                <a:cs typeface="Proxima Nova"/>
                <a:sym typeface="Proxima Nova"/>
              </a:rPr>
              <a:t>rosoft Remote Desktop pour macOS.</a:t>
            </a:r>
            <a:endParaRPr sz="5000">
              <a:latin typeface="Proxima Nova"/>
              <a:ea typeface="Proxima Nova"/>
              <a:cs typeface="Proxima Nova"/>
              <a:sym typeface="Proxima Nova"/>
            </a:endParaRPr>
          </a:p>
        </p:txBody>
      </p:sp>
      <p:sp>
        <p:nvSpPr>
          <p:cNvPr id="525" name="Google Shape;525;p47"/>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26" name="Google Shape;526;p4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27" name="Google Shape;527;p47"/>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28" name="Google Shape;528;p47"/>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29" name="Google Shape;529;p47"/>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30" name="Google Shape;530;p47"/>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descr="icone_wild_code_school.png" id="535" name="Google Shape;535;p4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36" name="Google Shape;536;p48"/>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37" name="Google Shape;537;p4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38" name="Google Shape;538;p48"/>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RDWeb</a:t>
            </a:r>
            <a:endParaRPr>
              <a:latin typeface="Montserrat ExtraBold"/>
              <a:ea typeface="Montserrat ExtraBold"/>
              <a:cs typeface="Montserrat ExtraBold"/>
              <a:sym typeface="Montserrat ExtraBold"/>
            </a:endParaRPr>
          </a:p>
        </p:txBody>
      </p:sp>
      <p:sp>
        <p:nvSpPr>
          <p:cNvPr id="539" name="Google Shape;539;p48"/>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 contrôle par le web</a:t>
            </a:r>
            <a:endParaRPr>
              <a:latin typeface="Montserrat Medium"/>
              <a:ea typeface="Montserrat Medium"/>
              <a:cs typeface="Montserrat Medium"/>
              <a:sym typeface="Montserrat Medium"/>
            </a:endParaRPr>
          </a:p>
        </p:txBody>
      </p:sp>
      <p:sp>
        <p:nvSpPr>
          <p:cNvPr id="540" name="Google Shape;540;p48"/>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RDWeb</a:t>
            </a:r>
            <a:r>
              <a:rPr lang="en-US" sz="5000">
                <a:latin typeface="Proxima Nova"/>
                <a:ea typeface="Proxima Nova"/>
                <a:cs typeface="Proxima Nova"/>
                <a:sym typeface="Proxima Nova"/>
              </a:rPr>
              <a:t> (</a:t>
            </a:r>
            <a:r>
              <a:rPr i="1" lang="en-US" sz="5000">
                <a:latin typeface="Proxima Nova"/>
                <a:ea typeface="Proxima Nova"/>
                <a:cs typeface="Proxima Nova"/>
                <a:sym typeface="Proxima Nova"/>
              </a:rPr>
              <a:t>Remote Desktop Web Access</a:t>
            </a:r>
            <a:r>
              <a:rPr lang="en-US" sz="5000">
                <a:latin typeface="Proxima Nova"/>
                <a:ea typeface="Proxima Nova"/>
                <a:cs typeface="Proxima Nova"/>
                <a:sym typeface="Proxima Nova"/>
              </a:rPr>
              <a:t>) est une solution de prise en main à distance qui permet aux utilisateurs d'accéder à des ordinateurs distants à partir d'un navigateur web.</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RDWeb est généralement utilisé avec RDP.</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Fonctionnement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Connection à un site web à partir d’un navigateur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Saisir les informations d'identification</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Cela permet d’avoir l'interface graphique de l'ordinateur distant depuis un navigateur web (sans avoir besoin d'installer une autre application).</a:t>
            </a:r>
            <a:endParaRPr sz="5000">
              <a:latin typeface="Proxima Nova"/>
              <a:ea typeface="Proxima Nova"/>
              <a:cs typeface="Proxima Nova"/>
              <a:sym typeface="Proxima Nova"/>
            </a:endParaRPr>
          </a:p>
        </p:txBody>
      </p:sp>
      <p:sp>
        <p:nvSpPr>
          <p:cNvPr id="541" name="Google Shape;541;p48"/>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42" name="Google Shape;542;p4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43" name="Google Shape;543;p48"/>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44" name="Google Shape;544;p48"/>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45" name="Google Shape;545;p48"/>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46" name="Google Shape;546;p48"/>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descr="icone_wild_code_school.png" id="551" name="Google Shape;551;p4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52" name="Google Shape;552;p49"/>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53" name="Google Shape;553;p4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54" name="Google Shape;554;p49"/>
          <p:cNvSpPr txBox="1"/>
          <p:nvPr/>
        </p:nvSpPr>
        <p:spPr>
          <a:xfrm>
            <a:off x="946900" y="2610425"/>
            <a:ext cx="12089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outils disponibles localement</a:t>
            </a:r>
            <a:endParaRPr>
              <a:latin typeface="Montserrat ExtraBold"/>
              <a:ea typeface="Montserrat ExtraBold"/>
              <a:cs typeface="Montserrat ExtraBold"/>
              <a:sym typeface="Montserrat ExtraBold"/>
            </a:endParaRPr>
          </a:p>
        </p:txBody>
      </p:sp>
      <p:sp>
        <p:nvSpPr>
          <p:cNvPr id="555" name="Google Shape;555;p4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Les clients locaux</a:t>
            </a:r>
            <a:endParaRPr>
              <a:latin typeface="Montserrat Medium"/>
              <a:ea typeface="Montserrat Medium"/>
              <a:cs typeface="Montserrat Medium"/>
              <a:sym typeface="Montserrat Medium"/>
            </a:endParaRPr>
          </a:p>
        </p:txBody>
      </p:sp>
      <p:sp>
        <p:nvSpPr>
          <p:cNvPr id="556" name="Google Shape;556;p4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trouve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logiciels à base de </a:t>
            </a:r>
            <a:r>
              <a:rPr lang="en-US" sz="5000" u="sng">
                <a:solidFill>
                  <a:schemeClr val="hlink"/>
                </a:solidFill>
                <a:latin typeface="Proxima Nova"/>
                <a:ea typeface="Proxima Nova"/>
                <a:cs typeface="Proxima Nova"/>
                <a:sym typeface="Proxima Nova"/>
                <a:hlinkClick r:id="rId4"/>
              </a:rPr>
              <a:t>VNC</a:t>
            </a:r>
            <a:r>
              <a:rPr lang="en-US" sz="5000">
                <a:latin typeface="Proxima Nova"/>
                <a:ea typeface="Proxima Nova"/>
                <a:cs typeface="Proxima Nova"/>
                <a:sym typeface="Proxima Nova"/>
              </a:rPr>
              <a:t> comme </a:t>
            </a:r>
            <a:r>
              <a:rPr lang="en-US" sz="5000">
                <a:latin typeface="Proxima Nova"/>
                <a:ea typeface="Proxima Nova"/>
                <a:cs typeface="Proxima Nova"/>
                <a:sym typeface="Proxima Nova"/>
              </a:rPr>
              <a:t>VNC Connect ou UltraVNC</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La solution intégrée </a:t>
            </a:r>
            <a:r>
              <a:rPr lang="en-US" sz="5000" u="sng">
                <a:solidFill>
                  <a:schemeClr val="hlink"/>
                </a:solidFill>
                <a:latin typeface="Proxima Nova"/>
                <a:ea typeface="Proxima Nova"/>
                <a:cs typeface="Proxima Nova"/>
                <a:sym typeface="Proxima Nova"/>
                <a:hlinkClick r:id="rId5"/>
              </a:rPr>
              <a:t>RDP</a:t>
            </a:r>
            <a:r>
              <a:rPr lang="en-US" sz="5000">
                <a:latin typeface="Proxima Nova"/>
                <a:ea typeface="Proxima Nova"/>
                <a:cs typeface="Proxima Nova"/>
                <a:sym typeface="Proxima Nova"/>
              </a:rPr>
              <a:t> disponible sur les systèmes Windows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6"/>
              </a:rPr>
              <a:t>Spice</a:t>
            </a:r>
            <a:r>
              <a:rPr lang="en-US" sz="5000">
                <a:latin typeface="Proxima Nova"/>
                <a:ea typeface="Proxima Nova"/>
                <a:cs typeface="Proxima Nova"/>
                <a:sym typeface="Proxima Nova"/>
              </a:rPr>
              <a:t> utilisé pour la visualisation de VM</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TeamViewer</a:t>
            </a:r>
            <a:r>
              <a:rPr lang="en-US" sz="5000">
                <a:latin typeface="Proxima Nova"/>
                <a:ea typeface="Proxima Nova"/>
                <a:cs typeface="Proxima Nova"/>
                <a:sym typeface="Proxima Nova"/>
              </a:rPr>
              <a:t> (protocole propriétaire Teamviewer)</a:t>
            </a:r>
            <a:endParaRPr sz="5000">
              <a:latin typeface="Proxima Nova"/>
              <a:ea typeface="Proxima Nova"/>
              <a:cs typeface="Proxima Nova"/>
              <a:sym typeface="Proxima Nova"/>
            </a:endParaRPr>
          </a:p>
        </p:txBody>
      </p:sp>
      <p:sp>
        <p:nvSpPr>
          <p:cNvPr id="557" name="Google Shape;557;p49"/>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58" name="Google Shape;558;p4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59" name="Google Shape;559;p49"/>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60" name="Google Shape;560;p49"/>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61" name="Google Shape;561;p49"/>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62" name="Google Shape;562;p49"/>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descr="icone_wild_code_school.png" id="567" name="Google Shape;567;p5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68" name="Google Shape;568;p50"/>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69" name="Google Shape;569;p5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70" name="Google Shape;570;p50"/>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Et les outils en ligne ?</a:t>
            </a:r>
            <a:endParaRPr>
              <a:latin typeface="Montserrat ExtraBold"/>
              <a:ea typeface="Montserrat ExtraBold"/>
              <a:cs typeface="Montserrat ExtraBold"/>
              <a:sym typeface="Montserrat ExtraBold"/>
            </a:endParaRPr>
          </a:p>
        </p:txBody>
      </p:sp>
      <p:sp>
        <p:nvSpPr>
          <p:cNvPr id="571" name="Google Shape;571;p5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 cloud</a:t>
            </a:r>
            <a:endParaRPr>
              <a:latin typeface="Montserrat Medium"/>
              <a:ea typeface="Montserrat Medium"/>
              <a:cs typeface="Montserrat Medium"/>
              <a:sym typeface="Montserrat Medium"/>
            </a:endParaRPr>
          </a:p>
        </p:txBody>
      </p:sp>
      <p:sp>
        <p:nvSpPr>
          <p:cNvPr id="572" name="Google Shape;572;p50"/>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trouve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TeamViewer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4"/>
              </a:rPr>
              <a:t>AnyDesk</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LogMeIn</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Chrome Remote </a:t>
            </a:r>
            <a:r>
              <a:rPr lang="en-US" sz="5000">
                <a:latin typeface="Proxima Nova"/>
                <a:ea typeface="Proxima Nova"/>
                <a:cs typeface="Proxima Nova"/>
                <a:sym typeface="Proxima Nova"/>
              </a:rPr>
              <a:t>Desktop</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Une solution d’hébergement web : </a:t>
            </a:r>
            <a:r>
              <a:rPr lang="en-US" sz="5000" u="sng">
                <a:solidFill>
                  <a:schemeClr val="hlink"/>
                </a:solidFill>
                <a:latin typeface="Proxima Nova"/>
                <a:ea typeface="Proxima Nova"/>
                <a:cs typeface="Proxima Nova"/>
                <a:sym typeface="Proxima Nova"/>
                <a:hlinkClick r:id="rId5"/>
              </a:rPr>
              <a:t>Guacamole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p:txBody>
      </p:sp>
      <p:sp>
        <p:nvSpPr>
          <p:cNvPr id="573" name="Google Shape;573;p50"/>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4" name="Google Shape;574;p5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75" name="Google Shape;575;p50"/>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76" name="Google Shape;576;p50"/>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77" name="Google Shape;577;p50"/>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78" name="Google Shape;578;p50"/>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descr="icone_wild_code_school.png" id="583" name="Google Shape;583;p5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84" name="Google Shape;584;p51"/>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85" name="Google Shape;585;p5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86" name="Google Shape;586;p51"/>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Et après ?</a:t>
            </a:r>
            <a:endParaRPr>
              <a:latin typeface="Montserrat ExtraBold"/>
              <a:ea typeface="Montserrat ExtraBold"/>
              <a:cs typeface="Montserrat ExtraBold"/>
              <a:sym typeface="Montserrat ExtraBold"/>
            </a:endParaRPr>
          </a:p>
        </p:txBody>
      </p:sp>
      <p:sp>
        <p:nvSpPr>
          <p:cNvPr id="587" name="Google Shape;587;p51"/>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Des évolutions possibles</a:t>
            </a:r>
            <a:endParaRPr>
              <a:latin typeface="Montserrat Medium"/>
              <a:ea typeface="Montserrat Medium"/>
              <a:cs typeface="Montserrat Medium"/>
              <a:sym typeface="Montserrat Medium"/>
            </a:endParaRPr>
          </a:p>
        </p:txBody>
      </p:sp>
      <p:sp>
        <p:nvSpPr>
          <p:cNvPr id="588" name="Google Shape;588;p5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outils de prise de main à distance ont bien évolué depuis les premiers comme IBM Pilot en 1968 ou Symantec PCAnywhere en 1991, et d’autres évolutions sont à prévoir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Ajout de la Réalité augmenté (</a:t>
            </a:r>
            <a:r>
              <a:rPr lang="en-US" sz="5000" u="sng">
                <a:solidFill>
                  <a:schemeClr val="hlink"/>
                </a:solidFill>
                <a:latin typeface="Proxima Nova"/>
                <a:ea typeface="Proxima Nova"/>
                <a:cs typeface="Proxima Nova"/>
                <a:sym typeface="Proxima Nova"/>
                <a:hlinkClick r:id="rId4"/>
              </a:rPr>
              <a:t>Zoho</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Multiplateforme (PC desktop/Laptop, smartphone, OS différents)</a:t>
            </a:r>
            <a:endParaRPr sz="5000">
              <a:latin typeface="Proxima Nova"/>
              <a:ea typeface="Proxima Nova"/>
              <a:cs typeface="Proxima Nova"/>
              <a:sym typeface="Proxima Nova"/>
            </a:endParaRPr>
          </a:p>
        </p:txBody>
      </p:sp>
      <p:sp>
        <p:nvSpPr>
          <p:cNvPr id="589" name="Google Shape;589;p51"/>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90" name="Google Shape;590;p5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91" name="Google Shape;591;p51"/>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92" name="Google Shape;592;p51"/>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93" name="Google Shape;593;p51"/>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94" name="Google Shape;594;p51"/>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2"/>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600" name="Google Shape;600;p52"/>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601" name="Google Shape;601;p52"/>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02" name="Google Shape;602;p52"/>
          <p:cNvSpPr txBox="1"/>
          <p:nvPr/>
        </p:nvSpPr>
        <p:spPr>
          <a:xfrm>
            <a:off x="2486080" y="1263650"/>
            <a:ext cx="39780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Conclusion</a:t>
            </a:r>
            <a:endParaRPr>
              <a:latin typeface="Montserrat ExtraBold"/>
              <a:ea typeface="Montserrat ExtraBold"/>
              <a:cs typeface="Montserrat ExtraBold"/>
              <a:sym typeface="Montserrat ExtraBold"/>
            </a:endParaRPr>
          </a:p>
        </p:txBody>
      </p:sp>
      <p:sp>
        <p:nvSpPr>
          <p:cNvPr id="603" name="Google Shape;603;p5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services bureautiques mis à disposition sont multiples et variés.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Au vue de leur importance et de leur criticité, il faut ajouter ces points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Administration système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Formation des utilisateurs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Support technique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Avec l’évolution du télétravail, le service VPN est également en évolution.</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Les services bureautiques sont un véritable lien entre la DSI et les utilisateurs ⇒ ne pas le négliger !</a:t>
            </a:r>
            <a:endParaRPr sz="5000">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descr="icone_wild_code_school.png" id="608" name="Google Shape;608;p53"/>
          <p:cNvPicPr preferRelativeResize="0"/>
          <p:nvPr/>
        </p:nvPicPr>
        <p:blipFill rotWithShape="1">
          <a:blip r:embed="rId3">
            <a:alphaModFix/>
          </a:blip>
          <a:srcRect b="0" l="0" r="0" t="0"/>
          <a:stretch/>
        </p:blipFill>
        <p:spPr>
          <a:xfrm>
            <a:off x="538071" y="570343"/>
            <a:ext cx="1097612" cy="800787"/>
          </a:xfrm>
          <a:prstGeom prst="rect">
            <a:avLst/>
          </a:prstGeom>
          <a:noFill/>
          <a:ln>
            <a:noFill/>
          </a:ln>
        </p:spPr>
      </p:pic>
      <p:cxnSp>
        <p:nvCxnSpPr>
          <p:cNvPr id="609" name="Google Shape;609;p53"/>
          <p:cNvCxnSpPr/>
          <p:nvPr/>
        </p:nvCxnSpPr>
        <p:spPr>
          <a:xfrm>
            <a:off x="3728230" y="5315401"/>
            <a:ext cx="2423059" cy="1"/>
          </a:xfrm>
          <a:prstGeom prst="straightConnector1">
            <a:avLst/>
          </a:prstGeom>
          <a:noFill/>
          <a:ln cap="flat" cmpd="sng" w="25400">
            <a:solidFill>
              <a:srgbClr val="000000">
                <a:alpha val="50196"/>
              </a:srgbClr>
            </a:solidFill>
            <a:prstDash val="solid"/>
            <a:miter lim="400000"/>
            <a:headEnd len="sm" w="sm" type="none"/>
            <a:tailEnd len="sm" w="sm" type="none"/>
          </a:ln>
        </p:spPr>
      </p:cxnSp>
      <p:sp>
        <p:nvSpPr>
          <p:cNvPr id="610" name="Google Shape;610;p53"/>
          <p:cNvSpPr txBox="1"/>
          <p:nvPr/>
        </p:nvSpPr>
        <p:spPr>
          <a:xfrm>
            <a:off x="3756196" y="4208112"/>
            <a:ext cx="4592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i="0" lang="en-US" sz="5000" u="none" cap="none" strike="noStrike">
                <a:solidFill>
                  <a:srgbClr val="000000"/>
                </a:solidFill>
                <a:latin typeface="Montserrat ExtraBold"/>
                <a:ea typeface="Montserrat ExtraBold"/>
                <a:cs typeface="Montserrat ExtraBold"/>
                <a:sym typeface="Montserrat ExtraBold"/>
              </a:rPr>
              <a:t>MERCI</a:t>
            </a:r>
            <a:endParaRPr>
              <a:latin typeface="Montserrat ExtraBold"/>
              <a:ea typeface="Montserrat ExtraBold"/>
              <a:cs typeface="Montserrat ExtraBold"/>
              <a:sym typeface="Montserrat ExtraBold"/>
            </a:endParaRPr>
          </a:p>
        </p:txBody>
      </p:sp>
      <p:sp>
        <p:nvSpPr>
          <p:cNvPr id="611" name="Google Shape;611;p53"/>
          <p:cNvSpPr txBox="1"/>
          <p:nvPr/>
        </p:nvSpPr>
        <p:spPr>
          <a:xfrm>
            <a:off x="3738328" y="6237949"/>
            <a:ext cx="68430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questions ? </a:t>
            </a:r>
            <a:endParaRPr sz="50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remarques ?</a:t>
            </a:r>
            <a:endParaRPr sz="5000">
              <a:latin typeface="Proxima Nova"/>
              <a:ea typeface="Proxima Nova"/>
              <a:cs typeface="Proxima Nova"/>
              <a:sym typeface="Proxima Nova"/>
            </a:endParaRPr>
          </a:p>
        </p:txBody>
      </p:sp>
      <p:cxnSp>
        <p:nvCxnSpPr>
          <p:cNvPr id="612" name="Google Shape;612;p53"/>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pic>
        <p:nvPicPr>
          <p:cNvPr descr="logo_wild_code_school (2).png" id="613" name="Google Shape;613;p53"/>
          <p:cNvPicPr preferRelativeResize="0"/>
          <p:nvPr/>
        </p:nvPicPr>
        <p:blipFill rotWithShape="1">
          <a:blip r:embed="rId4">
            <a:alphaModFix/>
          </a:blip>
          <a:srcRect b="0" l="0" r="0" t="0"/>
          <a:stretch/>
        </p:blipFill>
        <p:spPr>
          <a:xfrm>
            <a:off x="14428729" y="5821676"/>
            <a:ext cx="7674855" cy="2458140"/>
          </a:xfrm>
          <a:prstGeom prst="rect">
            <a:avLst/>
          </a:prstGeom>
          <a:noFill/>
          <a:ln>
            <a:noFill/>
          </a:ln>
        </p:spPr>
      </p:pic>
      <p:sp>
        <p:nvSpPr>
          <p:cNvPr id="614" name="Google Shape;614;p5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119" name="Google Shape;119;p20"/>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120" name="Google Shape;120;p20"/>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1" name="Google Shape;121;p20"/>
          <p:cNvSpPr txBox="1"/>
          <p:nvPr/>
        </p:nvSpPr>
        <p:spPr>
          <a:xfrm>
            <a:off x="2486075" y="1263650"/>
            <a:ext cx="56565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La messagerie</a:t>
            </a:r>
            <a:endParaRPr>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icone_wild_code_school.png" id="126" name="Google Shape;126;p2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7" name="Google Shape;127;p21"/>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28" name="Google Shape;128;p2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9" name="Google Shape;129;p21"/>
          <p:cNvSpPr txBox="1"/>
          <p:nvPr/>
        </p:nvSpPr>
        <p:spPr>
          <a:xfrm>
            <a:off x="946900" y="2610425"/>
            <a:ext cx="140253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Qu’est-ce qu’un service bureautique ?</a:t>
            </a:r>
            <a:endParaRPr>
              <a:latin typeface="Montserrat ExtraBold"/>
              <a:ea typeface="Montserrat ExtraBold"/>
              <a:cs typeface="Montserrat ExtraBold"/>
              <a:sym typeface="Montserrat ExtraBold"/>
            </a:endParaRPr>
          </a:p>
        </p:txBody>
      </p:sp>
      <p:sp>
        <p:nvSpPr>
          <p:cNvPr id="130" name="Google Shape;130;p2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bref rappel</a:t>
            </a:r>
            <a:endParaRPr>
              <a:latin typeface="Montserrat Medium"/>
              <a:ea typeface="Montserrat Medium"/>
              <a:cs typeface="Montserrat Medium"/>
              <a:sym typeface="Montserrat Medium"/>
            </a:endParaRPr>
          </a:p>
        </p:txBody>
      </p:sp>
      <p:sp>
        <p:nvSpPr>
          <p:cNvPr id="131" name="Google Shape;131;p2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Un service bureautique désigne tout logiciel ou application qui permet de réaliser des tâches courantes de bureau au sein d’une entreprise.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 services sont en général proposés par la DSI de l’entreprise.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On trouve (entre-autre)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services de messagerie électroniques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 stockage de fichiers et le partage qui en découle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suites bureautiques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La prise de main à distance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 différents services sont proposés sur site ou en cloud.</a:t>
            </a:r>
            <a:endParaRPr sz="5000">
              <a:latin typeface="Proxima Nova"/>
              <a:ea typeface="Proxima Nova"/>
              <a:cs typeface="Proxima Nova"/>
              <a:sym typeface="Proxima Nova"/>
            </a:endParaRPr>
          </a:p>
        </p:txBody>
      </p:sp>
      <p:sp>
        <p:nvSpPr>
          <p:cNvPr id="132" name="Google Shape;132;p21"/>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3" name="Google Shape;133;p2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34" name="Google Shape;134;p21"/>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35" name="Google Shape;135;p21"/>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36" name="Google Shape;136;p21"/>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37" name="Google Shape;137;p21"/>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icone_wild_code_school.png" id="142" name="Google Shape;142;p2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43" name="Google Shape;143;p22"/>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44" name="Google Shape;144;p2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45" name="Google Shape;145;p22"/>
          <p:cNvSpPr txBox="1"/>
          <p:nvPr/>
        </p:nvSpPr>
        <p:spPr>
          <a:xfrm>
            <a:off x="946900" y="2610425"/>
            <a:ext cx="114963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Un système de communication</a:t>
            </a:r>
            <a:endParaRPr>
              <a:latin typeface="Montserrat ExtraBold"/>
              <a:ea typeface="Montserrat ExtraBold"/>
              <a:cs typeface="Montserrat ExtraBold"/>
              <a:sym typeface="Montserrat ExtraBold"/>
            </a:endParaRPr>
          </a:p>
        </p:txBody>
      </p:sp>
      <p:sp>
        <p:nvSpPr>
          <p:cNvPr id="146" name="Google Shape;146;p2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a:latin typeface="Montserrat Medium"/>
              <a:ea typeface="Montserrat Medium"/>
              <a:cs typeface="Montserrat Medium"/>
              <a:sym typeface="Montserrat Medium"/>
            </a:endParaRPr>
          </a:p>
        </p:txBody>
      </p:sp>
      <p:sp>
        <p:nvSpPr>
          <p:cNvPr id="147" name="Google Shape;147;p2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La </a:t>
            </a:r>
            <a:r>
              <a:rPr b="1" lang="en-US" sz="5000">
                <a:latin typeface="Proxima Nova"/>
                <a:ea typeface="Proxima Nova"/>
                <a:cs typeface="Proxima Nova"/>
                <a:sym typeface="Proxima Nova"/>
              </a:rPr>
              <a:t>messagerie électronique</a:t>
            </a:r>
            <a:r>
              <a:rPr lang="en-US" sz="5000">
                <a:latin typeface="Proxima Nova"/>
                <a:ea typeface="Proxima Nova"/>
                <a:cs typeface="Proxima Nova"/>
                <a:sym typeface="Proxima Nova"/>
              </a:rPr>
              <a:t> est un moyen de communication qui permet d'échanger des messages textuels, des images, des documents et d'autres fichiers entre utilisateurs via Internet.</a:t>
            </a:r>
            <a:endParaRPr sz="5000">
              <a:latin typeface="Proxima Nova"/>
              <a:ea typeface="Proxima Nova"/>
              <a:cs typeface="Proxima Nova"/>
              <a:sym typeface="Proxima Nova"/>
            </a:endParaRPr>
          </a:p>
        </p:txBody>
      </p:sp>
      <p:sp>
        <p:nvSpPr>
          <p:cNvPr id="148" name="Google Shape;148;p22"/>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49" name="Google Shape;149;p2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150" name="Google Shape;150;p22"/>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51" name="Google Shape;151;p22"/>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52" name="Google Shape;152;p22"/>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53" name="Google Shape;153;p22"/>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icone_wild_code_school.png" id="158" name="Google Shape;158;p2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59" name="Google Shape;159;p23"/>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60" name="Google Shape;160;p2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61" name="Google Shape;161;p23"/>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Importance</a:t>
            </a:r>
            <a:endParaRPr>
              <a:latin typeface="Montserrat ExtraBold"/>
              <a:ea typeface="Montserrat ExtraBold"/>
              <a:cs typeface="Montserrat ExtraBold"/>
              <a:sym typeface="Montserrat ExtraBold"/>
            </a:endParaRPr>
          </a:p>
        </p:txBody>
      </p:sp>
      <p:sp>
        <p:nvSpPr>
          <p:cNvPr id="162" name="Google Shape;162;p23"/>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Crucial ?</a:t>
            </a:r>
            <a:endParaRPr>
              <a:latin typeface="Montserrat Medium"/>
              <a:ea typeface="Montserrat Medium"/>
              <a:cs typeface="Montserrat Medium"/>
              <a:sym typeface="Montserrat Medium"/>
            </a:endParaRPr>
          </a:p>
        </p:txBody>
      </p:sp>
      <p:sp>
        <p:nvSpPr>
          <p:cNvPr id="163" name="Google Shape;163;p23"/>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La messagerie est cruciale pour les communications internes et externes, la collaboration, la gestion des tâches et la coordination des projets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Traçabilité des échanges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Communication asynchrone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Communication à distance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D’autres fonctionnalités : planification d'envoi, signature électronique, gestion des spams, gestion d’agenda, etc.</a:t>
            </a:r>
            <a:endParaRPr sz="5000">
              <a:latin typeface="Proxima Nova"/>
              <a:ea typeface="Proxima Nova"/>
              <a:cs typeface="Proxima Nova"/>
              <a:sym typeface="Proxima Nova"/>
            </a:endParaRPr>
          </a:p>
        </p:txBody>
      </p:sp>
      <p:sp>
        <p:nvSpPr>
          <p:cNvPr id="164" name="Google Shape;164;p23"/>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65" name="Google Shape;165;p2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166" name="Google Shape;166;p23"/>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67" name="Google Shape;167;p23"/>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68" name="Google Shape;168;p23"/>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69" name="Google Shape;169;p23"/>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icone_wild_code_school.png" id="174" name="Google Shape;174;p2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75" name="Google Shape;175;p24"/>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76" name="Google Shape;176;p2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77" name="Google Shape;177;p24"/>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Architecture réseau</a:t>
            </a:r>
            <a:endParaRPr>
              <a:latin typeface="Montserrat ExtraBold"/>
              <a:ea typeface="Montserrat ExtraBold"/>
              <a:cs typeface="Montserrat ExtraBold"/>
              <a:sym typeface="Montserrat ExtraBold"/>
            </a:endParaRPr>
          </a:p>
        </p:txBody>
      </p:sp>
      <p:sp>
        <p:nvSpPr>
          <p:cNvPr id="178" name="Google Shape;178;p24"/>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Les moyens mis en place</a:t>
            </a:r>
            <a:endParaRPr>
              <a:latin typeface="Montserrat Medium"/>
              <a:ea typeface="Montserrat Medium"/>
              <a:cs typeface="Montserrat Medium"/>
              <a:sym typeface="Montserrat Medium"/>
            </a:endParaRPr>
          </a:p>
        </p:txBody>
      </p:sp>
      <p:sp>
        <p:nvSpPr>
          <p:cNvPr id="179" name="Google Shape;179;p24"/>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Dans l’architecture réseau de gestion d’une messagerie, on trouve classiquement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Des serveurs de messagerie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Des clients de messagerie (logiciel)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Des protocoles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Des pare-feu</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 la redondance de serveurs</a:t>
            </a:r>
            <a:endParaRPr sz="5000">
              <a:latin typeface="Proxima Nova"/>
              <a:ea typeface="Proxima Nova"/>
              <a:cs typeface="Proxima Nova"/>
              <a:sym typeface="Proxima Nova"/>
            </a:endParaRPr>
          </a:p>
        </p:txBody>
      </p:sp>
      <p:sp>
        <p:nvSpPr>
          <p:cNvPr id="180" name="Google Shape;180;p24"/>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1" name="Google Shape;181;p2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182" name="Google Shape;182;p24"/>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83" name="Google Shape;183;p24"/>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84" name="Google Shape;184;p24"/>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85" name="Google Shape;185;p24"/>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icone_wild_code_school.png" id="190" name="Google Shape;190;p2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91" name="Google Shape;191;p25"/>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92" name="Google Shape;192;p2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93" name="Google Shape;193;p2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Logiciels on-premises</a:t>
            </a:r>
            <a:endParaRPr>
              <a:latin typeface="Montserrat ExtraBold"/>
              <a:ea typeface="Montserrat ExtraBold"/>
              <a:cs typeface="Montserrat ExtraBold"/>
              <a:sym typeface="Montserrat ExtraBold"/>
            </a:endParaRPr>
          </a:p>
        </p:txBody>
      </p:sp>
      <p:sp>
        <p:nvSpPr>
          <p:cNvPr id="194" name="Google Shape;194;p2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Clients sur site</a:t>
            </a:r>
            <a:endParaRPr>
              <a:latin typeface="Montserrat Medium"/>
              <a:ea typeface="Montserrat Medium"/>
              <a:cs typeface="Montserrat Medium"/>
              <a:sym typeface="Montserrat Medium"/>
            </a:endParaRPr>
          </a:p>
        </p:txBody>
      </p:sp>
      <p:sp>
        <p:nvSpPr>
          <p:cNvPr id="195" name="Google Shape;195;p2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Clients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Outlook</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Mozilla Thunderbird</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Apple 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Roundcube (webmail)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SquirrelMail (webmail pour Linux)</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Serveurs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Exchange Server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Zimbra Collaboration Suite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IBM Domino (anciennement Lotus Domino)</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MDaemon Messaging Server (Windows)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Postfix</a:t>
            </a:r>
            <a:endParaRPr sz="5000">
              <a:latin typeface="Proxima Nova"/>
              <a:ea typeface="Proxima Nova"/>
              <a:cs typeface="Proxima Nova"/>
              <a:sym typeface="Proxima Nova"/>
            </a:endParaRPr>
          </a:p>
        </p:txBody>
      </p:sp>
      <p:sp>
        <p:nvSpPr>
          <p:cNvPr id="196" name="Google Shape;196;p25"/>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7" name="Google Shape;197;p2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198" name="Google Shape;198;p25"/>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99" name="Google Shape;199;p25"/>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00" name="Google Shape;200;p25"/>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01" name="Google Shape;201;p25"/>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