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Varela Round"/>
      <p:regular r:id="rId44"/>
    </p:embeddedFont>
    <p:embeddedFont>
      <p:font typeface="Raleway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44" Type="http://schemas.openxmlformats.org/officeDocument/2006/relationships/font" Target="fonts/VarelaRound-regular.fntdata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46" Type="http://schemas.openxmlformats.org/officeDocument/2006/relationships/font" Target="fonts/RalewayLight-bold.fntdata"/><Relationship Id="rId23" Type="http://schemas.openxmlformats.org/officeDocument/2006/relationships/slide" Target="slides/slide19.xml"/><Relationship Id="rId45" Type="http://schemas.openxmlformats.org/officeDocument/2006/relationships/font" Target="fonts/Raleway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alewayLight-boldItalic.fntdata"/><Relationship Id="rId25" Type="http://schemas.openxmlformats.org/officeDocument/2006/relationships/slide" Target="slides/slide21.xml"/><Relationship Id="rId47" Type="http://schemas.openxmlformats.org/officeDocument/2006/relationships/font" Target="fonts/Raleway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7de6c3e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7de6c3e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7de6c3e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7de6c3e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7de6c3e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7de6c3e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89ab4b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89ab4b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89ab4b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89ab4b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89ab4be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89ab4be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7de6c3e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7de6c3e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89ab4be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89ab4be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89ab4be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89ab4be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2ed0c3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2ed0c3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34eeb2d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34eeb2d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89ab4be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89ab4be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9ab4be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9ab4be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2ed0c35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2ed0c35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b9cad28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b9cad28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89ab4be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89ab4be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89ab4be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89ab4be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34eeb2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34eeb2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exemple : les fichiers setuid setguid (sticky bits)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fb973e8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fb973e8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fb973e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fb973e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b973e8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fb973e8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fb973e8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fb973e8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r.wikipedia.org/wiki/Mat%C3%A9riel_lib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r.wikipedia.org/wiki/Gestionnaire_de_paque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Security_operations_center" TargetMode="External"/><Relationship Id="rId4" Type="http://schemas.openxmlformats.org/officeDocument/2006/relationships/hyperlink" Target="https://fr.wikipedia.org/wiki/Vuln%C3%A9rabilit%C3%A9_zero-day" TargetMode="External"/><Relationship Id="rId5" Type="http://schemas.openxmlformats.org/officeDocument/2006/relationships/hyperlink" Target="https://fr.wikipedia.org/wiki/Common_Vulnerabilities_and_Exposures" TargetMode="External"/><Relationship Id="rId6" Type="http://schemas.openxmlformats.org/officeDocument/2006/relationships/hyperlink" Target="https://attack.mitr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r.wikipedia.org/wiki/Script_kiddi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mver.org/lang/fr/" TargetMode="External"/><Relationship Id="rId4" Type="http://schemas.openxmlformats.org/officeDocument/2006/relationships/hyperlink" Target="https://fr.wikipedia.org/wiki/Long-term_suppo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2.xml"/><Relationship Id="rId6" Type="http://schemas.openxmlformats.org/officeDocument/2006/relationships/slide" Target="/ppt/slides/slide21.xml"/><Relationship Id="rId7" Type="http://schemas.openxmlformats.org/officeDocument/2006/relationships/slide" Target="/ppt/slides/slide2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r.wikipedia.org/wiki/Syst%C3%A8me_h%C3%A9rit%C3%A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Multi-factor_authentication" TargetMode="External"/><Relationship Id="rId4" Type="http://schemas.openxmlformats.org/officeDocument/2006/relationships/hyperlink" Target="https://en.wikipedia.org/wiki/Strong_authentica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wikipedia.org/wiki/Endpoint_detection_and_respon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.wikipedia.org/wiki/Analyse_heuristique" TargetMode="External"/><Relationship Id="rId4" Type="http://schemas.openxmlformats.org/officeDocument/2006/relationships/hyperlink" Target="https://www.clamav.net/" TargetMode="External"/><Relationship Id="rId5" Type="http://schemas.openxmlformats.org/officeDocument/2006/relationships/hyperlink" Target="https://en.wikipedia.org/wiki/Antivirus_softwar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a-samhna.de/index.html" TargetMode="External"/><Relationship Id="rId4" Type="http://schemas.openxmlformats.org/officeDocument/2006/relationships/hyperlink" Target="https://www.ossec.net/" TargetMode="External"/><Relationship Id="rId5" Type="http://schemas.openxmlformats.org/officeDocument/2006/relationships/hyperlink" Target="https://www.fail2ban.org" TargetMode="External"/><Relationship Id="rId6" Type="http://schemas.openxmlformats.org/officeDocument/2006/relationships/hyperlink" Target="https://www.crowdsec.net/" TargetMode="External"/><Relationship Id="rId7" Type="http://schemas.openxmlformats.org/officeDocument/2006/relationships/hyperlink" Target="https://en.wikipedia.org/wiki/Host-based_intrusion_detection_syste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si.gouv.fr/entreprise/guide/exigences-de-securite-materielles/" TargetMode="External"/><Relationship Id="rId4" Type="http://schemas.openxmlformats.org/officeDocument/2006/relationships/hyperlink" Target="https://www.ssi.gouv.fr/entreprise/guide/exigences-de-securite-materielles/" TargetMode="External"/><Relationship Id="rId9" Type="http://schemas.openxmlformats.org/officeDocument/2006/relationships/hyperlink" Target="https://www.cve.org/" TargetMode="External"/><Relationship Id="rId5" Type="http://schemas.openxmlformats.org/officeDocument/2006/relationships/hyperlink" Target="https://www.ssi.gouv.fr/entreprise/guide/recommandations-de-securite-relatives-a-un-systeme-gnulinux/" TargetMode="External"/><Relationship Id="rId6" Type="http://schemas.openxmlformats.org/officeDocument/2006/relationships/hyperlink" Target="https://www.ssi.gouv.fr/entreprise/guide/recommandations-pour-la-mise-en-oeuvre-dune-politique-de-restrictions-logicielles-sous-windows/" TargetMode="External"/><Relationship Id="rId7" Type="http://schemas.openxmlformats.org/officeDocument/2006/relationships/hyperlink" Target="https://www.ssi.gouv.fr/entreprise/guide/restreindre-la-collecte-de-donnees-sous-windows-10/" TargetMode="External"/><Relationship Id="rId8" Type="http://schemas.openxmlformats.org/officeDocument/2006/relationships/hyperlink" Target="https://cve.mitre.org/" TargetMode="External"/><Relationship Id="rId11" Type="http://schemas.openxmlformats.org/officeDocument/2006/relationships/hyperlink" Target="https://attack.mitre.org/" TargetMode="External"/><Relationship Id="rId10" Type="http://schemas.openxmlformats.org/officeDocument/2006/relationships/hyperlink" Target="https://www.cert.ssi.gouv.f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Sécuriser les systèmes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pistes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Limiter les portes d'entrée</a:t>
            </a:r>
            <a:endParaRPr/>
          </a:p>
        </p:txBody>
      </p:sp>
      <p:sp>
        <p:nvSpPr>
          <p:cNvPr id="211" name="Google Shape;211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Disposer uniquement du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Périphériques </a:t>
            </a:r>
            <a:r>
              <a:rPr lang="fr" sz="1800"/>
              <a:t>d'entrée (port USB, lecteur optique…)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Périphériques réseaux (ethernet, wifi, bluetooth)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de désactivation matérielle et activation au besoin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Composant d'administration à distance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Minimisation physique</a:t>
            </a:r>
            <a:endParaRPr sz="3700"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Choisir du </a:t>
            </a:r>
            <a:r>
              <a:rPr lang="fr" sz="1800"/>
              <a:t>matériel</a:t>
            </a:r>
            <a:r>
              <a:rPr lang="fr" sz="1800"/>
              <a:t> de confiance…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Fournisseur de confiance</a:t>
            </a:r>
            <a:r>
              <a:rPr lang="fr" sz="1800"/>
              <a:t> (?)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Conformité précise du </a:t>
            </a:r>
            <a:r>
              <a:rPr lang="fr" sz="1800"/>
              <a:t>matériel</a:t>
            </a:r>
            <a:r>
              <a:rPr lang="fr" sz="1800"/>
              <a:t> fourni aux spécifications (rien de plus)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Engagement de maintenance dans le temps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Présence d'un support matériel pour des fonctions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Virtualisation des I/O (VT-x ou AMD-v)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Trusted Platform Module</a:t>
            </a:r>
            <a:r>
              <a:rPr lang="fr" sz="1800"/>
              <a:t> (TPM) - Stockage sécurisé de clés cryptographiques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Open Hardware</a:t>
            </a:r>
            <a:endParaRPr sz="1800"/>
          </a:p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Construire sur des bases solides</a:t>
            </a:r>
            <a:endParaRPr/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22" name="Google Shape;222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Choix du matériel</a:t>
            </a:r>
            <a:endParaRPr sz="3700"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parle-t-on ?</a:t>
            </a:r>
            <a:endParaRPr/>
          </a:p>
        </p:txBody>
      </p:sp>
      <p:sp>
        <p:nvSpPr>
          <p:cNvPr id="236" name="Google Shape;236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Systèmes d'exploitation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Très nombreux composants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Installés par défaut - Proposés à l'installation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Recommandation : </a:t>
            </a:r>
            <a:r>
              <a:rPr lang="fr" sz="1800"/>
              <a:t>désinstaller</a:t>
            </a:r>
            <a:r>
              <a:rPr lang="fr" sz="1800"/>
              <a:t> les composants/services inutiles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Applications supplémentaires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Dépendances (bibliothèques…)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Firmware - logiciels intégrés aux </a:t>
            </a:r>
            <a:r>
              <a:rPr lang="fr" sz="1800"/>
              <a:t>matériels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Suivi de l'inventaire =&gt; Outil de gestion de parc</a:t>
            </a:r>
            <a:endParaRPr sz="1800"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38" name="Google Shape;238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Inventaire</a:t>
            </a:r>
            <a:endParaRPr sz="3700"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logiciels de confiance</a:t>
            </a:r>
            <a:endParaRPr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Éditeur de confiance (?)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Assure les correctifs sur le long terme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Auditable (</a:t>
            </a:r>
            <a:r>
              <a:rPr i="1" lang="fr" sz="1800"/>
              <a:t>Open Source</a:t>
            </a:r>
            <a:r>
              <a:rPr lang="fr" sz="1800"/>
              <a:t>) voir audité (labels)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Support d'installation non compromis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Récupération uniquement via les sites </a:t>
            </a:r>
            <a:r>
              <a:rPr i="1" lang="fr" sz="1800"/>
              <a:t>officiels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Vérification lors des téléchargements (empreintes, signatures numériques)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utiliser un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gestionnaire de paquets</a:t>
            </a:r>
            <a:r>
              <a:rPr lang="fr" sz="1800"/>
              <a:t> </a:t>
            </a:r>
            <a:r>
              <a:rPr lang="fr" sz="1800"/>
              <a:t>avec dépôts</a:t>
            </a:r>
            <a:endParaRPr sz="1800"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47" name="Google Shape;247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Choix et récupération</a:t>
            </a:r>
            <a:endParaRPr sz="37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Hardening</a:t>
            </a:r>
            <a:endParaRPr/>
          </a:p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d'un système est importante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configuration par défaut pas forcément satisfaisante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 : </a:t>
            </a:r>
            <a:r>
              <a:rPr lang="fr" sz="1800"/>
              <a:t>mot de passe par défaut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Appliquer les recommandations de l'éditeur (ou tierce)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Services en écoute spécifiquement sur l'interface d'accès</a:t>
            </a:r>
            <a:endParaRPr sz="1800"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56" name="Google Shape;256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</a:t>
            </a:r>
            <a:endParaRPr sz="37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Même les meilleurs logiciels ne sont pas parfaits et en général, ils évoluent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nouvelles fonctionnalités =&gt; nouvelles </a:t>
            </a:r>
            <a:r>
              <a:rPr lang="fr" sz="1800"/>
              <a:t>failles</a:t>
            </a:r>
            <a:r>
              <a:rPr lang="fr" sz="1800"/>
              <a:t> potentielles…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spécialistes de la cybersécurité (chercheurs,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SOC</a:t>
            </a:r>
            <a:r>
              <a:rPr lang="fr" sz="1800"/>
              <a:t>, auditeurs…) peuvent trouver de nouvelles vulnérabilités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0-day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Démarche habituelle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Éditeur prévenu (faille encore confidentielle)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Développement d'une mise à jour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Publication du correctif et de la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CVE</a:t>
            </a:r>
            <a:r>
              <a:rPr lang="fr" sz="1800"/>
              <a:t> (</a:t>
            </a:r>
            <a:r>
              <a:rPr lang="fr" sz="1800"/>
              <a:t>gestion</a:t>
            </a:r>
            <a:r>
              <a:rPr lang="fr" sz="1800"/>
              <a:t> </a:t>
            </a:r>
            <a:r>
              <a:rPr lang="fr" sz="1800"/>
              <a:t>par</a:t>
            </a:r>
            <a:r>
              <a:rPr lang="fr" sz="1800"/>
              <a:t>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MITRE</a:t>
            </a:r>
            <a:r>
              <a:rPr lang="fr" sz="1800"/>
              <a:t>)</a:t>
            </a:r>
            <a:endParaRPr sz="1800"/>
          </a:p>
        </p:txBody>
      </p:sp>
      <p:sp>
        <p:nvSpPr>
          <p:cNvPr id="263" name="Google Shape;263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les failles</a:t>
            </a:r>
            <a:endParaRPr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65" name="Google Shape;265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Découverte de vulnérabilité</a:t>
            </a:r>
            <a:endParaRPr sz="3700"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Exploiter une vulnérabilité 0-day est souvent complexe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vulnérabilités publiées entrent dans les </a:t>
            </a:r>
            <a:r>
              <a:rPr lang="fr" sz="1800"/>
              <a:t>boîtes</a:t>
            </a:r>
            <a:r>
              <a:rPr lang="fr" sz="1800"/>
              <a:t> à outils d'audit et de test d'intrusion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Automatisation de l'exploitation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devient alors beaucoup plus facile d'exploiter ces failles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Nouvelle catégorie de menace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Script kiddies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point analyse de risque</a:t>
            </a:r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Exploitation</a:t>
            </a:r>
            <a:r>
              <a:rPr lang="fr" sz="3700"/>
              <a:t> de vulnérabilité</a:t>
            </a:r>
            <a:endParaRPr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Condamner les vulnérabilités</a:t>
            </a:r>
            <a:endParaRPr/>
          </a:p>
        </p:txBody>
      </p:sp>
      <p:sp>
        <p:nvSpPr>
          <p:cNvPr id="281" name="Google Shape;281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</a:t>
            </a:r>
            <a:r>
              <a:rPr b="1" lang="fr" sz="1800"/>
              <a:t>mise à jour</a:t>
            </a:r>
            <a:r>
              <a:rPr lang="fr" sz="1800"/>
              <a:t> de </a:t>
            </a:r>
            <a:r>
              <a:rPr b="1" lang="fr" sz="1800"/>
              <a:t>tous</a:t>
            </a:r>
            <a:r>
              <a:rPr lang="fr" sz="1800"/>
              <a:t> les logiciels </a:t>
            </a:r>
            <a:r>
              <a:rPr b="1" lang="fr" sz="1800"/>
              <a:t>au plus vite</a:t>
            </a:r>
            <a:r>
              <a:rPr lang="fr" sz="1800"/>
              <a:t> est donc essentielle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L'application de la mise à jour change (plus ou moins) le logiciel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Risque pour la production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Gestion des mises à jour avec des </a:t>
            </a:r>
            <a:r>
              <a:rPr lang="fr" sz="1800"/>
              <a:t>tests</a:t>
            </a:r>
            <a:r>
              <a:rPr lang="fr" sz="1800"/>
              <a:t> et des environnements dédiés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Nécessité méthodologique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83" name="Google Shape;28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Mise à jour</a:t>
            </a:r>
            <a:endParaRPr sz="3700"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question de version</a:t>
            </a:r>
            <a:endParaRPr/>
          </a:p>
        </p:txBody>
      </p:sp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</a:t>
            </a:r>
            <a:r>
              <a:rPr b="1" lang="fr" sz="1800"/>
              <a:t>évolutions</a:t>
            </a:r>
            <a:r>
              <a:rPr lang="fr" sz="1800"/>
              <a:t> d'un logiciel sont en général indiquée via </a:t>
            </a:r>
            <a:r>
              <a:rPr b="1" lang="fr" sz="1800"/>
              <a:t>numéros de version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</a:t>
            </a:r>
            <a:r>
              <a:rPr b="1" lang="fr" sz="1800"/>
              <a:t>gestion sémantique</a:t>
            </a:r>
            <a:r>
              <a:rPr lang="fr" sz="1800"/>
              <a:t> de version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Semver</a:t>
            </a:r>
            <a:r>
              <a:rPr lang="fr" sz="1800"/>
              <a:t>) est courante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 : &lt;N°Majeur&gt;.&lt;N°Mineur&gt;.&lt;N°Patch&gt;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Majeur</a:t>
            </a:r>
            <a:r>
              <a:rPr lang="fr" sz="1800"/>
              <a:t> : Changements non rétro-compatibles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Mineur</a:t>
            </a:r>
            <a:r>
              <a:rPr lang="fr" sz="1800"/>
              <a:t> : Ajout de fonctionnalités rétro-compatibles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Correctif</a:t>
            </a:r>
            <a:r>
              <a:rPr lang="fr" sz="1800"/>
              <a:t> (</a:t>
            </a:r>
            <a:r>
              <a:rPr i="1" lang="fr" sz="1800"/>
              <a:t>Patch</a:t>
            </a:r>
            <a:r>
              <a:rPr lang="fr" sz="1800"/>
              <a:t>) : Correctifs rétro-compatibles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version majeure peut-être maintenue séparement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LTS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Long Term Support</a:t>
            </a:r>
            <a:r>
              <a:rPr lang="fr" sz="1800"/>
              <a:t>) : Version maintenue sur une longue période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arrive forcément un moment où une version n'est plus maintenue</a:t>
            </a:r>
            <a:endParaRPr sz="1800"/>
          </a:p>
        </p:txBody>
      </p:sp>
      <p:sp>
        <p:nvSpPr>
          <p:cNvPr id="291" name="Google Shape;29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92" name="Google Shape;29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gestion des versions</a:t>
            </a:r>
            <a:endParaRPr sz="3700"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96575" y="926350"/>
            <a:ext cx="46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Sécurité physique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logiciels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Droits d'accès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Composants et outils de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Gérer le legacy</a:t>
            </a:r>
            <a:endParaRPr/>
          </a:p>
        </p:txBody>
      </p:sp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versions non maintenues doivent être migrées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Projet - Tests et validation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qui ne sont pas migrés sont dit hérités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legacy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Ils demandent une attention particulière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Meilleur cloisonnement</a:t>
            </a:r>
            <a:endParaRPr sz="1800"/>
          </a:p>
        </p:txBody>
      </p:sp>
      <p:sp>
        <p:nvSpPr>
          <p:cNvPr id="300" name="Google Shape;300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301" name="Google Shape;301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Obsolescence</a:t>
            </a:r>
            <a:endParaRPr sz="3700"/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peut faire quoi ?</a:t>
            </a:r>
            <a:endParaRPr/>
          </a:p>
        </p:txBody>
      </p:sp>
      <p:sp>
        <p:nvSpPr>
          <p:cNvPr id="315" name="Google Shape;315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logiciels disposent, en général, d'une gestion des droits d'accès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Propre et/ou centralisée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de l'authentification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Association de droits plus ou moins fins</a:t>
            </a:r>
            <a:endParaRPr sz="1800"/>
          </a:p>
        </p:txBody>
      </p:sp>
      <p:sp>
        <p:nvSpPr>
          <p:cNvPr id="316" name="Google Shape;316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17" name="Google Shape;317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droits d'accès</a:t>
            </a:r>
            <a:endParaRPr sz="3700"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D'abord authentifier</a:t>
            </a:r>
            <a:endParaRPr/>
          </a:p>
        </p:txBody>
      </p:sp>
      <p:sp>
        <p:nvSpPr>
          <p:cNvPr id="324" name="Google Shape;324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recommandations sur l'authentification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Utiliser/imposer des mots de passes robustes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à facteurs multiples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MFA</a:t>
            </a:r>
            <a:r>
              <a:rPr lang="fr" sz="1800"/>
              <a:t> ou 2FA)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Authentification forte</a:t>
            </a:r>
            <a:r>
              <a:rPr lang="fr" sz="1800"/>
              <a:t> (cryptographique)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26" name="Google Shape;326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L'authentification</a:t>
            </a:r>
            <a:endParaRPr sz="3700"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 des comptes</a:t>
            </a:r>
            <a:endParaRPr/>
          </a:p>
        </p:txBody>
      </p:sp>
      <p:sp>
        <p:nvSpPr>
          <p:cNvPr id="333" name="Google Shape;333;p49"/>
          <p:cNvSpPr txBox="1"/>
          <p:nvPr>
            <p:ph idx="4" type="body"/>
          </p:nvPr>
        </p:nvSpPr>
        <p:spPr>
          <a:xfrm>
            <a:off x="418050" y="17186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Désactiver/supprimer</a:t>
            </a:r>
            <a:r>
              <a:rPr lang="fr" sz="1800"/>
              <a:t> </a:t>
            </a:r>
            <a:r>
              <a:rPr lang="fr" sz="1800"/>
              <a:t>les</a:t>
            </a:r>
            <a:r>
              <a:rPr lang="fr" sz="1800"/>
              <a:t> comptes inutiles (ou plus utiles)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Interdire les comptes partagés (Invité, Stagiaire…)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Appliquer les principes de moindre privilège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besoins particuliers =&gt; comptes particuliers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Administrateurs = plusieurs comptes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des mécanismes d'élévation temporaire de privilèges (sudo)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Adopter une procédure d'arrivée et de départ (création/destruction) </a:t>
            </a:r>
            <a:endParaRPr sz="1800"/>
          </a:p>
        </p:txBody>
      </p:sp>
      <p:sp>
        <p:nvSpPr>
          <p:cNvPr id="334" name="Google Shape;334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35" name="Google Shape;335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utilisateurs</a:t>
            </a:r>
            <a:endParaRPr sz="3700"/>
          </a:p>
        </p:txBody>
      </p:sp>
      <p:sp>
        <p:nvSpPr>
          <p:cNvPr id="336" name="Google Shape;33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et outils de sécurité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ptit coup de main</a:t>
            </a:r>
            <a:endParaRPr/>
          </a:p>
        </p:txBody>
      </p:sp>
      <p:sp>
        <p:nvSpPr>
          <p:cNvPr id="347" name="Google Shape;347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Sécuriser un système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Complexe : énormément de points à prendre en compte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de l'automatisation : vérification manuelle exhaustive impossible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Logiciels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Antivirus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HIDS et HIPS (Host-based Intrusion Detection/Prevention System)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EDR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Endpoint Detection and Response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Firewall personnel</a:t>
            </a:r>
            <a:endParaRPr sz="1800"/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49" name="Google Shape;34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outils de sécurité</a:t>
            </a:r>
            <a:endParaRPr sz="3700"/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Malwares be gone</a:t>
            </a:r>
            <a:endParaRPr/>
          </a:p>
        </p:txBody>
      </p:sp>
      <p:sp>
        <p:nvSpPr>
          <p:cNvPr id="356" name="Google Shape;356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Recherche de logiciels malveillants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 signatures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Comportements suspects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Analyse heuristique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Déployer sur les serveurs et les clients (tout système)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antivirus libre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ClamAV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antivirus</a:t>
            </a:r>
            <a:r>
              <a:rPr lang="fr" sz="1800"/>
              <a:t> (sur wikipedia 🇬🇧)</a:t>
            </a:r>
            <a:endParaRPr sz="1800"/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Antivirus</a:t>
            </a:r>
            <a:endParaRPr sz="3700"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Malwares be gone</a:t>
            </a:r>
            <a:endParaRPr/>
          </a:p>
        </p:txBody>
      </p:sp>
      <p:sp>
        <p:nvSpPr>
          <p:cNvPr id="365" name="Google Shape;365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Détecteur d'attaque</a:t>
            </a:r>
            <a:r>
              <a:rPr lang="fr" sz="1800"/>
              <a:t> sur 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Activité de la machine (CPU, mémoire, réseau, etc…)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Modification sur le système de fichier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Journaux d'événements…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Détection/Prévention = alerte/action automatique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Samhain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OSSEC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fail2ban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crowdsec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hids</a:t>
            </a:r>
            <a:r>
              <a:rPr lang="fr" sz="1800"/>
              <a:t> </a:t>
            </a:r>
            <a:r>
              <a:rPr lang="fr" sz="1800"/>
              <a:t>(sur wikipedia 🇬🇧)</a:t>
            </a:r>
            <a:endParaRPr sz="1800"/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67" name="Google Shape;367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HIDS</a:t>
            </a:r>
            <a:endParaRPr sz="3700"/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5" name="Google Shape;375;p54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Quelques éléments et recommandation de sécurisation des systèmes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Principe de minimisation, de moindre privilège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Outils de sécurité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738675" y="2310150"/>
            <a:ext cx="798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Raleway"/>
                <a:ea typeface="Raleway"/>
                <a:cs typeface="Raleway"/>
                <a:sym typeface="Raleway"/>
              </a:rPr>
              <a:t>Et vous, quelles sont vos astuces ?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Bibliographie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Guides ANSSI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Exigences de sécurité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matérielles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Recommandations de configuration d'un système GNU/Linux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Mettre en oeuvre une politique de restriction logicielle sous Windows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Restreindre la collecte des données sous Windows 10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Source d'info sur les vulnérabilités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CVE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(ancien site)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Nouveau site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CERT-FR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1"/>
              </a:rPr>
              <a:t>MITRE ATT&amp;CK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de l'administrateur système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Fournir des serveurs (et terminaux clients) pour supporter les applicatifs métier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maintenir en condition opérationnelle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incidents de sécurité nuisent à cette mission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Sécuriser ses systèmes</a:t>
            </a:r>
            <a:endParaRPr sz="1800"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point de vue du sysadmin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Sécuriser ses systèmes</a:t>
            </a:r>
            <a:endParaRPr sz="3700"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serveur (ou un poste de travail) est un environnement complexe avec de </a:t>
            </a:r>
            <a:r>
              <a:rPr lang="fr" sz="1800"/>
              <a:t>nombreux composants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Chacun de ces composants comporte potentiellement une vulnérabilité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Réduire la surface d'attaque (</a:t>
            </a:r>
            <a:r>
              <a:rPr lang="fr" sz="1800"/>
              <a:t>Principe de minimisation)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Réduire le nombre de composants au strict minimum pour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Permettre des mises à jour et un suivi efficace </a:t>
            </a:r>
            <a:r>
              <a:rPr lang="fr" sz="1800"/>
              <a:t>(prévenir)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Simplifier la surveillance </a:t>
            </a:r>
            <a:r>
              <a:rPr lang="fr" sz="1800"/>
              <a:t>(détecter)</a:t>
            </a:r>
            <a:endParaRPr sz="1800"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cadre général</a:t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</a:t>
            </a:r>
            <a:endParaRPr sz="3700"/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Mesure de sécurité </a:t>
            </a:r>
            <a:r>
              <a:rPr lang="fr" sz="1800"/>
              <a:t>vs</a:t>
            </a:r>
            <a:r>
              <a:rPr lang="fr" sz="1800"/>
              <a:t> Confort d'utilisation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élément du SI est présent, en principe, pour assurer une fonction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général, en interaction avec des utilisateurs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mesures de sécurité ne doivent pas </a:t>
            </a:r>
            <a:r>
              <a:rPr lang="fr" sz="1800"/>
              <a:t>empêcher</a:t>
            </a:r>
            <a:r>
              <a:rPr lang="fr" sz="1800"/>
              <a:t> l'utilisation légitime du SI.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Sensibilisation et formation des utilisateurs</a:t>
            </a:r>
            <a:endParaRPr sz="1800"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Choisir ou placer le curseur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compromis</a:t>
            </a:r>
            <a:endParaRPr sz="3700"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filtrage au niveau du réseau est complémentaire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principe, seul le trafic vers les services ouverts est possible depuis </a:t>
            </a:r>
            <a:r>
              <a:rPr lang="fr" sz="1800"/>
              <a:t>l'extérieur, mais…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services ouverts peuvent être vulnérables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L'attaquant pourrait être interne (ou via rebond)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mettre autant de barrières que possible pour retarder/dissuader un attaquant</a:t>
            </a:r>
            <a:endParaRPr sz="1800"/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Oui mais il y a un firewall !</a:t>
            </a:r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9" name="Google Shape;189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Défense en profondeur</a:t>
            </a:r>
            <a:endParaRPr sz="3700"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portes et des murs</a:t>
            </a:r>
            <a:endParaRPr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système sécurisé est enfermé dans une armoire à clé…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Parfois, c'est le cas : machine autorité de certification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 : restreindre autant que possible l'accès physique aux machines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Sinon (ou en plus)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Mot de passe de démarrage</a:t>
            </a:r>
            <a:r>
              <a:rPr lang="fr" sz="1800"/>
              <a:t> (BIOS et/ou boot)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Démarrage via périphériques amovibles désactivé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des disques</a:t>
            </a:r>
            <a:endParaRPr sz="1800"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sécurité physique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