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Varela Round"/>
      <p:regular r:id="rId42"/>
    </p:embeddedFont>
    <p:embeddedFont>
      <p:font typeface="Raleway Light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6.xml"/><Relationship Id="rId42" Type="http://schemas.openxmlformats.org/officeDocument/2006/relationships/font" Target="fonts/VarelaRound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8.xml"/><Relationship Id="rId44" Type="http://schemas.openxmlformats.org/officeDocument/2006/relationships/font" Target="fonts/RalewayLight-bold.fntdata"/><Relationship Id="rId21" Type="http://schemas.openxmlformats.org/officeDocument/2006/relationships/slide" Target="slides/slide17.xml"/><Relationship Id="rId43" Type="http://schemas.openxmlformats.org/officeDocument/2006/relationships/font" Target="fonts/RalewayLight-regular.fntdata"/><Relationship Id="rId24" Type="http://schemas.openxmlformats.org/officeDocument/2006/relationships/slide" Target="slides/slide20.xml"/><Relationship Id="rId46" Type="http://schemas.openxmlformats.org/officeDocument/2006/relationships/font" Target="fonts/RalewayLight-boldItalic.fntdata"/><Relationship Id="rId23" Type="http://schemas.openxmlformats.org/officeDocument/2006/relationships/slide" Target="slides/slide19.xml"/><Relationship Id="rId45" Type="http://schemas.openxmlformats.org/officeDocument/2006/relationships/font" Target="fonts/Raleway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bold.fntdata"/><Relationship Id="rId12" Type="http://schemas.openxmlformats.org/officeDocument/2006/relationships/slide" Target="slides/slide8.xml"/><Relationship Id="rId34" Type="http://schemas.openxmlformats.org/officeDocument/2006/relationships/font" Target="fonts/Raleway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-italic.fntdata"/><Relationship Id="rId17" Type="http://schemas.openxmlformats.org/officeDocument/2006/relationships/slide" Target="slides/slide13.xml"/><Relationship Id="rId39" Type="http://schemas.openxmlformats.org/officeDocument/2006/relationships/font" Target="fonts/Roboto-bold.fntdata"/><Relationship Id="rId16" Type="http://schemas.openxmlformats.org/officeDocument/2006/relationships/slide" Target="slides/slide12.xml"/><Relationship Id="rId38" Type="http://schemas.openxmlformats.org/officeDocument/2006/relationships/font" Target="fonts/Robot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3878d6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3878d6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ecc5f316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ecc5f316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ab4ba032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ab4ba03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b4ba0326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b4ba032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ab4ba0326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ab4ba0326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b4ba0326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b4ba0326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b4ba032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ab4ba032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acd65370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acd65370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ab4ba0326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ab4ba0326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b4ba0326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b4ba0326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b5f3fa7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b5f3fa7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3a71177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3a71177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18fbc2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18fbc2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ab4ba032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ab4ba032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b4ba0326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ab4ba0326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ab4ba0326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ab4ba0326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ab4ba0326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ab4ba0326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b4ba0326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ab4ba0326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acd65370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acd65370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acd65370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acd65370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ac9017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ac9017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d88eb23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d88eb23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ff38e62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ff38e62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ff38e622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ff38e62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ff38e62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ff38e62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ff38e62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ff38e62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9" name="Google Shape;129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r.wikipedia.org/wiki/Linear_Tape-Ope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economie.gouv.fr/entreprises/delai-conservation-documents" TargetMode="External"/><Relationship Id="rId4" Type="http://schemas.openxmlformats.org/officeDocument/2006/relationships/hyperlink" Target="https://www.cnil.fr/fr/la-cnil-publie-une-recommandation-relative-aux-mesures-de-journalisation" TargetMode="External"/><Relationship Id="rId5" Type="http://schemas.openxmlformats.org/officeDocument/2006/relationships/hyperlink" Target="https://www.cnil.fr/fr/les-durees-de-conservation-des-donnee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bareos.com/" TargetMode="External"/><Relationship Id="rId4" Type="http://schemas.openxmlformats.org/officeDocument/2006/relationships/hyperlink" Target="https://www.bacula.org/" TargetMode="External"/><Relationship Id="rId5" Type="http://schemas.openxmlformats.org/officeDocument/2006/relationships/hyperlink" Target="http://www.amanda.org/" TargetMode="External"/><Relationship Id="rId6" Type="http://schemas.openxmlformats.org/officeDocument/2006/relationships/hyperlink" Target="https://www.borgbackup.org/" TargetMode="External"/><Relationship Id="rId7" Type="http://schemas.openxmlformats.org/officeDocument/2006/relationships/hyperlink" Target="https://www.borgbackup.org/" TargetMode="External"/><Relationship Id="rId8" Type="http://schemas.openxmlformats.org/officeDocument/2006/relationships/hyperlink" Target="https://clonezilla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10.xml"/><Relationship Id="rId5" Type="http://schemas.openxmlformats.org/officeDocument/2006/relationships/slide" Target="/ppt/slides/slide20.xml"/><Relationship Id="rId6" Type="http://schemas.openxmlformats.org/officeDocument/2006/relationships/slide" Target="/ppt/slides/slide2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Sauvegarde &amp; Archivage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1835550" y="3416650"/>
            <a:ext cx="54729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Sauvegarde</a:t>
            </a:r>
            <a:endParaRPr/>
          </a:p>
        </p:txBody>
      </p:sp>
      <p:sp>
        <p:nvSpPr>
          <p:cNvPr id="209" name="Google Shape;20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?</a:t>
            </a:r>
            <a:endParaRPr/>
          </a:p>
        </p:txBody>
      </p:sp>
      <p:sp>
        <p:nvSpPr>
          <p:cNvPr id="215" name="Google Shape;215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Sauvegarde</a:t>
            </a:r>
            <a:endParaRPr/>
          </a:p>
        </p:txBody>
      </p:sp>
      <p:sp>
        <p:nvSpPr>
          <p:cNvPr id="216" name="Google Shape;216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Définition</a:t>
            </a:r>
            <a:endParaRPr sz="3700"/>
          </a:p>
        </p:txBody>
      </p:sp>
      <p:sp>
        <p:nvSpPr>
          <p:cNvPr id="217" name="Google Shape;217;p3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Moyen de récupérer les données en cas d'incidents les </a:t>
            </a:r>
            <a:r>
              <a:rPr lang="fr" sz="2000"/>
              <a:t>rendant</a:t>
            </a:r>
            <a:r>
              <a:rPr lang="fr" sz="2000"/>
              <a:t> inaccessibles.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Copies sur d'autres supports physiques</a:t>
            </a:r>
            <a:endParaRPr sz="2000"/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 sauvegarder ?</a:t>
            </a:r>
            <a:endParaRPr/>
          </a:p>
        </p:txBody>
      </p:sp>
      <p:sp>
        <p:nvSpPr>
          <p:cNvPr id="224" name="Google Shape;224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25" name="Google Shape;225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supports de sauvegardes</a:t>
            </a:r>
            <a:endParaRPr sz="3700"/>
          </a:p>
        </p:txBody>
      </p:sp>
      <p:sp>
        <p:nvSpPr>
          <p:cNvPr id="226" name="Google Shape;226;p3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Sur disques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Autres disques sur le même serveur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Autre serveur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Autre site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Périphériques amovibles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Bandes magnétiques (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LTO</a:t>
            </a:r>
            <a:r>
              <a:rPr lang="fr" sz="2000"/>
              <a:t>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Disques durs externes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Disques optiques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Prestataire</a:t>
            </a:r>
            <a:r>
              <a:rPr lang="fr" sz="2000"/>
              <a:t> extérieur (cloud)</a:t>
            </a:r>
            <a:endParaRPr sz="2000"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 sauvegarder ?</a:t>
            </a:r>
            <a:endParaRPr/>
          </a:p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34" name="Google Shape;234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Nombre de copies et stockage</a:t>
            </a:r>
            <a:endParaRPr sz="3700"/>
          </a:p>
        </p:txBody>
      </p:sp>
      <p:sp>
        <p:nvSpPr>
          <p:cNvPr id="235" name="Google Shape;235;p3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Copies hors-ligne : protection contre les rançongiciels et piratage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Copies hors site : en cas de </a:t>
            </a:r>
            <a:r>
              <a:rPr lang="fr" sz="2000"/>
              <a:t>désastre</a:t>
            </a:r>
            <a:r>
              <a:rPr lang="fr" sz="2000"/>
              <a:t> (incendie, </a:t>
            </a:r>
            <a:r>
              <a:rPr lang="fr" sz="2000"/>
              <a:t>inondation,</a:t>
            </a:r>
            <a:r>
              <a:rPr lang="fr" sz="2000"/>
              <a:t> etc.)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Une pratique courante : La règle du 3-2-1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3 copies (prod + 2 sauvegardes)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2 types de support différents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1 copie hors-site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À adapter selon </a:t>
            </a:r>
            <a:r>
              <a:rPr lang="fr" sz="2000"/>
              <a:t>la criticité des données</a:t>
            </a:r>
            <a:endParaRPr sz="2000"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 pas tout sauvegarder</a:t>
            </a:r>
            <a:endParaRPr/>
          </a:p>
        </p:txBody>
      </p:sp>
      <p:sp>
        <p:nvSpPr>
          <p:cNvPr id="242" name="Google Shape;242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43" name="Google Shape;243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Types de sauvegardes</a:t>
            </a:r>
            <a:endParaRPr sz="3700"/>
          </a:p>
        </p:txBody>
      </p:sp>
      <p:sp>
        <p:nvSpPr>
          <p:cNvPr id="244" name="Google Shape;244;p39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Sauvegarde complète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Dupliquer toutes les données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Long et consommateur de stockage / Restauration facile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Sauvegarde incrémentale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Uniquement les modifications depuis </a:t>
            </a:r>
            <a:r>
              <a:rPr lang="fr" sz="2000"/>
              <a:t>la sauvegarde précédente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Rapide et peu consommateur / Restauration plus délicate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Sauvegarde différentielle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</a:t>
            </a:r>
            <a:r>
              <a:rPr lang="fr" sz="2000"/>
              <a:t>niquement les modifications depuis dernière complète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Compromis</a:t>
            </a:r>
            <a:endParaRPr sz="2000"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Quand sauvegarder ?</a:t>
            </a:r>
            <a:endParaRPr/>
          </a:p>
        </p:txBody>
      </p:sp>
      <p:sp>
        <p:nvSpPr>
          <p:cNvPr id="251" name="Google Shape;251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52" name="Google Shape;252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Fréquence des sauvegardes</a:t>
            </a:r>
            <a:endParaRPr sz="3700"/>
          </a:p>
        </p:txBody>
      </p:sp>
      <p:sp>
        <p:nvSpPr>
          <p:cNvPr id="253" name="Google Shape;253;p4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Refaire les sauvegardes régulièrement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Avoir toujours des données </a:t>
            </a:r>
            <a:r>
              <a:rPr lang="fr" sz="1800"/>
              <a:t>"fraîches"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Minimiser la quantité de données perdues (temps sauvegarde &lt;-&gt; panne)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Fréquence = compromis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Consommation en espace de stockage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Temps nécessaire à faire les sauvegardes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Impact sur la production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Classique : 1 complète/semaine + 1 incrémentale/jour</a:t>
            </a:r>
            <a:endParaRPr sz="1800"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Récupérer</a:t>
            </a:r>
            <a:r>
              <a:rPr lang="fr"/>
              <a:t> de l'espace</a:t>
            </a:r>
            <a:endParaRPr/>
          </a:p>
        </p:txBody>
      </p:sp>
      <p:sp>
        <p:nvSpPr>
          <p:cNvPr id="260" name="Google Shape;260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61" name="Google Shape;261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Péremption</a:t>
            </a:r>
            <a:endParaRPr sz="3700"/>
          </a:p>
        </p:txBody>
      </p:sp>
      <p:sp>
        <p:nvSpPr>
          <p:cNvPr id="262" name="Google Shape;262;p4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Durée de conservation d'une sauvegarde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Minimum : jusqu'à la prochaine complète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général longtemps pour pouvoir revenir plus loin dans le temps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Compromission invisible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Données supprimées par erreur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Maladresse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Exemple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Hebdo pendant 1-2 mois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Mensuelles pendant 1-2 ans</a:t>
            </a:r>
            <a:endParaRPr sz="1800"/>
          </a:p>
        </p:txBody>
      </p:sp>
      <p:sp>
        <p:nvSpPr>
          <p:cNvPr id="263" name="Google Shape;26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Quand sauvegarder ?</a:t>
            </a:r>
            <a:endParaRPr/>
          </a:p>
        </p:txBody>
      </p:sp>
      <p:sp>
        <p:nvSpPr>
          <p:cNvPr id="269" name="Google Shape;269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70" name="Google Shape;270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Planification des sauvegardes</a:t>
            </a:r>
            <a:endParaRPr sz="3700"/>
          </a:p>
        </p:txBody>
      </p:sp>
      <p:sp>
        <p:nvSpPr>
          <p:cNvPr id="271" name="Google Shape;271;p4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réalisation des sauvegardes a un impact fort sur la prod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Arrêt du service (en général)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Copie =&gt; forte sollicitation des disques et du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Planification des sauvegardes dans les creux d'utilisation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Exemple : la nuit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Technique de minimisation de l'impact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Snapshots et sauvegardes en ligne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Réseau dédié sauvegardes/stockage (SAN)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…</a:t>
            </a:r>
            <a:endParaRPr sz="1800"/>
          </a:p>
        </p:txBody>
      </p:sp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Récupérer les données</a:t>
            </a:r>
            <a:endParaRPr/>
          </a:p>
        </p:txBody>
      </p:sp>
      <p:sp>
        <p:nvSpPr>
          <p:cNvPr id="278" name="Google Shape;278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79" name="Google Shape;279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Restauration</a:t>
            </a:r>
            <a:endParaRPr sz="3700"/>
          </a:p>
        </p:txBody>
      </p:sp>
      <p:sp>
        <p:nvSpPr>
          <p:cNvPr id="280" name="Google Shape;280;p4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Opération consistant à recopier les données sauvegardées en prod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Restauration complète, par exemple en cas de crash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Restauration partielle : aller chercher un fichier particulier dans une version ancienne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Nécessite de savoir précisément sur quel support de sauvegarde se trouve chaque fichiers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Catalogue</a:t>
            </a:r>
            <a:endParaRPr sz="2000"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Image de machine complète</a:t>
            </a:r>
            <a:endParaRPr/>
          </a:p>
        </p:txBody>
      </p:sp>
      <p:sp>
        <p:nvSpPr>
          <p:cNvPr id="287" name="Google Shape;287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Sauvegarde</a:t>
            </a:r>
            <a:endParaRPr/>
          </a:p>
        </p:txBody>
      </p:sp>
      <p:sp>
        <p:nvSpPr>
          <p:cNvPr id="288" name="Google Shape;288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Clonage</a:t>
            </a:r>
            <a:endParaRPr sz="3700"/>
          </a:p>
        </p:txBody>
      </p:sp>
      <p:sp>
        <p:nvSpPr>
          <p:cNvPr id="289" name="Google Shape;289;p4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Reprise après sinistre peut-être longue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Installation + restauration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Clonage : image complète d'une machine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Redémarrage de la prod plus rapide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Taille et temps des sauvegardes plus long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Nécessite souvent des outils particuliers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Cas des machines virtuelles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Clonage beaucoup plus simple</a:t>
            </a:r>
            <a:endParaRPr sz="2000"/>
          </a:p>
        </p:txBody>
      </p:sp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Avant propos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31200" y="1178725"/>
            <a:ext cx="7983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aleway"/>
                <a:ea typeface="Raleway"/>
                <a:cs typeface="Raleway"/>
                <a:sym typeface="Raleway"/>
              </a:rPr>
              <a:t>À quand remonte la dernière sauvegarde de votre poste de travail ?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Raleway"/>
                <a:ea typeface="Raleway"/>
                <a:cs typeface="Raleway"/>
                <a:sym typeface="Raleway"/>
              </a:rPr>
              <a:t>Comment est-ce que vous l'avez fait ?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Archivage </a:t>
            </a:r>
            <a:endParaRPr/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?</a:t>
            </a:r>
            <a:endParaRPr/>
          </a:p>
        </p:txBody>
      </p:sp>
      <p:sp>
        <p:nvSpPr>
          <p:cNvPr id="302" name="Google Shape;302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Archivage</a:t>
            </a:r>
            <a:endParaRPr/>
          </a:p>
        </p:txBody>
      </p:sp>
      <p:sp>
        <p:nvSpPr>
          <p:cNvPr id="303" name="Google Shape;303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Définition</a:t>
            </a:r>
            <a:endParaRPr sz="3700"/>
          </a:p>
        </p:txBody>
      </p:sp>
      <p:sp>
        <p:nvSpPr>
          <p:cNvPr id="304" name="Google Shape;304;p4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Conserver des données dont on a pas besoin maintenant pour un usage potentiel ultérieur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Copier des données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Supprimer de la prod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Notion proche de la sauvegarde et pouvant être gérée avec les mêmes outils</a:t>
            </a:r>
            <a:endParaRPr sz="2000"/>
          </a:p>
        </p:txBody>
      </p:sp>
      <p:sp>
        <p:nvSpPr>
          <p:cNvPr id="305" name="Google Shape;30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problèmes spécifiques</a:t>
            </a:r>
            <a:endParaRPr/>
          </a:p>
        </p:txBody>
      </p:sp>
      <p:sp>
        <p:nvSpPr>
          <p:cNvPr id="311" name="Google Shape;311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Archivage</a:t>
            </a:r>
            <a:endParaRPr/>
          </a:p>
        </p:txBody>
      </p:sp>
      <p:sp>
        <p:nvSpPr>
          <p:cNvPr id="312" name="Google Shape;312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Contraintes particulières</a:t>
            </a:r>
            <a:endParaRPr sz="3700"/>
          </a:p>
        </p:txBody>
      </p:sp>
      <p:sp>
        <p:nvSpPr>
          <p:cNvPr id="313" name="Google Shape;313;p4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Supports physiques adaptés à la longue conservation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Obsolescence des formats de fichiers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Garantie et vérification de l'intégrité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Indexation et recherche</a:t>
            </a:r>
            <a:endParaRPr sz="2000"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Contraintes légales</a:t>
            </a:r>
            <a:endParaRPr/>
          </a:p>
        </p:txBody>
      </p:sp>
      <p:sp>
        <p:nvSpPr>
          <p:cNvPr id="320" name="Google Shape;320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Archivage</a:t>
            </a:r>
            <a:endParaRPr/>
          </a:p>
        </p:txBody>
      </p:sp>
      <p:sp>
        <p:nvSpPr>
          <p:cNvPr id="321" name="Google Shape;321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Considérations légales</a:t>
            </a:r>
            <a:endParaRPr sz="3700"/>
          </a:p>
        </p:txBody>
      </p:sp>
      <p:sp>
        <p:nvSpPr>
          <p:cNvPr id="322" name="Google Shape;322;p4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Certaines données doivent légalement être conservées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Durée en fonction de leur nature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exemples (</a:t>
            </a:r>
            <a:r>
              <a:rPr lang="fr" sz="1800"/>
              <a:t>Source : </a:t>
            </a:r>
            <a:r>
              <a:rPr lang="fr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Ministère de l'économie et des finances</a:t>
            </a:r>
            <a:r>
              <a:rPr lang="fr" sz="1800"/>
              <a:t>) </a:t>
            </a:r>
            <a:r>
              <a:rPr lang="fr" sz="1800"/>
              <a:t>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Données comptables : 10 ans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Contrats et factures : 5 ans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Journaux de connexion (source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cnil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6 mois à 1 an (en général)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Cas particulier des</a:t>
            </a:r>
            <a:r>
              <a:rPr lang="fr" sz="1800"/>
              <a:t> données à caractère personnel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Conformité au RGPD (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note cnil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3" name="Google Shape;32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Politique de sauvegarde</a:t>
            </a:r>
            <a:r>
              <a:rPr lang="fr"/>
              <a:t> </a:t>
            </a:r>
            <a:endParaRPr/>
          </a:p>
        </p:txBody>
      </p:sp>
      <p:sp>
        <p:nvSpPr>
          <p:cNvPr id="329" name="Google Shape;32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?</a:t>
            </a:r>
            <a:endParaRPr/>
          </a:p>
        </p:txBody>
      </p:sp>
      <p:sp>
        <p:nvSpPr>
          <p:cNvPr id="335" name="Google Shape;335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Politique de sauvegarde</a:t>
            </a:r>
            <a:endParaRPr/>
          </a:p>
        </p:txBody>
      </p:sp>
      <p:sp>
        <p:nvSpPr>
          <p:cNvPr id="336" name="Google Shape;336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Définition</a:t>
            </a:r>
            <a:endParaRPr sz="3700"/>
          </a:p>
        </p:txBody>
      </p:sp>
      <p:sp>
        <p:nvSpPr>
          <p:cNvPr id="337" name="Google Shape;337;p5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Règles de gestion des sauvegardes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Partie du PRA/PCA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Définit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Quelles données sauvegarder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Fréquence, planification et péremption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Procédure de gestion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..</a:t>
            </a:r>
            <a:endParaRPr sz="2000"/>
          </a:p>
        </p:txBody>
      </p:sp>
      <p:sp>
        <p:nvSpPr>
          <p:cNvPr id="338" name="Google Shape;33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 pas attendre qu'il soit trop tard</a:t>
            </a:r>
            <a:endParaRPr/>
          </a:p>
        </p:txBody>
      </p:sp>
      <p:sp>
        <p:nvSpPr>
          <p:cNvPr id="344" name="Google Shape;344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Politique de sauvegarde</a:t>
            </a:r>
            <a:endParaRPr/>
          </a:p>
        </p:txBody>
      </p:sp>
      <p:sp>
        <p:nvSpPr>
          <p:cNvPr id="345" name="Google Shape;345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Vérifications</a:t>
            </a:r>
            <a:endParaRPr sz="3700"/>
          </a:p>
        </p:txBody>
      </p:sp>
      <p:sp>
        <p:nvSpPr>
          <p:cNvPr id="346" name="Google Shape;346;p5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Recommandation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Attention à ne pas avoir trop confiance dans ses sauvegardes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Vérifier l'état des sauvegardes régulièrement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</a:t>
            </a:r>
            <a:r>
              <a:rPr lang="fr" sz="2000"/>
              <a:t>S'entraîner</a:t>
            </a:r>
            <a:r>
              <a:rPr lang="fr" sz="2000"/>
              <a:t> à restaurer et réinstaller les applications</a:t>
            </a:r>
            <a:endParaRPr sz="2000"/>
          </a:p>
        </p:txBody>
      </p:sp>
      <p:sp>
        <p:nvSpPr>
          <p:cNvPr id="347" name="Google Shape;34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Économiser de l'espace</a:t>
            </a:r>
            <a:endParaRPr/>
          </a:p>
        </p:txBody>
      </p:sp>
      <p:sp>
        <p:nvSpPr>
          <p:cNvPr id="353" name="Google Shape;353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Politique de sauvegarde</a:t>
            </a:r>
            <a:endParaRPr/>
          </a:p>
        </p:txBody>
      </p:sp>
      <p:sp>
        <p:nvSpPr>
          <p:cNvPr id="354" name="Google Shape;354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Compression</a:t>
            </a:r>
            <a:endParaRPr sz="3700"/>
          </a:p>
        </p:txBody>
      </p:sp>
      <p:sp>
        <p:nvSpPr>
          <p:cNvPr id="355" name="Google Shape;355;p5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Utilisation d'un algorithme de compression des données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Réduit la consommation de stockage des sauvegardes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Augmente </a:t>
            </a:r>
            <a:r>
              <a:rPr lang="fr" sz="2000"/>
              <a:t>(légèrement)</a:t>
            </a:r>
            <a:r>
              <a:rPr lang="fr" sz="2000"/>
              <a:t> l'utilisation du CPU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Parfois directement fait par le support (bandes)</a:t>
            </a:r>
            <a:endParaRPr sz="2000"/>
          </a:p>
        </p:txBody>
      </p:sp>
      <p:sp>
        <p:nvSpPr>
          <p:cNvPr id="356" name="Google Shape;35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 de sécurité</a:t>
            </a:r>
            <a:endParaRPr/>
          </a:p>
        </p:txBody>
      </p:sp>
      <p:sp>
        <p:nvSpPr>
          <p:cNvPr id="362" name="Google Shape;362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Politique de sauvegarde</a:t>
            </a:r>
            <a:endParaRPr/>
          </a:p>
        </p:txBody>
      </p:sp>
      <p:sp>
        <p:nvSpPr>
          <p:cNvPr id="363" name="Google Shape;363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Confidentialité</a:t>
            </a:r>
            <a:endParaRPr sz="3700"/>
          </a:p>
        </p:txBody>
      </p:sp>
      <p:sp>
        <p:nvSpPr>
          <p:cNvPr id="364" name="Google Shape;364;p5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sauvegardes sont des copies de la prod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même contraintes de sécurité s'appliquent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Cas des sauvegardes étant externalisées (notamment cloud)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Chiffrement des données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Attention à une bonne gestion des clés !</a:t>
            </a:r>
            <a:endParaRPr sz="2000"/>
          </a:p>
        </p:txBody>
      </p:sp>
      <p:sp>
        <p:nvSpPr>
          <p:cNvPr id="365" name="Google Shape;36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1" name="Google Shape;371;p54"/>
          <p:cNvSpPr txBox="1"/>
          <p:nvPr/>
        </p:nvSpPr>
        <p:spPr>
          <a:xfrm>
            <a:off x="610800" y="1178725"/>
            <a:ext cx="7983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Les sauvegardes c'est la base !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Avoir une politique de sauvegarde et une gestion quotidienne rigoureuse est indispensable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2" name="Google Shape;37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3" name="Google Shape;373;p54"/>
          <p:cNvSpPr txBox="1"/>
          <p:nvPr/>
        </p:nvSpPr>
        <p:spPr>
          <a:xfrm>
            <a:off x="1382325" y="270100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De nombreux outils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54"/>
          <p:cNvSpPr txBox="1"/>
          <p:nvPr/>
        </p:nvSpPr>
        <p:spPr>
          <a:xfrm>
            <a:off x="580500" y="3377150"/>
            <a:ext cx="7983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Libres 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Bareos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/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Bacula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Amanda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Bo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rg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Clonezilla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…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Et nombreuses solutions propriétaires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10800" y="1178725"/>
            <a:ext cx="7983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1 -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2 -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Sauvegarde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3 -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Archivage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4 -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Politique de sauvegarde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 service des utilisateurs</a:t>
            </a:r>
            <a:endParaRPr/>
          </a:p>
        </p:txBody>
      </p:sp>
      <p:sp>
        <p:nvSpPr>
          <p:cNvPr id="164" name="Google Shape;164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5" name="Google Shape;165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applications</a:t>
            </a:r>
            <a:endParaRPr sz="3700"/>
          </a:p>
        </p:txBody>
      </p:sp>
      <p:sp>
        <p:nvSpPr>
          <p:cNvPr id="166" name="Google Shape;166;p3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Au sein d'un SI : des applications servent les utilisateurs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Elles peuvent prendre différentes formes 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(autonome, client/serveur, pair à pair…)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Dans l'ensemble, on peut les considérer comme :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programmes (du code)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données (configuration, données utilisateurs, etc)</a:t>
            </a:r>
            <a:endParaRPr sz="2000"/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traitements</a:t>
            </a:r>
            <a:endParaRPr/>
          </a:p>
        </p:txBody>
      </p:sp>
      <p:sp>
        <p:nvSpPr>
          <p:cNvPr id="173" name="Google Shape;173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4" name="Google Shape;174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Des programmes immuables</a:t>
            </a:r>
            <a:endParaRPr sz="3700"/>
          </a:p>
        </p:txBody>
      </p:sp>
      <p:sp>
        <p:nvSpPr>
          <p:cNvPr id="175" name="Google Shape;175;p31"/>
          <p:cNvSpPr txBox="1"/>
          <p:nvPr>
            <p:ph idx="4" type="body"/>
          </p:nvPr>
        </p:nvSpPr>
        <p:spPr>
          <a:xfrm>
            <a:off x="380600" y="1718125"/>
            <a:ext cx="8471100" cy="335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L'utilisation de l'application ne modifie pas le code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Ce code change à l'installation et lors des mises à jour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programmes sont obtenus via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Téléchargement (site éditeur, dépôt, etc.)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Support d'installation (CD, clé USB, etc</a:t>
            </a:r>
            <a:r>
              <a:rPr lang="fr" sz="2000"/>
              <a:t>.)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Si on a besoin d(e) (ré)installer un programme à l'identique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pas de difficulté à obtenir le code (n° version)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Installation "vierge" et identique à toutes les autres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données</a:t>
            </a:r>
            <a:endParaRPr/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3" name="Google Shape;183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données</a:t>
            </a:r>
            <a:endParaRPr sz="3700"/>
          </a:p>
        </p:txBody>
      </p:sp>
      <p:sp>
        <p:nvSpPr>
          <p:cNvPr id="184" name="Google Shape;184;p32"/>
          <p:cNvSpPr txBox="1"/>
          <p:nvPr>
            <p:ph idx="4" type="body"/>
          </p:nvPr>
        </p:nvSpPr>
        <p:spPr>
          <a:xfrm>
            <a:off x="380600" y="1718125"/>
            <a:ext cx="8471100" cy="335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L'installation du programme </a:t>
            </a:r>
            <a:r>
              <a:rPr lang="fr" sz="2000"/>
              <a:t>implique en général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Configuration : adaptation du programme à ce cas particulier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Création de données de configuration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L'utilisation du programme implique aussi la création de données </a:t>
            </a:r>
            <a:r>
              <a:rPr lang="fr" sz="2000"/>
              <a:t>spécifiques</a:t>
            </a:r>
            <a:r>
              <a:rPr lang="fr" sz="2000"/>
              <a:t> à cette instance.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Ces données sont souvent très précieuses pour l'activité de la structure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peut s'agir de fichiers et/ou de bases de données</a:t>
            </a:r>
            <a:endParaRPr sz="2000"/>
          </a:p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ennuis, ça arrive</a:t>
            </a:r>
            <a:endParaRPr/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2" name="Google Shape;192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Impact des pannes</a:t>
            </a:r>
            <a:endParaRPr sz="3700"/>
          </a:p>
        </p:txBody>
      </p:sp>
      <p:sp>
        <p:nvSpPr>
          <p:cNvPr id="193" name="Google Shape;193;p33"/>
          <p:cNvSpPr txBox="1"/>
          <p:nvPr>
            <p:ph idx="4" type="body"/>
          </p:nvPr>
        </p:nvSpPr>
        <p:spPr>
          <a:xfrm>
            <a:off x="380600" y="1718125"/>
            <a:ext cx="8471100" cy="335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certain nombre de pannes/incidents engendre la perte des données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Comment rétablir l'activité (la prod) 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Réinstallation, reconfiguration (à l'identique ?) 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Application vierge à nouveau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Récupération des données depuis une copie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	=&gt; Sauvegarde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Anticiper les problèmes</a:t>
            </a:r>
            <a:endParaRPr/>
          </a:p>
        </p:txBody>
      </p:sp>
      <p:sp>
        <p:nvSpPr>
          <p:cNvPr id="200" name="Google Shape;200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01" name="Google Shape;201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Gestion des pannes</a:t>
            </a:r>
            <a:endParaRPr sz="3700"/>
          </a:p>
        </p:txBody>
      </p:sp>
      <p:sp>
        <p:nvSpPr>
          <p:cNvPr id="202" name="Google Shape;202;p34"/>
          <p:cNvSpPr txBox="1"/>
          <p:nvPr>
            <p:ph idx="4" type="body"/>
          </p:nvPr>
        </p:nvSpPr>
        <p:spPr>
          <a:xfrm>
            <a:off x="380600" y="1718125"/>
            <a:ext cx="8471100" cy="335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La prise en compte des pannes est importante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La politique à mettre en oeuvre pour minimiser leur impact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Plan de Reprise d'Activité (PRA)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Plan de Continuité d'Activité (PCA)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