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Varela Round"/>
      <p:regular r:id="rId35"/>
    </p:embeddedFont>
    <p:embeddedFont>
      <p:font typeface="Raleway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VarelaRound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.fntdata"/><Relationship Id="rId14" Type="http://schemas.openxmlformats.org/officeDocument/2006/relationships/slide" Target="slides/slide10.xml"/><Relationship Id="rId36" Type="http://schemas.openxmlformats.org/officeDocument/2006/relationships/font" Target="fonts/RalewayLight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47da98e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47da98e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7da98e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47da98e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47da98e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47da98e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7da98e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47da98e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47da98e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47da98e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83a5d24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83a5d24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83a5d24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83a5d24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83a5d24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83a5d24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83a5d24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83a5d24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47da98e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47da98e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7c1ecb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7c1ecb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7c1ecb2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7c1ecb2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9710e7c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9710e7c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59710e7c9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59710e7c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9710e7c9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59710e7c9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9710e7c9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9710e7c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da98e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7da98e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da98e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7da98e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47da98e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47da98e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fr-fr/powershell/module/microsoft.powershell.core/about/about_functions_advanced?view=powershell-7.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Scripting Powershell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Partie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 à distance</a:t>
            </a:r>
            <a:endParaRPr/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Remote PowerShell</a:t>
            </a:r>
            <a:endParaRPr/>
          </a:p>
        </p:txBody>
      </p:sp>
      <p:sp>
        <p:nvSpPr>
          <p:cNvPr id="239" name="Google Shape;239;p4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Cmdlet de commandes à distance</a:t>
            </a:r>
            <a:endParaRPr sz="4900"/>
          </a:p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41" name="Google Shape;241;p40"/>
          <p:cNvSpPr txBox="1"/>
          <p:nvPr>
            <p:ph idx="4" type="body"/>
          </p:nvPr>
        </p:nvSpPr>
        <p:spPr>
          <a:xfrm>
            <a:off x="547325" y="2321125"/>
            <a:ext cx="4123200" cy="43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Quelques cmdlet possèdent le paramètre ComputerName 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Restart-Computer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Test-Connection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Clear-EventLog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Get-EventLog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Get-HotFix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Get-Process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Get-Service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Set-Service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Get-WinEvent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Get-WmiObject</a:t>
            </a:r>
            <a:endParaRPr b="1" sz="2000"/>
          </a:p>
        </p:txBody>
      </p:sp>
      <p:sp>
        <p:nvSpPr>
          <p:cNvPr id="242" name="Google Shape;242;p40"/>
          <p:cNvSpPr/>
          <p:nvPr/>
        </p:nvSpPr>
        <p:spPr>
          <a:xfrm>
            <a:off x="4670525" y="2321125"/>
            <a:ext cx="7173900" cy="415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Stop-Computer -ComputerName client1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Test-Connection -ComputerName client2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Source     Destination     IPV4Address      IPV6Address      Bytes    Time(ms)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         -----------          -----------              -----------              -----       --------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Session distante</a:t>
            </a:r>
            <a:endParaRPr/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Remote PowerShell</a:t>
            </a:r>
            <a:endParaRPr/>
          </a:p>
        </p:txBody>
      </p:sp>
      <p:sp>
        <p:nvSpPr>
          <p:cNvPr id="249" name="Google Shape;249;p4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Session interactive à distance</a:t>
            </a:r>
            <a:endParaRPr sz="4900"/>
          </a:p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51" name="Google Shape;251;p41"/>
          <p:cNvSpPr txBox="1"/>
          <p:nvPr>
            <p:ph idx="4" type="body"/>
          </p:nvPr>
        </p:nvSpPr>
        <p:spPr>
          <a:xfrm>
            <a:off x="547325" y="2321125"/>
            <a:ext cx="4960800" cy="415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Une </a:t>
            </a:r>
            <a:r>
              <a:rPr lang="fr-FR" sz="2000"/>
              <a:t>exécution</a:t>
            </a:r>
            <a:r>
              <a:rPr lang="fr-FR" sz="2000"/>
              <a:t> de code à </a:t>
            </a:r>
            <a:r>
              <a:rPr lang="fr-FR" sz="2000"/>
              <a:t>distance</a:t>
            </a:r>
            <a:r>
              <a:rPr lang="fr-FR" sz="2000"/>
              <a:t> peut se faire avec le cmdlet </a:t>
            </a:r>
            <a:r>
              <a:rPr b="1" lang="fr-FR" sz="2000"/>
              <a:t>Enter-PSSession</a:t>
            </a:r>
            <a:r>
              <a:rPr lang="fr-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Le service </a:t>
            </a:r>
            <a:r>
              <a:rPr b="1" lang="fr-FR" sz="2000"/>
              <a:t>WinRM</a:t>
            </a:r>
            <a:r>
              <a:rPr lang="fr-FR" sz="2000"/>
              <a:t> doit être démarré sur l’ordinateur distant.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Exit-PSSession</a:t>
            </a:r>
            <a:r>
              <a:rPr lang="fr-FR" sz="2000"/>
              <a:t> clos une session distante.</a:t>
            </a:r>
            <a:endParaRPr sz="2000"/>
          </a:p>
        </p:txBody>
      </p:sp>
      <p:sp>
        <p:nvSpPr>
          <p:cNvPr id="252" name="Google Shape;252;p41"/>
          <p:cNvSpPr/>
          <p:nvPr/>
        </p:nvSpPr>
        <p:spPr>
          <a:xfrm>
            <a:off x="5626325" y="2321125"/>
            <a:ext cx="6218100" cy="415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</a:t>
            </a:r>
            <a:r>
              <a:rPr lang="fr-FR">
                <a:solidFill>
                  <a:schemeClr val="lt1"/>
                </a:solidFill>
              </a:rPr>
              <a:t>Enter-PSSession -ComputerName client1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[client1]: PS C:\Users\administrator\Documents&gt; Set-Location -path c:\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[client1]: PS C:\&gt; New-Item -Path C:\ -ItemType Directory -Name "00_test"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Répertoire : C:\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LastWriteTime         	Length 	Name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-------------         		------ 		----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	21/06/2022     00:17                	00_test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[client1]: PS C:\&gt; Exit-PSSession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Commandes à distance</a:t>
            </a:r>
            <a:endParaRPr/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Remote PowerShell</a:t>
            </a:r>
            <a:endParaRPr/>
          </a:p>
        </p:txBody>
      </p:sp>
      <p:sp>
        <p:nvSpPr>
          <p:cNvPr id="259" name="Google Shape;259;p4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Exécution</a:t>
            </a:r>
            <a:r>
              <a:rPr lang="fr-FR" sz="4900"/>
              <a:t> de commandes à distance</a:t>
            </a:r>
            <a:endParaRPr sz="4900"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61" name="Google Shape;261;p42"/>
          <p:cNvSpPr txBox="1"/>
          <p:nvPr>
            <p:ph idx="4" type="body"/>
          </p:nvPr>
        </p:nvSpPr>
        <p:spPr>
          <a:xfrm>
            <a:off x="547325" y="2321125"/>
            <a:ext cx="3679800" cy="415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Le cmdlet </a:t>
            </a:r>
            <a:r>
              <a:rPr b="1" lang="fr-FR" sz="2000"/>
              <a:t>Invoke-Command</a:t>
            </a:r>
            <a:r>
              <a:rPr lang="fr-FR" sz="2000"/>
              <a:t> permet </a:t>
            </a:r>
            <a:r>
              <a:rPr lang="fr-FR" sz="2000"/>
              <a:t>d'exécuter</a:t>
            </a:r>
            <a:r>
              <a:rPr lang="fr-FR" sz="2000"/>
              <a:t> du code à </a:t>
            </a:r>
            <a:r>
              <a:rPr lang="fr-FR" sz="2000"/>
              <a:t>distance</a:t>
            </a:r>
            <a:r>
              <a:rPr lang="fr-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42"/>
          <p:cNvSpPr/>
          <p:nvPr/>
        </p:nvSpPr>
        <p:spPr>
          <a:xfrm>
            <a:off x="4227125" y="2321125"/>
            <a:ext cx="7617300" cy="415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</a:t>
            </a:r>
            <a:r>
              <a:rPr lang="fr-FR">
                <a:solidFill>
                  <a:schemeClr val="lt1"/>
                </a:solidFill>
              </a:rPr>
              <a:t>PS C:\Users\Administrator&gt; Invoke-Command -ComputerName client1 -ScriptBlock {Get-ChildItem -Path C:\}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Directory: C:\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LastWriteTime         	Length 	Name                                 PSComputerName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-------------         		------ 		----                                      --------------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	21/06/2022     00:17                	00_test                               client1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	07/12/2019     10:14                	PerfLogs                 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d-r---       	07/03/2022     22:41                	Program Files         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d-r---       	06/10/2021     15:36                	Program Files (x86)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d-r---       	08/03/2022     14:10               	Users                      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	07/03/2022     22:26               	Windows                             client1 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</a:t>
            </a:r>
            <a:r>
              <a:rPr lang="fr-FR"/>
              <a:t>parallèle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L'exécution en parallèle, une capacité clé dans la programmation, permet l'exécution simultanée de multiples tâches pour améliorer les performances et l'efficacité.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PowerShell, cette fonctionnalité est mise en œuvre à travers des méthodes telles que 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Les jobs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Les runspaces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Les workflows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L’exécution </a:t>
            </a:r>
            <a:r>
              <a:rPr lang="fr-FR" sz="2700"/>
              <a:t>parallèle</a:t>
            </a:r>
            <a:r>
              <a:rPr lang="fr-FR" sz="2700"/>
              <a:t> dans la boucle Foreach</a:t>
            </a:r>
            <a:endParaRPr sz="2700"/>
          </a:p>
        </p:txBody>
      </p:sp>
      <p:sp>
        <p:nvSpPr>
          <p:cNvPr id="273" name="Google Shape;273;p4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74" name="Google Shape;274;p4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275" name="Google Shape;275;p4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Définition</a:t>
            </a:r>
            <a:endParaRPr sz="4900"/>
          </a:p>
        </p:txBody>
      </p:sp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exécuter des commandes ou des scripts dans des processus distincts de manière asynchrone, sans bloquer l'exécution du script principal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Utiles pour des </a:t>
            </a:r>
            <a:r>
              <a:rPr lang="fr-FR" sz="2700"/>
              <a:t>taches</a:t>
            </a:r>
            <a:r>
              <a:rPr lang="fr-FR" sz="2700"/>
              <a:t> longues ou intensives en ressources, comme des appels à des services distants ou des traitements de fichiers volumineux</a:t>
            </a:r>
            <a:endParaRPr sz="2700"/>
          </a:p>
        </p:txBody>
      </p:sp>
      <p:sp>
        <p:nvSpPr>
          <p:cNvPr id="282" name="Google Shape;282;p4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284" name="Google Shape;284;p4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Jobs</a:t>
            </a:r>
            <a:endParaRPr sz="4900"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</a:t>
            </a:r>
            <a:r>
              <a:rPr lang="fr-FR" sz="2700"/>
              <a:t>contrôler finement la gestion des threads et des ressources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Mieux que les jobs pour les tâches légères ou pour les scripts nécessitant un parallélisme plus finement réglé</a:t>
            </a:r>
            <a:endParaRPr sz="2700"/>
          </a:p>
        </p:txBody>
      </p:sp>
      <p:sp>
        <p:nvSpPr>
          <p:cNvPr id="291" name="Google Shape;291;p4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293" name="Google Shape;293;p4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Runspaces</a:t>
            </a:r>
            <a:endParaRPr sz="4900"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définir des processus de travail structurés impliquant des étapes qui peuvent être exécutées en parallèle ou séquentiellement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Utiles pour l'automatisation de processus métier complexes impliquant des interactions entre plusieurs systèmes ou services</a:t>
            </a:r>
            <a:endParaRPr sz="2700"/>
          </a:p>
        </p:txBody>
      </p:sp>
      <p:sp>
        <p:nvSpPr>
          <p:cNvPr id="300" name="Google Shape;300;p4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301" name="Google Shape;301;p4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302" name="Google Shape;302;p4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Workflow</a:t>
            </a:r>
            <a:endParaRPr sz="4900"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traiter des éléments d'une collection en parallèle de manière simple et efficace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Utile pour des tâches de traitement de données dans des tableaux ou la manipulation d'objets dans des listes où chaque élément peut être traité de manière indépendante</a:t>
            </a:r>
            <a:endParaRPr sz="2700"/>
          </a:p>
        </p:txBody>
      </p:sp>
      <p:sp>
        <p:nvSpPr>
          <p:cNvPr id="309" name="Google Shape;309;p4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310" name="Google Shape;310;p4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311" name="Google Shape;311;p4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Parallel.ForEach</a:t>
            </a:r>
            <a:endParaRPr sz="4900"/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4" type="body"/>
          </p:nvPr>
        </p:nvSpPr>
        <p:spPr>
          <a:xfrm>
            <a:off x="507475" y="2363325"/>
            <a:ext cx="114153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Get-Job</a:t>
            </a:r>
            <a:r>
              <a:rPr lang="fr-FR" sz="2600"/>
              <a:t> : Obtient la liste des jobs existants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Receive-Job</a:t>
            </a:r>
            <a:r>
              <a:rPr lang="fr-FR" sz="2600"/>
              <a:t> : Récupère le résultat d’un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Remove-Job</a:t>
            </a:r>
            <a:r>
              <a:rPr lang="fr-FR" sz="2600"/>
              <a:t> : Supprime 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Start-Job</a:t>
            </a:r>
            <a:r>
              <a:rPr lang="fr-FR" sz="2600"/>
              <a:t> : Débute l’exécution d’un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Stop-Job</a:t>
            </a:r>
            <a:r>
              <a:rPr lang="fr-FR" sz="2600"/>
              <a:t> : Arrête un job en cours d’exécution, passe en “Stopped”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Wait-Job</a:t>
            </a:r>
            <a:r>
              <a:rPr lang="fr-FR" sz="2600"/>
              <a:t> : Attend la fin d’exécution d’un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Suspend-Job</a:t>
            </a:r>
            <a:r>
              <a:rPr lang="fr-FR" sz="2600"/>
              <a:t> : Suspend l’exécution d’un job, passe en “Suspended”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Resume-Job</a:t>
            </a:r>
            <a:r>
              <a:rPr lang="fr-FR" sz="2600"/>
              <a:t> : Reprend l’exécution d’un job suspendu, passe en “Running”</a:t>
            </a:r>
            <a:endParaRPr sz="2600"/>
          </a:p>
        </p:txBody>
      </p:sp>
      <p:sp>
        <p:nvSpPr>
          <p:cNvPr id="318" name="Google Shape;318;p4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</a:t>
            </a:r>
            <a:endParaRPr/>
          </a:p>
        </p:txBody>
      </p:sp>
      <p:sp>
        <p:nvSpPr>
          <p:cNvPr id="319" name="Google Shape;319;p4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job</a:t>
            </a:r>
            <a:endParaRPr/>
          </a:p>
        </p:txBody>
      </p:sp>
      <p:sp>
        <p:nvSpPr>
          <p:cNvPr id="320" name="Google Shape;320;p4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Détails sur les commandes des jobs</a:t>
            </a:r>
            <a:endParaRPr sz="4900"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814400" y="1571633"/>
            <a:ext cx="106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Les fonctions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Remote PowerShell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Exécution parallèle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</a:t>
            </a:r>
            <a:endParaRPr/>
          </a:p>
        </p:txBody>
      </p:sp>
      <p:sp>
        <p:nvSpPr>
          <p:cNvPr id="327" name="Google Shape;327;p5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job</a:t>
            </a:r>
            <a:endParaRPr/>
          </a:p>
        </p:txBody>
      </p:sp>
      <p:sp>
        <p:nvSpPr>
          <p:cNvPr id="328" name="Google Shape;328;p5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Exécution séquentielle</a:t>
            </a:r>
            <a:endParaRPr sz="4900"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30" name="Google Shape;330;p50"/>
          <p:cNvSpPr/>
          <p:nvPr/>
        </p:nvSpPr>
        <p:spPr>
          <a:xfrm>
            <a:off x="507475" y="2257025"/>
            <a:ext cx="11337000" cy="40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"Début du script :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$StartJobTime1 = Get-Date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Start-Sleep -Seconds 10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"Job1 : $StartJobTime1 --&gt;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$StartJobTime2 = Get-Date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Start-Sleep -Seconds 10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"Job2 : $StartJobTime2 --&gt;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$StartJobTime3 = Get-Date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Start-Sleep -Seconds 10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"Job3 : $StartJobTime3 --&gt;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"Fin du script :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</a:t>
            </a:r>
            <a:endParaRPr/>
          </a:p>
        </p:txBody>
      </p:sp>
      <p:sp>
        <p:nvSpPr>
          <p:cNvPr id="336" name="Google Shape;336;p5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job</a:t>
            </a:r>
            <a:endParaRPr/>
          </a:p>
        </p:txBody>
      </p:sp>
      <p:sp>
        <p:nvSpPr>
          <p:cNvPr id="337" name="Google Shape;337;p5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Exécution parallèle avec les jobs</a:t>
            </a:r>
            <a:endParaRPr sz="4900"/>
          </a:p>
        </p:txBody>
      </p:sp>
      <p:sp>
        <p:nvSpPr>
          <p:cNvPr id="338" name="Google Shape;338;p5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39" name="Google Shape;339;p51"/>
          <p:cNvSpPr/>
          <p:nvPr/>
        </p:nvSpPr>
        <p:spPr>
          <a:xfrm>
            <a:off x="507475" y="2160800"/>
            <a:ext cx="4870800" cy="44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"Début du script : $(Get-Date)"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$Job1 = Start-Job -ScriptBlock {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$Start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Start-Sleep -Seconds 10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$End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Write-Host "Job 1 : $Start --&gt; $End"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$Job2 = Start-Job -ScriptBlock {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$Start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Start-Sleep -Seconds 10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$End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Write-Host "Job 2 : $Start --&gt; $End"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$Job3 = Start-Job -ScriptBlock {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$Start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Start-Sleep -Seconds 10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$End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Write-Host "Job 3 : $Start --&gt; $End"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1"/>
          <p:cNvSpPr/>
          <p:nvPr/>
        </p:nvSpPr>
        <p:spPr>
          <a:xfrm>
            <a:off x="6476775" y="2160800"/>
            <a:ext cx="4870800" cy="44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Get-Job | Wait-Job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Receive-Job $Job1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Receive-Job $Job2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Receive-Job $Job3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Remove-Job -Id $Job1.Id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Remove-Job -Id $Job2.Id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Remove-Job -Id $Job3.Id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"Fin du script : $(Get-Date)"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814400" y="1571633"/>
            <a:ext cx="106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Les fonctions et leurs paramètres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PowerShell à distance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La notion de job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Une </a:t>
            </a:r>
            <a:r>
              <a:rPr b="1" lang="fr-FR" sz="2700"/>
              <a:t>fonction</a:t>
            </a:r>
            <a:r>
              <a:rPr lang="fr-FR" sz="2700"/>
              <a:t> est un bloc de code nommé qu'on déclare pour pouvoir l'utiliser plus tard, éventuellement plusieurs fois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Elles permettent de structurer son code, de favoriser sa réutilisation, sa maintenance, etc.</a:t>
            </a:r>
            <a:endParaRPr sz="2700"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fonctions</a:t>
            </a:r>
            <a:endParaRPr/>
          </a:p>
        </p:txBody>
      </p:sp>
      <p:sp>
        <p:nvSpPr>
          <p:cNvPr id="185" name="Google Shape;185;p3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Rappel du cours Bash</a:t>
            </a:r>
            <a:endParaRPr sz="4900"/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 première fonction</a:t>
            </a:r>
            <a:endParaRPr/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fonctions</a:t>
            </a:r>
            <a:endParaRPr/>
          </a:p>
        </p:txBody>
      </p:sp>
      <p:sp>
        <p:nvSpPr>
          <p:cNvPr id="193" name="Google Shape;193;p3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bases</a:t>
            </a:r>
            <a:endParaRPr sz="4900"/>
          </a:p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195" name="Google Shape;195;p35"/>
          <p:cNvSpPr txBox="1"/>
          <p:nvPr>
            <p:ph idx="4" type="body"/>
          </p:nvPr>
        </p:nvSpPr>
        <p:spPr>
          <a:xfrm>
            <a:off x="547317" y="2321133"/>
            <a:ext cx="54615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Déclaration de fonction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function nom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instructions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Attention : les fonctions doivent être déclarée avant d'être appelée</a:t>
            </a:r>
            <a:endParaRPr sz="2400"/>
          </a:p>
        </p:txBody>
      </p:sp>
      <p:sp>
        <p:nvSpPr>
          <p:cNvPr id="196" name="Google Shape;196;p35"/>
          <p:cNvSpPr/>
          <p:nvPr/>
        </p:nvSpPr>
        <p:spPr>
          <a:xfrm>
            <a:off x="7005850" y="2079250"/>
            <a:ext cx="4838700" cy="296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Clear-Host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 folks !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6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 again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6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5"/>
          <p:cNvSpPr/>
          <p:nvPr/>
        </p:nvSpPr>
        <p:spPr>
          <a:xfrm>
            <a:off x="7005800" y="5044975"/>
            <a:ext cx="4838700" cy="1263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Hi folks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and again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Hi folks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 fonctions adaptables</a:t>
            </a:r>
            <a:endParaRPr/>
          </a:p>
        </p:txBody>
      </p:sp>
      <p:sp>
        <p:nvSpPr>
          <p:cNvPr id="203" name="Google Shape;203;p3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fonctions</a:t>
            </a:r>
            <a:endParaRPr/>
          </a:p>
        </p:txBody>
      </p:sp>
      <p:sp>
        <p:nvSpPr>
          <p:cNvPr id="204" name="Google Shape;204;p3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Fonctions et paramètres</a:t>
            </a:r>
            <a:endParaRPr sz="4900"/>
          </a:p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06" name="Google Shape;206;p36"/>
          <p:cNvSpPr txBox="1"/>
          <p:nvPr>
            <p:ph idx="4" type="body"/>
          </p:nvPr>
        </p:nvSpPr>
        <p:spPr>
          <a:xfrm>
            <a:off x="616275" y="2226925"/>
            <a:ext cx="6320400" cy="431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Un appel de fonction peut être suivi d'arguments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On les récupère dans la fonction comme les paramètres d'un script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$args</a:t>
            </a:r>
            <a:r>
              <a:rPr lang="fr-FR" sz="2400"/>
              <a:t> contient tous les arguments du script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$args[n] </a:t>
            </a:r>
            <a:r>
              <a:rPr lang="fr-FR" sz="2400"/>
              <a:t>est le n</a:t>
            </a:r>
            <a:r>
              <a:rPr baseline="30000" lang="fr-FR" sz="2400"/>
              <a:t>ième+1</a:t>
            </a:r>
            <a:r>
              <a:rPr lang="fr-FR" sz="2400"/>
              <a:t> argument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n </a:t>
            </a:r>
            <a:r>
              <a:rPr lang="fr-FR" sz="2400"/>
              <a:t>commence à 0</a:t>
            </a:r>
            <a:endParaRPr sz="2400"/>
          </a:p>
        </p:txBody>
      </p:sp>
      <p:sp>
        <p:nvSpPr>
          <p:cNvPr id="207" name="Google Shape;207;p36"/>
          <p:cNvSpPr/>
          <p:nvPr/>
        </p:nvSpPr>
        <p:spPr>
          <a:xfrm>
            <a:off x="7005850" y="2226875"/>
            <a:ext cx="4838700" cy="431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 folks !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$ArgumentsList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$ArgumentsList.Count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-gt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$ArgumentsList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])"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00008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Hello</a:t>
            </a:r>
            <a:endParaRPr sz="10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greet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ArgumentsList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$args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 fonctions pour tout</a:t>
            </a:r>
            <a:endParaRPr/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fonctions</a:t>
            </a:r>
            <a:endParaRPr/>
          </a:p>
        </p:txBody>
      </p:sp>
      <p:sp>
        <p:nvSpPr>
          <p:cNvPr id="214" name="Google Shape;214;p3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Fonctions avancées</a:t>
            </a:r>
            <a:endParaRPr sz="4900"/>
          </a:p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16" name="Google Shape;216;p37"/>
          <p:cNvSpPr txBox="1"/>
          <p:nvPr>
            <p:ph idx="4" type="body"/>
          </p:nvPr>
        </p:nvSpPr>
        <p:spPr>
          <a:xfrm>
            <a:off x="616275" y="2226925"/>
            <a:ext cx="5817900" cy="431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On peut utiliser des attributs de </a:t>
            </a:r>
            <a:r>
              <a:rPr lang="fr-FR" sz="2100"/>
              <a:t>paramètres</a:t>
            </a:r>
            <a:r>
              <a:rPr lang="fr-FR" sz="2100"/>
              <a:t> pour améliorer une fonction.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Quelques exemples: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/>
              <a:t>[ValidateSet('VALUE1', 'VALUE2')] </a:t>
            </a:r>
            <a:r>
              <a:rPr lang="fr-FR" sz="2100"/>
              <a:t>: liste de choix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/>
              <a:t>[Parameter(Mandatory=$false)] </a:t>
            </a:r>
            <a:r>
              <a:rPr lang="fr-FR" sz="2100"/>
              <a:t>détermine si le paramètre est nécessaire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/>
              <a:t>[ValidateRange(MIN, MAX)] </a:t>
            </a:r>
            <a:r>
              <a:rPr lang="fr-FR" sz="2100"/>
              <a:t>permet de n’accepter qu’un entier situer entre MIN et MAX</a:t>
            </a:r>
            <a:endParaRPr sz="2100"/>
          </a:p>
        </p:txBody>
      </p:sp>
      <p:sp>
        <p:nvSpPr>
          <p:cNvPr id="217" name="Google Shape;217;p37"/>
          <p:cNvSpPr/>
          <p:nvPr/>
        </p:nvSpPr>
        <p:spPr>
          <a:xfrm>
            <a:off x="6434175" y="2226875"/>
            <a:ext cx="5410500" cy="431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Conversion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Mandatory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$True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ValidateRange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Int32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Mandatory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$True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ValidateSet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'Binaire'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'octal'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$Calcul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$Calcul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'Binaire'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'Octal'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0057975" y="1418900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Pour aller plus loin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Remote PowerShell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On peut </a:t>
            </a:r>
            <a:r>
              <a:rPr lang="fr-FR" sz="2700"/>
              <a:t>exécuter</a:t>
            </a:r>
            <a:r>
              <a:rPr lang="fr-FR" sz="2700"/>
              <a:t> du PowerShell à distance de différentes manières 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Cmdlet de c</a:t>
            </a:r>
            <a:r>
              <a:rPr lang="fr-FR" sz="2700"/>
              <a:t>ommandes à distance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Session interactive à distance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Exécution</a:t>
            </a:r>
            <a:r>
              <a:rPr lang="fr-FR" sz="2700"/>
              <a:t> de commandes à distance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29" name="Google Shape;229;p3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Remote PowerShell</a:t>
            </a:r>
            <a:endParaRPr/>
          </a:p>
        </p:txBody>
      </p:sp>
      <p:sp>
        <p:nvSpPr>
          <p:cNvPr id="231" name="Google Shape;231;p3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Powershell à distance</a:t>
            </a:r>
            <a:endParaRPr sz="4900"/>
          </a:p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