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Varela Round"/>
      <p:regular r:id="rId53"/>
    </p:embeddedFont>
    <p:embeddedFont>
      <p:font typeface="Raleway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7E89D0-312A-4D93-B5F1-6B38BE6F2D5A}">
  <a:tblStyle styleId="{317E89D0-312A-4D93-B5F1-6B38BE6F2D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VarelaRound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RalewayLight-bold.fntdata"/><Relationship Id="rId10" Type="http://schemas.openxmlformats.org/officeDocument/2006/relationships/slide" Target="slides/slide5.xml"/><Relationship Id="rId54" Type="http://schemas.openxmlformats.org/officeDocument/2006/relationships/font" Target="fonts/RalewayLight-regular.fntdata"/><Relationship Id="rId13" Type="http://schemas.openxmlformats.org/officeDocument/2006/relationships/slide" Target="slides/slide8.xml"/><Relationship Id="rId57" Type="http://schemas.openxmlformats.org/officeDocument/2006/relationships/font" Target="fonts/RalewayLight-boldItalic.fntdata"/><Relationship Id="rId12" Type="http://schemas.openxmlformats.org/officeDocument/2006/relationships/slide" Target="slides/slide7.xml"/><Relationship Id="rId56" Type="http://schemas.openxmlformats.org/officeDocument/2006/relationships/font" Target="fonts/Raleway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ecc783b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ecc783b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ARCEP : Autorité de régulation des communications électroniques, des postes et de la distribution de la presse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ecc783b9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ecc783b9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ecc783b9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ecc783b9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ecc783b9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ecc783b9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ecc783b9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ecc783b9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ecc783b9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ecc783b9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edc2de1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edc2de1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ecc783b9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ecc783b9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Seule les normes wifi les plus fréquentes sont présentes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débit indiqués sont des maximums théoriques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0e58cabc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0e58cabc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0e58cabc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0e58cabc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e3bb298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e3bb298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edc2de16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edc2de1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edc2de16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edc2de16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edc2de16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edc2de16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edc2de16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3edc2de16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edc2de16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3edc2de16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edc2de16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3edc2de16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324a734f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324a734f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324a734f9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324a734f9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edc2de16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3edc2de16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edc2de16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3edc2de16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edc2de16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edc2de16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3edc2de16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3edc2de16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db967f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fdb967f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324a734f9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324a734f9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fdb967f92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fdb967f92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fdb967f9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fdb967f9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fdb967f92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fdb967f9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db967f9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db967f9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fdb967f92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fdb967f9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ecc783b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ecc783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ecc783b9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ecc783b9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0e58cab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0e58cab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2ac5813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2ac5813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nfr.fr" TargetMode="External"/><Relationship Id="rId4" Type="http://schemas.openxmlformats.org/officeDocument/2006/relationships/hyperlink" Target="https://www.arcep.fr" TargetMode="External"/><Relationship Id="rId5" Type="http://schemas.openxmlformats.org/officeDocument/2006/relationships/hyperlink" Target="https://www.arcep.fr/la-regulation/grands-dossiers-reseaux-mobiles/le-guichet-start-up-et-innovation/le-portail-bandes-libre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2.jpg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n.wikipedia.org/wiki/Exponential_backoff#Binary_exponential_backoff_/_truncated_exponential_backoff" TargetMode="External"/><Relationship Id="rId4" Type="http://schemas.openxmlformats.org/officeDocument/2006/relationships/hyperlink" Target="https://fr.wikipedia.org/wiki/Distributed_Coordination_Fun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8.xml"/><Relationship Id="rId5" Type="http://schemas.openxmlformats.org/officeDocument/2006/relationships/slide" Target="/ppt/slides/slide18.xml"/><Relationship Id="rId6" Type="http://schemas.openxmlformats.org/officeDocument/2006/relationships/slide" Target="/ppt/slides/slide26.xml"/><Relationship Id="rId7" Type="http://schemas.openxmlformats.org/officeDocument/2006/relationships/slide" Target="/ppt/slides/slide3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fr.wikipedia.org/wiki/Intervalle_inter-trame_court" TargetMode="External"/><Relationship Id="rId4" Type="http://schemas.openxmlformats.org/officeDocument/2006/relationships/hyperlink" Target="https://fr.wikipedia.org/wiki/DCF_Interframe_Spac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fr.wikipedia.org/wiki/Point_Coordinated_Function" TargetMode="External"/><Relationship Id="rId4" Type="http://schemas.openxmlformats.org/officeDocument/2006/relationships/hyperlink" Target="https://fr.wikipedia.org/wiki/PCF_Interframe_Spac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fr.wikipedia.org/wiki/Temporal_Key_Integrity_Protoco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fr.wikipedia.org/wiki/Counter-Mode/CBC-Mac_protocol" TargetMode="External"/><Relationship Id="rId4" Type="http://schemas.openxmlformats.org/officeDocument/2006/relationships/hyperlink" Target="https://fr.wikipedia.org/wiki/Extensible_Authentication_Protocol" TargetMode="External"/><Relationship Id="rId5" Type="http://schemas.openxmlformats.org/officeDocument/2006/relationships/hyperlink" Target="https://fr.wikipedia.org/wiki/Remote_Authentication_Dial-In_User_Servic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ssi.gouv.fr/particulier/guide/recommandations-de-securite-relatives-aux-reseaux-wifi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krackattacks.com/" TargetMode="External"/><Relationship Id="rId4" Type="http://schemas.openxmlformats.org/officeDocument/2006/relationships/hyperlink" Target="https://fr.wikipedia.org/wiki/Kr00k" TargetMode="External"/><Relationship Id="rId5" Type="http://schemas.openxmlformats.org/officeDocument/2006/relationships/hyperlink" Target="https://wpa3.mathyvanhoef.com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WIFI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général, l'utilisation de bandes de fréquences radios est régulée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France =&gt;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ANFR</a:t>
            </a:r>
            <a:r>
              <a:rPr lang="fr" sz="1800"/>
              <a:t> (Agence Nationale des Fréquences) et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ARCEP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existe des bandes de fréquences libres : Bandes ISM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de licence de radiocommunication nécessaire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À destination de l'Industrie, la Santé et la Médecine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Aux Etats-unis : 902-928 Mhz + 2,4 - 2.835 Ghz + 5,725 - 5,85 Ghz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Europe la bande 890 - 915 Mhz utilisée pour GSM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Seules </a:t>
            </a:r>
            <a:r>
              <a:rPr lang="fr" sz="1800"/>
              <a:t>2,4 - 2.835 Ghz et 5,725 - 5,85 Ghz sont disponibles globalement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Autorisation de la bande 6 Ghz en 2021. Voir :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article arcep</a:t>
            </a:r>
            <a:endParaRPr sz="1800"/>
          </a:p>
        </p:txBody>
      </p:sp>
      <p:sp>
        <p:nvSpPr>
          <p:cNvPr id="216" name="Google Shape;216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Transmission</a:t>
            </a:r>
            <a:r>
              <a:rPr lang="fr"/>
              <a:t> radio et régulation</a:t>
            </a:r>
            <a:endParaRPr/>
          </a:p>
        </p:txBody>
      </p:sp>
      <p:sp>
        <p:nvSpPr>
          <p:cNvPr id="217" name="Google Shape;217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Gestion des bandes de fréquences</a:t>
            </a:r>
            <a:endParaRPr sz="3700"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9" name="Google Shape;219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bande de fréquence radio est un medium partagé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émission de plusieurs signaux en même temps =&gt; brouillage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partager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multiplexage en temps (chacun son tour)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multiplexage en fréquence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découpage en bandes plus petites dédiées : canaux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Wifi subit des interférences avec les autres wifi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mais aussi avec bluetooth, RFID et autres périphériques sans fil (micro, enceinte, télécommandes), avec les fours à micro ondes…</a:t>
            </a:r>
            <a:endParaRPr sz="1800"/>
          </a:p>
        </p:txBody>
      </p:sp>
      <p:sp>
        <p:nvSpPr>
          <p:cNvPr id="225" name="Google Shape;225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interférences</a:t>
            </a:r>
            <a:endParaRPr/>
          </a:p>
        </p:txBody>
      </p:sp>
      <p:sp>
        <p:nvSpPr>
          <p:cNvPr id="226" name="Google Shape;226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Partage des fréquences</a:t>
            </a:r>
            <a:endParaRPr sz="3700"/>
          </a:p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8" name="Google Shape;228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idx="4" type="body"/>
          </p:nvPr>
        </p:nvSpPr>
        <p:spPr>
          <a:xfrm>
            <a:off x="448200" y="1728725"/>
            <a:ext cx="8247600" cy="170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802.11b découpe la bande des 2,4 Ghz en 14 canaux de 22 Mhz espacés de 5 Mhz avec des recouvrements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éviter les interférences seuls 3 canaux sont utilisables </a:t>
            </a:r>
            <a:r>
              <a:rPr lang="fr" sz="1800"/>
              <a:t>simultanément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 : 1, 6, 11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canal 14 n'est légal que sur la zone Japon</a:t>
            </a:r>
            <a:endParaRPr sz="1800"/>
          </a:p>
        </p:txBody>
      </p:sp>
      <p:sp>
        <p:nvSpPr>
          <p:cNvPr id="234" name="Google Shape;234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Découpage en canaux</a:t>
            </a:r>
            <a:endParaRPr/>
          </a:p>
        </p:txBody>
      </p:sp>
      <p:sp>
        <p:nvSpPr>
          <p:cNvPr id="235" name="Google Shape;235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bande 2,4 Ghz (802.11b)</a:t>
            </a:r>
            <a:endParaRPr sz="3700"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7" name="Google Shape;237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3333156"/>
            <a:ext cx="7315200" cy="170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448200" y="1728725"/>
            <a:ext cx="8247600" cy="302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</a:t>
            </a:r>
            <a:r>
              <a:rPr lang="fr" sz="1800"/>
              <a:t>a bande des 5 Ghz permet de plus nombreux </a:t>
            </a:r>
            <a:r>
              <a:rPr lang="fr" sz="1800"/>
              <a:t>canaux de 20 Mhz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22 sont utilisables </a:t>
            </a:r>
            <a:r>
              <a:rPr lang="fr" sz="1800"/>
              <a:t>simultanément</a:t>
            </a:r>
            <a:r>
              <a:rPr lang="fr" sz="1800"/>
              <a:t> en Europe sans conditions particulières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Numérotés à partir de 3</a:t>
            </a:r>
            <a:r>
              <a:rPr lang="fr" sz="1800"/>
              <a:t>2</a:t>
            </a:r>
            <a:r>
              <a:rPr lang="fr" sz="1800"/>
              <a:t> (puis </a:t>
            </a:r>
            <a:r>
              <a:rPr lang="fr" sz="1800"/>
              <a:t>36, </a:t>
            </a:r>
            <a:r>
              <a:rPr lang="fr" sz="1800"/>
              <a:t>40, 44…)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Cette bande est utilisée par 802.11a ainsi que par des normes plus récentes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802.11n (en plus de la bande des 2,4 Ghz avec des canaux de 20 Mhz)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802.11ac (5 Ghz exclusivement)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802.11ax (toute bande libre entre 1 et 7,125 Ghz)</a:t>
            </a:r>
            <a:endParaRPr sz="1800"/>
          </a:p>
        </p:txBody>
      </p:sp>
      <p:sp>
        <p:nvSpPr>
          <p:cNvPr id="244" name="Google Shape;244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de </a:t>
            </a:r>
            <a:r>
              <a:rPr lang="fr"/>
              <a:t>canaux</a:t>
            </a:r>
            <a:endParaRPr/>
          </a:p>
        </p:txBody>
      </p:sp>
      <p:sp>
        <p:nvSpPr>
          <p:cNvPr id="245" name="Google Shape;245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bande 5 Ghz</a:t>
            </a:r>
            <a:endParaRPr sz="3700"/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7" name="Google Shape;247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augmenter les débits, les normes wifi plus récentes permettent l'agrégation de canaux </a:t>
            </a:r>
            <a:r>
              <a:rPr lang="fr" sz="1800"/>
              <a:t>contigus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802.11n permet d'agréger 2 canaux (total 40 Mhz)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802.11ac et 802.11ax permettent l'utilisation de 2, 4 ou 8 canaux simultanés (40, 80 ou 160 Mhz au total)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débit maximum théoriques sont proportionnels au nombre de canaux utilisés</a:t>
            </a:r>
            <a:endParaRPr sz="1800"/>
          </a:p>
        </p:txBody>
      </p:sp>
      <p:sp>
        <p:nvSpPr>
          <p:cNvPr id="253" name="Google Shape;253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Monter en débit</a:t>
            </a:r>
            <a:endParaRPr/>
          </a:p>
        </p:txBody>
      </p:sp>
      <p:sp>
        <p:nvSpPr>
          <p:cNvPr id="254" name="Google Shape;254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Agrégation de porteuse</a:t>
            </a:r>
            <a:endParaRPr sz="3700"/>
          </a:p>
        </p:txBody>
      </p:sp>
      <p:sp>
        <p:nvSpPr>
          <p:cNvPr id="255" name="Google Shape;25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6" name="Google Shape;256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MIMO - </a:t>
            </a:r>
            <a:r>
              <a:rPr i="1" lang="fr" sz="1800"/>
              <a:t>Multiple-Input Multiple-Output</a:t>
            </a:r>
            <a:r>
              <a:rPr lang="fr" sz="1800"/>
              <a:t> est une technique apparue avec 802.11n permettant l'utilisation simultanée de plusieurs antennes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Transmission à l'aide de plusieurs antennes à la fois et/ou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Séparation des antennes </a:t>
            </a:r>
            <a:r>
              <a:rPr lang="fr" sz="1800"/>
              <a:t>réception</a:t>
            </a:r>
            <a:r>
              <a:rPr lang="fr" sz="1800"/>
              <a:t> et émission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Nécessite des antennes supplémentaires sur tous les équipements pour atteindre les débits et les portées annoncées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équipement avec plus d'antennes peut </a:t>
            </a:r>
            <a:r>
              <a:rPr lang="fr" sz="1800"/>
              <a:t>gérer</a:t>
            </a:r>
            <a:r>
              <a:rPr lang="fr" sz="1800"/>
              <a:t> des connexions simultanées</a:t>
            </a:r>
            <a:endParaRPr sz="1800"/>
          </a:p>
        </p:txBody>
      </p:sp>
      <p:sp>
        <p:nvSpPr>
          <p:cNvPr id="262" name="Google Shape;262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Encore plus de débit et de portée</a:t>
            </a:r>
            <a:endParaRPr/>
          </a:p>
        </p:txBody>
      </p:sp>
      <p:sp>
        <p:nvSpPr>
          <p:cNvPr id="263" name="Google Shape;263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MIMO</a:t>
            </a:r>
            <a:endParaRPr sz="3700"/>
          </a:p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5" name="Google Shape;265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 types d'antennes sont utilisables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antennes omnidirectionnelles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plus courantes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zone de couverture en </a:t>
            </a:r>
            <a:r>
              <a:rPr i="1" lang="fr" sz="1800"/>
              <a:t>donut</a:t>
            </a:r>
            <a:r>
              <a:rPr lang="fr" sz="1800"/>
              <a:t> autour de l'antenne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antennes directionnelles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émission/réception dans une seule direction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permettent une portée nettement supérieure à puissance égale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portée est proportionnelle à la puissance du signal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puissance est ajustée au besoin (économies </a:t>
            </a:r>
            <a:r>
              <a:rPr lang="fr" sz="1800"/>
              <a:t>d'énergie)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puissances maximum sont réglementées ( &lt;&lt; aux recommandations)</a:t>
            </a:r>
            <a:endParaRPr sz="1800"/>
          </a:p>
        </p:txBody>
      </p:sp>
      <p:sp>
        <p:nvSpPr>
          <p:cNvPr id="271" name="Google Shape;271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bon outil</a:t>
            </a:r>
            <a:endParaRPr/>
          </a:p>
        </p:txBody>
      </p:sp>
      <p:sp>
        <p:nvSpPr>
          <p:cNvPr id="272" name="Google Shape;272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antennes</a:t>
            </a:r>
            <a:endParaRPr sz="3700"/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4" name="Google Shape;274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"versions" de wifi</a:t>
            </a:r>
            <a:endParaRPr/>
          </a:p>
        </p:txBody>
      </p:sp>
      <p:sp>
        <p:nvSpPr>
          <p:cNvPr id="280" name="Google Shape;280;p42"/>
          <p:cNvSpPr txBox="1"/>
          <p:nvPr>
            <p:ph idx="2" type="title"/>
          </p:nvPr>
        </p:nvSpPr>
        <p:spPr>
          <a:xfrm>
            <a:off x="199600" y="94166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En résumé</a:t>
            </a:r>
            <a:endParaRPr sz="3700"/>
          </a:p>
        </p:txBody>
      </p:sp>
      <p:sp>
        <p:nvSpPr>
          <p:cNvPr id="281" name="Google Shape;28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2" name="Google Shape;282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  <p:graphicFrame>
        <p:nvGraphicFramePr>
          <p:cNvPr id="283" name="Google Shape;283;p42"/>
          <p:cNvGraphicFramePr/>
          <p:nvPr/>
        </p:nvGraphicFramePr>
        <p:xfrm>
          <a:off x="473300" y="16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{317E89D0-312A-4D93-B5F1-6B38BE6F2D5A}</a:tableStyleId>
              </a:tblPr>
              <a:tblGrid>
                <a:gridCol w="1098425"/>
                <a:gridCol w="1385325"/>
                <a:gridCol w="1281800"/>
                <a:gridCol w="1404100"/>
                <a:gridCol w="2231175"/>
                <a:gridCol w="796575"/>
              </a:tblGrid>
              <a:tr h="44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Protocole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Date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Fréquence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Largeur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Débit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MIMO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802.11b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1999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2,4 Ghz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22 Mhz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 Mbps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802.11a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1999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 Ghz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 Mhz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54 Mbps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802.11g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2003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2,4 Ghz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 Mhz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54 Mbps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802.11n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2009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2,4 / 5 Ghz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 / 40 Mhz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72/150 Mbps par antenne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802.11ac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2015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 Ghz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 à 160 Mhz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433 Mbps à 6.93 Gbps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802.11ax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2021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 à 7,1 Ghz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 à 160 Mhz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1,1 à 10,5 Gbps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802.11be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2024 (prévu)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2,4/5/6 Ghz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320 Mhz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objectif 40 Gbps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opératoires</a:t>
            </a:r>
            <a:endParaRPr/>
          </a:p>
        </p:txBody>
      </p:sp>
      <p:sp>
        <p:nvSpPr>
          <p:cNvPr id="289" name="Google Shape;28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0" name="Google Shape;290;p43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802.11 permet plusieurs modes pour déployer un réseau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Mode ad hoc (ou IBSS - </a:t>
            </a:r>
            <a:r>
              <a:rPr i="1" lang="fr" sz="1800"/>
              <a:t>Independent </a:t>
            </a:r>
            <a:r>
              <a:rPr i="1" lang="fr" sz="1800"/>
              <a:t>Basic Service Set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Mode infrastructure (BSS - </a:t>
            </a:r>
            <a:r>
              <a:rPr i="1" lang="fr" sz="1800"/>
              <a:t>Basic Service Set</a:t>
            </a:r>
            <a:r>
              <a:rPr lang="fr" sz="1800"/>
              <a:t> ou ESS </a:t>
            </a:r>
            <a:r>
              <a:rPr i="1" lang="fr" sz="1800"/>
              <a:t>- Extended Service Set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Mode mesh (réseau maillé)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Certains équipements peuvent aussi être utilisés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Comme répéteur pour étendre la portée (même canal ou canal différent)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Comme pont pour interconnecter des réseaux ethernet et/ou wifi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" name="Google Shape;296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Déployer wifi</a:t>
            </a:r>
            <a:endParaRPr/>
          </a:p>
        </p:txBody>
      </p:sp>
      <p:sp>
        <p:nvSpPr>
          <p:cNvPr id="297" name="Google Shape;297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opératoires</a:t>
            </a:r>
            <a:endParaRPr/>
          </a:p>
        </p:txBody>
      </p:sp>
      <p:sp>
        <p:nvSpPr>
          <p:cNvPr id="298" name="Google Shape;298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modes opératoires</a:t>
            </a:r>
            <a:endParaRPr sz="3700"/>
          </a:p>
        </p:txBody>
      </p:sp>
      <p:sp>
        <p:nvSpPr>
          <p:cNvPr id="299" name="Google Shape;299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WIFI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610800" y="1178725"/>
            <a:ext cx="79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Que connaissez-vous du wifi ?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idx="4" type="body"/>
          </p:nvPr>
        </p:nvSpPr>
        <p:spPr>
          <a:xfrm>
            <a:off x="462200" y="1772500"/>
            <a:ext cx="4095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Communication point à point directe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Entre stations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de point d'accès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d'infrastructure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Avantage : mise en place simple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Cadre habituel : déploiement d'un réseau temporaire au besoin (ex : entre smartphones)</a:t>
            </a:r>
            <a:endParaRPr sz="1800"/>
          </a:p>
        </p:txBody>
      </p:sp>
      <p:sp>
        <p:nvSpPr>
          <p:cNvPr id="305" name="Google Shape;305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Wifi sans infrastructure</a:t>
            </a:r>
            <a:endParaRPr/>
          </a:p>
        </p:txBody>
      </p:sp>
      <p:sp>
        <p:nvSpPr>
          <p:cNvPr id="306" name="Google Shape;306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opératoires</a:t>
            </a:r>
            <a:endParaRPr/>
          </a:p>
        </p:txBody>
      </p:sp>
      <p:sp>
        <p:nvSpPr>
          <p:cNvPr id="307" name="Google Shape;307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mode ad hoc</a:t>
            </a:r>
            <a:endParaRPr sz="3700"/>
          </a:p>
        </p:txBody>
      </p:sp>
      <p:sp>
        <p:nvSpPr>
          <p:cNvPr id="308" name="Google Shape;30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309" name="Google Shape;309;p45"/>
          <p:cNvGrpSpPr/>
          <p:nvPr/>
        </p:nvGrpSpPr>
        <p:grpSpPr>
          <a:xfrm>
            <a:off x="6179663" y="1151838"/>
            <a:ext cx="2089800" cy="2120700"/>
            <a:chOff x="6063988" y="1205813"/>
            <a:chExt cx="2089800" cy="2120700"/>
          </a:xfrm>
        </p:grpSpPr>
        <p:pic>
          <p:nvPicPr>
            <p:cNvPr id="310" name="Google Shape;310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62957" y="2020232"/>
              <a:ext cx="491880" cy="491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45"/>
            <p:cNvSpPr/>
            <p:nvPr/>
          </p:nvSpPr>
          <p:spPr>
            <a:xfrm>
              <a:off x="6063988" y="1205813"/>
              <a:ext cx="2089800" cy="2120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45"/>
          <p:cNvGrpSpPr/>
          <p:nvPr/>
        </p:nvGrpSpPr>
        <p:grpSpPr>
          <a:xfrm>
            <a:off x="6247238" y="1813213"/>
            <a:ext cx="2089800" cy="2120700"/>
            <a:chOff x="6063988" y="1205813"/>
            <a:chExt cx="2089800" cy="2120700"/>
          </a:xfrm>
        </p:grpSpPr>
        <p:pic>
          <p:nvPicPr>
            <p:cNvPr id="313" name="Google Shape;313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62957" y="2020232"/>
              <a:ext cx="491880" cy="491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45"/>
            <p:cNvSpPr/>
            <p:nvPr/>
          </p:nvSpPr>
          <p:spPr>
            <a:xfrm>
              <a:off x="6063988" y="1205813"/>
              <a:ext cx="2089800" cy="2120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5" name="Google Shape;315;p45"/>
          <p:cNvCxnSpPr/>
          <p:nvPr/>
        </p:nvCxnSpPr>
        <p:spPr>
          <a:xfrm>
            <a:off x="7256425" y="2413675"/>
            <a:ext cx="2310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316" name="Google Shape;316;p45"/>
          <p:cNvGrpSpPr/>
          <p:nvPr/>
        </p:nvGrpSpPr>
        <p:grpSpPr>
          <a:xfrm>
            <a:off x="6247238" y="2597938"/>
            <a:ext cx="2089800" cy="2120700"/>
            <a:chOff x="6247238" y="2597938"/>
            <a:chExt cx="2089800" cy="2120700"/>
          </a:xfrm>
        </p:grpSpPr>
        <p:grpSp>
          <p:nvGrpSpPr>
            <p:cNvPr id="317" name="Google Shape;317;p45"/>
            <p:cNvGrpSpPr/>
            <p:nvPr/>
          </p:nvGrpSpPr>
          <p:grpSpPr>
            <a:xfrm>
              <a:off x="6247238" y="2597938"/>
              <a:ext cx="2089800" cy="2120700"/>
              <a:chOff x="6063988" y="1205813"/>
              <a:chExt cx="2089800" cy="2120700"/>
            </a:xfrm>
          </p:grpSpPr>
          <p:pic>
            <p:nvPicPr>
              <p:cNvPr id="318" name="Google Shape;318;p4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62957" y="2020232"/>
                <a:ext cx="491880" cy="4918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9" name="Google Shape;319;p45"/>
              <p:cNvSpPr/>
              <p:nvPr/>
            </p:nvSpPr>
            <p:spPr>
              <a:xfrm>
                <a:off x="6063988" y="1205813"/>
                <a:ext cx="2089800" cy="2120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0" name="Google Shape;320;p45"/>
            <p:cNvCxnSpPr/>
            <p:nvPr/>
          </p:nvCxnSpPr>
          <p:spPr>
            <a:xfrm flipH="1">
              <a:off x="7287400" y="3076850"/>
              <a:ext cx="15300" cy="37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sp>
        <p:nvSpPr>
          <p:cNvPr id="321" name="Google Shape;321;p45"/>
          <p:cNvSpPr txBox="1"/>
          <p:nvPr>
            <p:ph idx="4" type="body"/>
          </p:nvPr>
        </p:nvSpPr>
        <p:spPr>
          <a:xfrm>
            <a:off x="5589350" y="4076225"/>
            <a:ext cx="34056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Zone de couverture d'un terminal :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Cellule - BSA (</a:t>
            </a:r>
            <a:r>
              <a:rPr i="1" lang="fr" sz="1600"/>
              <a:t>Basic Service Area</a:t>
            </a:r>
            <a:r>
              <a:rPr lang="fr" sz="1600"/>
              <a:t>)</a:t>
            </a:r>
            <a:endParaRPr sz="1600"/>
          </a:p>
        </p:txBody>
      </p:sp>
      <p:sp>
        <p:nvSpPr>
          <p:cNvPr id="322" name="Google Shape;322;p45"/>
          <p:cNvSpPr/>
          <p:nvPr/>
        </p:nvSpPr>
        <p:spPr>
          <a:xfrm>
            <a:off x="7480049" y="2167463"/>
            <a:ext cx="308448" cy="1412231"/>
          </a:xfrm>
          <a:custGeom>
            <a:rect b="b" l="l" r="r" t="t"/>
            <a:pathLst>
              <a:path extrusionOk="0" h="56756" w="27497">
                <a:moveTo>
                  <a:pt x="2159" y="56756"/>
                </a:moveTo>
                <a:cubicBezTo>
                  <a:pt x="6375" y="52026"/>
                  <a:pt x="27812" y="37837"/>
                  <a:pt x="27452" y="28378"/>
                </a:cubicBezTo>
                <a:cubicBezTo>
                  <a:pt x="27092" y="18919"/>
                  <a:pt x="4575" y="4730"/>
                  <a:pt x="0" y="0"/>
                </a:cubicBezTo>
              </a:path>
            </a:pathLst>
          </a:custGeom>
          <a:noFill/>
          <a:ln cap="flat" cmpd="sng" w="9525">
            <a:solidFill>
              <a:srgbClr val="990000"/>
            </a:solidFill>
            <a:prstDash val="dot"/>
            <a:round/>
            <a:headEnd len="med" w="med" type="diamond"/>
            <a:tailEnd len="med" w="med" type="diamond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idx="4" type="body"/>
          </p:nvPr>
        </p:nvSpPr>
        <p:spPr>
          <a:xfrm>
            <a:off x="462200" y="1772500"/>
            <a:ext cx="4095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point d'accès (AP)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1 cellule = 1 BSS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Stations partagent le canal de communication et donc le débit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communications passent toutes par le point d'accès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SSID (</a:t>
            </a:r>
            <a:r>
              <a:rPr i="1" lang="fr" sz="1800"/>
              <a:t>Service Set Identifier</a:t>
            </a:r>
            <a:r>
              <a:rPr lang="fr" sz="1800"/>
              <a:t>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Nom du réseau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BSSID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Identifiant (MAC) du point d'accès</a:t>
            </a:r>
            <a:endParaRPr sz="1800"/>
          </a:p>
        </p:txBody>
      </p:sp>
      <p:sp>
        <p:nvSpPr>
          <p:cNvPr id="328" name="Google Shape;328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Wifi  avec un point d'accès</a:t>
            </a:r>
            <a:endParaRPr/>
          </a:p>
        </p:txBody>
      </p:sp>
      <p:sp>
        <p:nvSpPr>
          <p:cNvPr id="329" name="Google Shape;329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opératoires</a:t>
            </a:r>
            <a:endParaRPr/>
          </a:p>
        </p:txBody>
      </p:sp>
      <p:sp>
        <p:nvSpPr>
          <p:cNvPr id="330" name="Google Shape;330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mode infrastructure (BSS)</a:t>
            </a:r>
            <a:endParaRPr sz="3700"/>
          </a:p>
        </p:txBody>
      </p:sp>
      <p:sp>
        <p:nvSpPr>
          <p:cNvPr id="331" name="Google Shape;33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482" y="3739882"/>
            <a:ext cx="491880" cy="49188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6"/>
          <p:cNvSpPr/>
          <p:nvPr/>
        </p:nvSpPr>
        <p:spPr>
          <a:xfrm>
            <a:off x="5741138" y="1691888"/>
            <a:ext cx="2925600" cy="292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5950" y="3033463"/>
            <a:ext cx="381000" cy="24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282" y="3568407"/>
            <a:ext cx="491880" cy="49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607" y="2224782"/>
            <a:ext cx="491880" cy="49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907" y="2847582"/>
            <a:ext cx="491880" cy="49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/>
          <p:nvPr/>
        </p:nvSpPr>
        <p:spPr>
          <a:xfrm>
            <a:off x="6179863" y="820488"/>
            <a:ext cx="2925600" cy="292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7"/>
          <p:cNvSpPr txBox="1"/>
          <p:nvPr>
            <p:ph idx="4" type="body"/>
          </p:nvPr>
        </p:nvSpPr>
        <p:spPr>
          <a:xfrm>
            <a:off x="462200" y="1772500"/>
            <a:ext cx="4095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</a:t>
            </a:r>
            <a:r>
              <a:rPr lang="fr" sz="1800"/>
              <a:t> points d'accès (AP)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Connectés entre eux via un système de distribution (DS)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communication passe par les AP et le DS (le cas échéant)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DS : en général Ethernet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SSID (</a:t>
            </a:r>
            <a:r>
              <a:rPr i="1" lang="fr" sz="1800"/>
              <a:t>Service Set Identifier</a:t>
            </a:r>
            <a:r>
              <a:rPr lang="fr" sz="1800"/>
              <a:t>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Nom du réseau commun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BSSID : MAC de chaque AP</a:t>
            </a:r>
            <a:endParaRPr sz="1800"/>
          </a:p>
        </p:txBody>
      </p:sp>
      <p:sp>
        <p:nvSpPr>
          <p:cNvPr id="344" name="Google Shape;344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Wifi  avec des point d'accès</a:t>
            </a:r>
            <a:endParaRPr/>
          </a:p>
        </p:txBody>
      </p:sp>
      <p:sp>
        <p:nvSpPr>
          <p:cNvPr id="345" name="Google Shape;345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opératoires</a:t>
            </a:r>
            <a:endParaRPr/>
          </a:p>
        </p:txBody>
      </p:sp>
      <p:sp>
        <p:nvSpPr>
          <p:cNvPr id="346" name="Google Shape;346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</a:t>
            </a:r>
            <a:r>
              <a:rPr lang="fr" sz="3700"/>
              <a:t>nfrastructure étendue (ESS)</a:t>
            </a:r>
            <a:endParaRPr sz="3700"/>
          </a:p>
        </p:txBody>
      </p:sp>
      <p:sp>
        <p:nvSpPr>
          <p:cNvPr id="347" name="Google Shape;34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4907" y="1417782"/>
            <a:ext cx="491880" cy="49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2175" y="2162063"/>
            <a:ext cx="381000" cy="2424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47"/>
          <p:cNvGrpSpPr/>
          <p:nvPr/>
        </p:nvGrpSpPr>
        <p:grpSpPr>
          <a:xfrm>
            <a:off x="3995713" y="2820938"/>
            <a:ext cx="2925600" cy="2925600"/>
            <a:chOff x="3995713" y="2820938"/>
            <a:chExt cx="2925600" cy="2925600"/>
          </a:xfrm>
        </p:grpSpPr>
        <p:sp>
          <p:nvSpPr>
            <p:cNvPr id="351" name="Google Shape;351;p47"/>
            <p:cNvSpPr/>
            <p:nvPr/>
          </p:nvSpPr>
          <p:spPr>
            <a:xfrm>
              <a:off x="3995713" y="2820938"/>
              <a:ext cx="2925600" cy="2925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2" name="Google Shape;352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68025" y="41625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" name="Google Shape;353;p47"/>
          <p:cNvGrpSpPr/>
          <p:nvPr/>
        </p:nvGrpSpPr>
        <p:grpSpPr>
          <a:xfrm>
            <a:off x="5629450" y="2404517"/>
            <a:ext cx="2572080" cy="2295206"/>
            <a:chOff x="5629450" y="2404517"/>
            <a:chExt cx="2572080" cy="2295206"/>
          </a:xfrm>
        </p:grpSpPr>
        <p:pic>
          <p:nvPicPr>
            <p:cNvPr id="354" name="Google Shape;354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85250" y="4162513"/>
              <a:ext cx="716280" cy="5372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5" name="Google Shape;355;p47"/>
            <p:cNvCxnSpPr>
              <a:endCxn id="354" idx="1"/>
            </p:cNvCxnSpPr>
            <p:nvPr/>
          </p:nvCxnSpPr>
          <p:spPr>
            <a:xfrm>
              <a:off x="5629450" y="4279918"/>
              <a:ext cx="1855800" cy="15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47"/>
            <p:cNvCxnSpPr>
              <a:stCxn id="349" idx="2"/>
              <a:endCxn id="354" idx="0"/>
            </p:cNvCxnSpPr>
            <p:nvPr/>
          </p:nvCxnSpPr>
          <p:spPr>
            <a:xfrm>
              <a:off x="7642675" y="2404517"/>
              <a:ext cx="200700" cy="175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57" name="Google Shape;3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070" y="3590557"/>
            <a:ext cx="491880" cy="49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807" y="2123582"/>
            <a:ext cx="491880" cy="49188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7"/>
          <p:cNvSpPr/>
          <p:nvPr/>
        </p:nvSpPr>
        <p:spPr>
          <a:xfrm>
            <a:off x="6863150" y="1623243"/>
            <a:ext cx="1233825" cy="528225"/>
          </a:xfrm>
          <a:custGeom>
            <a:rect b="b" l="l" r="r" t="t"/>
            <a:pathLst>
              <a:path extrusionOk="0" h="21129" w="49353">
                <a:moveTo>
                  <a:pt x="0" y="21129"/>
                </a:moveTo>
                <a:cubicBezTo>
                  <a:pt x="3496" y="17993"/>
                  <a:pt x="12750" y="5809"/>
                  <a:pt x="20975" y="2313"/>
                </a:cubicBezTo>
                <a:cubicBezTo>
                  <a:pt x="29201" y="-1183"/>
                  <a:pt x="44623" y="514"/>
                  <a:pt x="49353" y="1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60" name="Google Shape;360;p47"/>
          <p:cNvSpPr/>
          <p:nvPr/>
        </p:nvSpPr>
        <p:spPr>
          <a:xfrm>
            <a:off x="4773350" y="2560175"/>
            <a:ext cx="1989550" cy="1141300"/>
          </a:xfrm>
          <a:custGeom>
            <a:rect b="b" l="l" r="r" t="t"/>
            <a:pathLst>
              <a:path extrusionOk="0" h="45652" w="79582">
                <a:moveTo>
                  <a:pt x="79582" y="0"/>
                </a:moveTo>
                <a:cubicBezTo>
                  <a:pt x="74904" y="4524"/>
                  <a:pt x="64776" y="19535"/>
                  <a:pt x="51512" y="27144"/>
                </a:cubicBezTo>
                <a:cubicBezTo>
                  <a:pt x="38248" y="34753"/>
                  <a:pt x="8585" y="42567"/>
                  <a:pt x="0" y="4565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48"/>
          <p:cNvGrpSpPr/>
          <p:nvPr/>
        </p:nvGrpSpPr>
        <p:grpSpPr>
          <a:xfrm>
            <a:off x="6481313" y="1028213"/>
            <a:ext cx="2194200" cy="2194200"/>
            <a:chOff x="5926088" y="1108938"/>
            <a:chExt cx="2194200" cy="2194200"/>
          </a:xfrm>
        </p:grpSpPr>
        <p:sp>
          <p:nvSpPr>
            <p:cNvPr id="366" name="Google Shape;366;p48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7" name="Google Shape;367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" name="Google Shape;368;p48"/>
          <p:cNvSpPr txBox="1"/>
          <p:nvPr>
            <p:ph idx="4" type="body"/>
          </p:nvPr>
        </p:nvSpPr>
        <p:spPr>
          <a:xfrm>
            <a:off x="462200" y="1772500"/>
            <a:ext cx="4095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 topologies ESS possibles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Cellules non recouvrantes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mobilité impossible</a:t>
            </a:r>
            <a:endParaRPr sz="1800"/>
          </a:p>
        </p:txBody>
      </p:sp>
      <p:sp>
        <p:nvSpPr>
          <p:cNvPr id="369" name="Google Shape;369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Grande couverture pour stations fixes</a:t>
            </a:r>
            <a:endParaRPr/>
          </a:p>
        </p:txBody>
      </p:sp>
      <p:sp>
        <p:nvSpPr>
          <p:cNvPr id="370" name="Google Shape;370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opératoires</a:t>
            </a:r>
            <a:endParaRPr/>
          </a:p>
        </p:txBody>
      </p:sp>
      <p:sp>
        <p:nvSpPr>
          <p:cNvPr id="371" name="Google Shape;371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Topologies</a:t>
            </a:r>
            <a:r>
              <a:rPr lang="fr" sz="3700"/>
              <a:t> ESS</a:t>
            </a:r>
            <a:endParaRPr sz="3700"/>
          </a:p>
        </p:txBody>
      </p:sp>
      <p:sp>
        <p:nvSpPr>
          <p:cNvPr id="372" name="Google Shape;37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73" name="Google Shape;37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8807" y="1352607"/>
            <a:ext cx="491880" cy="491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48"/>
          <p:cNvGrpSpPr/>
          <p:nvPr/>
        </p:nvGrpSpPr>
        <p:grpSpPr>
          <a:xfrm>
            <a:off x="4798388" y="2949238"/>
            <a:ext cx="2194200" cy="2194200"/>
            <a:chOff x="5926088" y="1108938"/>
            <a:chExt cx="2194200" cy="2194200"/>
          </a:xfrm>
        </p:grpSpPr>
        <p:sp>
          <p:nvSpPr>
            <p:cNvPr id="375" name="Google Shape;375;p48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6" name="Google Shape;376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" name="Google Shape;377;p48"/>
          <p:cNvGrpSpPr/>
          <p:nvPr/>
        </p:nvGrpSpPr>
        <p:grpSpPr>
          <a:xfrm>
            <a:off x="5456757" y="1565425"/>
            <a:ext cx="1406393" cy="2112537"/>
            <a:chOff x="5456757" y="1565425"/>
            <a:chExt cx="1406393" cy="2112537"/>
          </a:xfrm>
        </p:grpSpPr>
        <p:pic>
          <p:nvPicPr>
            <p:cNvPr id="378" name="Google Shape;378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56757" y="3186082"/>
              <a:ext cx="491880" cy="491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48"/>
            <p:cNvSpPr/>
            <p:nvPr/>
          </p:nvSpPr>
          <p:spPr>
            <a:xfrm>
              <a:off x="5652450" y="1565425"/>
              <a:ext cx="1210700" cy="1650225"/>
            </a:xfrm>
            <a:custGeom>
              <a:rect b="b" l="l" r="r" t="t"/>
              <a:pathLst>
                <a:path extrusionOk="0" h="66009" w="48428">
                  <a:moveTo>
                    <a:pt x="48428" y="0"/>
                  </a:moveTo>
                  <a:cubicBezTo>
                    <a:pt x="42465" y="5192"/>
                    <a:pt x="20718" y="20153"/>
                    <a:pt x="12647" y="31154"/>
                  </a:cubicBezTo>
                  <a:cubicBezTo>
                    <a:pt x="4576" y="42156"/>
                    <a:pt x="2108" y="60200"/>
                    <a:pt x="0" y="6600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stealth"/>
            </a:ln>
          </p:spPr>
        </p:sp>
        <p:sp>
          <p:nvSpPr>
            <p:cNvPr id="380" name="Google Shape;380;p48"/>
            <p:cNvSpPr/>
            <p:nvPr/>
          </p:nvSpPr>
          <p:spPr>
            <a:xfrm>
              <a:off x="5729575" y="2058950"/>
              <a:ext cx="548700" cy="492000"/>
            </a:xfrm>
            <a:prstGeom prst="mathMultiply">
              <a:avLst>
                <a:gd fmla="val 23520" name="adj1"/>
              </a:avLst>
            </a:prstGeom>
            <a:solidFill>
              <a:srgbClr val="99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1" name="Google Shape;38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2575" y="3607288"/>
            <a:ext cx="716280" cy="5372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48"/>
          <p:cNvCxnSpPr>
            <a:stCxn id="376" idx="3"/>
            <a:endCxn id="381" idx="1"/>
          </p:cNvCxnSpPr>
          <p:nvPr/>
        </p:nvCxnSpPr>
        <p:spPr>
          <a:xfrm flipH="1" rot="10800000">
            <a:off x="6086000" y="3875940"/>
            <a:ext cx="140670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8"/>
          <p:cNvCxnSpPr>
            <a:stCxn id="367" idx="2"/>
            <a:endCxn id="381" idx="0"/>
          </p:cNvCxnSpPr>
          <p:nvPr/>
        </p:nvCxnSpPr>
        <p:spPr>
          <a:xfrm>
            <a:off x="7578425" y="2246542"/>
            <a:ext cx="272400" cy="13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49"/>
          <p:cNvGrpSpPr/>
          <p:nvPr/>
        </p:nvGrpSpPr>
        <p:grpSpPr>
          <a:xfrm>
            <a:off x="6817238" y="1028213"/>
            <a:ext cx="2194200" cy="2194200"/>
            <a:chOff x="5926088" y="1108938"/>
            <a:chExt cx="2194200" cy="2194200"/>
          </a:xfrm>
        </p:grpSpPr>
        <p:sp>
          <p:nvSpPr>
            <p:cNvPr id="389" name="Google Shape;389;p49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0" name="Google Shape;390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1" name="Google Shape;391;p49"/>
          <p:cNvSpPr txBox="1"/>
          <p:nvPr>
            <p:ph idx="4" type="body"/>
          </p:nvPr>
        </p:nvSpPr>
        <p:spPr>
          <a:xfrm>
            <a:off x="462200" y="1772500"/>
            <a:ext cx="4095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</a:t>
            </a:r>
            <a:r>
              <a:rPr lang="fr" sz="1800"/>
              <a:t>ellules recouvrantes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d'un plus grand nombre de connexions sans perte de performance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Limiter la puissance du signal =&gt; améliorer le débit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Mobilité via 802.11f (</a:t>
            </a:r>
            <a:r>
              <a:rPr i="1" lang="fr" sz="1800"/>
              <a:t>roaming</a:t>
            </a:r>
            <a:r>
              <a:rPr lang="fr" sz="1800"/>
              <a:t>). Échange d'info entre AP via le DS pour éviter les coupures</a:t>
            </a:r>
            <a:endParaRPr sz="1800"/>
          </a:p>
        </p:txBody>
      </p:sp>
      <p:sp>
        <p:nvSpPr>
          <p:cNvPr id="392" name="Google Shape;392;p4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Réseau ambiant</a:t>
            </a:r>
            <a:endParaRPr/>
          </a:p>
        </p:txBody>
      </p:sp>
      <p:sp>
        <p:nvSpPr>
          <p:cNvPr id="393" name="Google Shape;393;p4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opératoires</a:t>
            </a:r>
            <a:endParaRPr/>
          </a:p>
        </p:txBody>
      </p:sp>
      <p:sp>
        <p:nvSpPr>
          <p:cNvPr id="394" name="Google Shape;394;p4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Topologies ESS</a:t>
            </a:r>
            <a:endParaRPr sz="3700"/>
          </a:p>
        </p:txBody>
      </p:sp>
      <p:sp>
        <p:nvSpPr>
          <p:cNvPr id="395" name="Google Shape;39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396" name="Google Shape;396;p49"/>
          <p:cNvGrpSpPr/>
          <p:nvPr/>
        </p:nvGrpSpPr>
        <p:grpSpPr>
          <a:xfrm>
            <a:off x="5243838" y="1028213"/>
            <a:ext cx="2194200" cy="2194200"/>
            <a:chOff x="5926088" y="1108938"/>
            <a:chExt cx="2194200" cy="2194200"/>
          </a:xfrm>
        </p:grpSpPr>
        <p:sp>
          <p:nvSpPr>
            <p:cNvPr id="397" name="Google Shape;397;p49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8" name="Google Shape;398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9" name="Google Shape;399;p49"/>
          <p:cNvGrpSpPr/>
          <p:nvPr/>
        </p:nvGrpSpPr>
        <p:grpSpPr>
          <a:xfrm>
            <a:off x="5243838" y="2555638"/>
            <a:ext cx="2194200" cy="2194200"/>
            <a:chOff x="5926088" y="1108938"/>
            <a:chExt cx="2194200" cy="2194200"/>
          </a:xfrm>
        </p:grpSpPr>
        <p:sp>
          <p:nvSpPr>
            <p:cNvPr id="400" name="Google Shape;400;p49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1" name="Google Shape;401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49"/>
          <p:cNvGrpSpPr/>
          <p:nvPr/>
        </p:nvGrpSpPr>
        <p:grpSpPr>
          <a:xfrm>
            <a:off x="6817238" y="2555638"/>
            <a:ext cx="2194200" cy="2194200"/>
            <a:chOff x="5926088" y="1108938"/>
            <a:chExt cx="2194200" cy="2194200"/>
          </a:xfrm>
        </p:grpSpPr>
        <p:sp>
          <p:nvSpPr>
            <p:cNvPr id="403" name="Google Shape;403;p49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4" name="Google Shape;404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5" name="Google Shape;40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350" y="2635663"/>
            <a:ext cx="716280" cy="5372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p49"/>
          <p:cNvCxnSpPr>
            <a:stCxn id="401" idx="1"/>
            <a:endCxn id="405" idx="2"/>
          </p:cNvCxnSpPr>
          <p:nvPr/>
        </p:nvCxnSpPr>
        <p:spPr>
          <a:xfrm rot="10800000">
            <a:off x="4997550" y="3172740"/>
            <a:ext cx="11529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49"/>
          <p:cNvCxnSpPr>
            <a:stCxn id="398" idx="1"/>
            <a:endCxn id="405" idx="0"/>
          </p:cNvCxnSpPr>
          <p:nvPr/>
        </p:nvCxnSpPr>
        <p:spPr>
          <a:xfrm flipH="1">
            <a:off x="4997550" y="2125315"/>
            <a:ext cx="115290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49"/>
          <p:cNvCxnSpPr>
            <a:stCxn id="404" idx="0"/>
            <a:endCxn id="405" idx="3"/>
          </p:cNvCxnSpPr>
          <p:nvPr/>
        </p:nvCxnSpPr>
        <p:spPr>
          <a:xfrm rot="10800000">
            <a:off x="5355650" y="2904213"/>
            <a:ext cx="2558700" cy="6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9"/>
          <p:cNvCxnSpPr>
            <a:stCxn id="390" idx="2"/>
            <a:endCxn id="405" idx="3"/>
          </p:cNvCxnSpPr>
          <p:nvPr/>
        </p:nvCxnSpPr>
        <p:spPr>
          <a:xfrm flipH="1">
            <a:off x="5355650" y="2246542"/>
            <a:ext cx="25587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50"/>
          <p:cNvGrpSpPr/>
          <p:nvPr/>
        </p:nvGrpSpPr>
        <p:grpSpPr>
          <a:xfrm>
            <a:off x="6817238" y="1028213"/>
            <a:ext cx="2194200" cy="2194200"/>
            <a:chOff x="5926088" y="1108938"/>
            <a:chExt cx="2194200" cy="2194200"/>
          </a:xfrm>
        </p:grpSpPr>
        <p:sp>
          <p:nvSpPr>
            <p:cNvPr id="415" name="Google Shape;415;p50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6" name="Google Shape;416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7" name="Google Shape;417;p50"/>
          <p:cNvSpPr txBox="1"/>
          <p:nvPr>
            <p:ph idx="4" type="body"/>
          </p:nvPr>
        </p:nvSpPr>
        <p:spPr>
          <a:xfrm>
            <a:off x="462200" y="1772500"/>
            <a:ext cx="4095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mode réseau maillé (mesh) permet les avantages de l'ESS sans le besoin d'un système de distribution (DS)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point d'accès primaire est relié aux autres réseaux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Peut disposer d'un </a:t>
            </a:r>
            <a:r>
              <a:rPr i="1" lang="fr" sz="1800"/>
              <a:t>failover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Tous les AP doivent relayer le </a:t>
            </a:r>
            <a:r>
              <a:rPr lang="fr" sz="1800"/>
              <a:t>trafic</a:t>
            </a:r>
            <a:r>
              <a:rPr lang="fr" sz="1800"/>
              <a:t>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Nécessite un protocole de routage dynamique</a:t>
            </a:r>
            <a:endParaRPr sz="1800"/>
          </a:p>
        </p:txBody>
      </p:sp>
      <p:sp>
        <p:nvSpPr>
          <p:cNvPr id="418" name="Google Shape;418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Réseau maillé</a:t>
            </a:r>
            <a:endParaRPr/>
          </a:p>
        </p:txBody>
      </p:sp>
      <p:sp>
        <p:nvSpPr>
          <p:cNvPr id="419" name="Google Shape;419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opératoires</a:t>
            </a:r>
            <a:endParaRPr/>
          </a:p>
        </p:txBody>
      </p:sp>
      <p:sp>
        <p:nvSpPr>
          <p:cNvPr id="420" name="Google Shape;420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Réseau mesh</a:t>
            </a:r>
            <a:endParaRPr sz="3700"/>
          </a:p>
        </p:txBody>
      </p:sp>
      <p:sp>
        <p:nvSpPr>
          <p:cNvPr id="421" name="Google Shape;42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422" name="Google Shape;422;p50"/>
          <p:cNvGrpSpPr/>
          <p:nvPr/>
        </p:nvGrpSpPr>
        <p:grpSpPr>
          <a:xfrm>
            <a:off x="5243838" y="1028213"/>
            <a:ext cx="2194200" cy="2194200"/>
            <a:chOff x="5926088" y="1108938"/>
            <a:chExt cx="2194200" cy="2194200"/>
          </a:xfrm>
        </p:grpSpPr>
        <p:sp>
          <p:nvSpPr>
            <p:cNvPr id="423" name="Google Shape;423;p50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4" name="Google Shape;424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50"/>
          <p:cNvGrpSpPr/>
          <p:nvPr/>
        </p:nvGrpSpPr>
        <p:grpSpPr>
          <a:xfrm>
            <a:off x="5243838" y="2555638"/>
            <a:ext cx="2194200" cy="2194200"/>
            <a:chOff x="5926088" y="1108938"/>
            <a:chExt cx="2194200" cy="2194200"/>
          </a:xfrm>
        </p:grpSpPr>
        <p:sp>
          <p:nvSpPr>
            <p:cNvPr id="426" name="Google Shape;426;p50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7" name="Google Shape;427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" name="Google Shape;428;p50"/>
          <p:cNvGrpSpPr/>
          <p:nvPr/>
        </p:nvGrpSpPr>
        <p:grpSpPr>
          <a:xfrm>
            <a:off x="6817238" y="2555638"/>
            <a:ext cx="2194200" cy="2194200"/>
            <a:chOff x="5926088" y="1108938"/>
            <a:chExt cx="2194200" cy="2194200"/>
          </a:xfrm>
        </p:grpSpPr>
        <p:sp>
          <p:nvSpPr>
            <p:cNvPr id="429" name="Google Shape;429;p50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30" name="Google Shape;430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1" name="Google Shape;43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350" y="2635663"/>
            <a:ext cx="716280" cy="5372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50"/>
          <p:cNvCxnSpPr>
            <a:endCxn id="431" idx="3"/>
          </p:cNvCxnSpPr>
          <p:nvPr/>
        </p:nvCxnSpPr>
        <p:spPr>
          <a:xfrm rot="10800000">
            <a:off x="5355630" y="2904268"/>
            <a:ext cx="7947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0"/>
          <p:cNvCxnSpPr>
            <a:endCxn id="431" idx="3"/>
          </p:cNvCxnSpPr>
          <p:nvPr/>
        </p:nvCxnSpPr>
        <p:spPr>
          <a:xfrm flipH="1">
            <a:off x="5355630" y="2125468"/>
            <a:ext cx="794700" cy="7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couche liaison</a:t>
            </a:r>
            <a:endParaRPr/>
          </a:p>
        </p:txBody>
      </p:sp>
      <p:sp>
        <p:nvSpPr>
          <p:cNvPr id="439" name="Google Shape;43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0" name="Google Shape;440;p51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802.11 utilise les mêmes adresses MAC (</a:t>
            </a:r>
            <a:r>
              <a:rPr i="1" lang="fr" sz="1800"/>
              <a:t>Medium Access Control</a:t>
            </a:r>
            <a:r>
              <a:rPr lang="fr" sz="1800"/>
              <a:t>) que 802.3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interface wifi dispose donc elle aussi d'une adresse MAC attribuée par le constructeur (ou choisie)</a:t>
            </a:r>
            <a:endParaRPr sz="1800"/>
          </a:p>
        </p:txBody>
      </p:sp>
      <p:sp>
        <p:nvSpPr>
          <p:cNvPr id="446" name="Google Shape;446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Encore des adresses MAC</a:t>
            </a:r>
            <a:endParaRPr/>
          </a:p>
        </p:txBody>
      </p:sp>
      <p:sp>
        <p:nvSpPr>
          <p:cNvPr id="447" name="Google Shape;447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couche liaison</a:t>
            </a:r>
            <a:endParaRPr/>
          </a:p>
        </p:txBody>
      </p:sp>
      <p:sp>
        <p:nvSpPr>
          <p:cNvPr id="448" name="Google Shape;448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adresses MAC</a:t>
            </a:r>
            <a:endParaRPr sz="3700"/>
          </a:p>
        </p:txBody>
      </p:sp>
      <p:sp>
        <p:nvSpPr>
          <p:cNvPr id="449" name="Google Shape;44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Wifi ne peut pas faire l'impasse sur la gestion des erreurs à cause de la bien moindre fiabilité sur support physique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Utilisation de LLC (</a:t>
            </a:r>
            <a:r>
              <a:rPr i="1" lang="fr" sz="1800"/>
              <a:t>Logical Link Control</a:t>
            </a:r>
            <a:r>
              <a:rPr lang="fr" sz="1800"/>
              <a:t>) - 802.2 - assure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Contrôle et reprise des erreurs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Contrôle de flux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 modes opératoires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Type 1 : sans connexion ni acquittement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Type 2 : mode connecté (n° de séquence des trames)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Type 3 : sans connexion avec acquittement</a:t>
            </a:r>
            <a:endParaRPr sz="1800"/>
          </a:p>
        </p:txBody>
      </p:sp>
      <p:sp>
        <p:nvSpPr>
          <p:cNvPr id="455" name="Google Shape;455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erreurs</a:t>
            </a:r>
            <a:endParaRPr/>
          </a:p>
        </p:txBody>
      </p:sp>
      <p:sp>
        <p:nvSpPr>
          <p:cNvPr id="456" name="Google Shape;456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couche liaison</a:t>
            </a:r>
            <a:endParaRPr/>
          </a:p>
        </p:txBody>
      </p:sp>
      <p:sp>
        <p:nvSpPr>
          <p:cNvPr id="457" name="Google Shape;457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sous couche LLC</a:t>
            </a:r>
            <a:endParaRPr sz="3700"/>
          </a:p>
        </p:txBody>
      </p:sp>
      <p:sp>
        <p:nvSpPr>
          <p:cNvPr id="458" name="Google Shape;45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canal utilisé par un point d'accès est partagé par toutes les stations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Une mécanisme de gestion du partage est nécessaire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Mais CSMA/CD n'est pas utilisable..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CSMA/CA :  </a:t>
            </a:r>
            <a:r>
              <a:rPr i="1" lang="fr" sz="1800"/>
              <a:t>Carrier-sense multiple access with collision avoidance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Écoute du médium avant émission (</a:t>
            </a:r>
            <a:r>
              <a:rPr i="1" lang="fr" sz="1800"/>
              <a:t>Carrier-sense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occupé : attente (</a:t>
            </a:r>
            <a:r>
              <a:rPr i="1" lang="fr" sz="1800"/>
              <a:t>collision avoidance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libre : émission puis attente d'un </a:t>
            </a:r>
            <a:r>
              <a:rPr lang="fr" sz="1800"/>
              <a:t>acquittement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acquittement non reçu =&gt; réémission après temps d'attente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BEB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mode de fonctionnement est </a:t>
            </a:r>
            <a:r>
              <a:rPr lang="fr" sz="1800"/>
              <a:t>appelé</a:t>
            </a:r>
            <a:r>
              <a:rPr lang="fr" sz="1800"/>
              <a:t> :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Distributed Coordination Function</a:t>
            </a:r>
            <a:endParaRPr sz="1800"/>
          </a:p>
        </p:txBody>
      </p:sp>
      <p:sp>
        <p:nvSpPr>
          <p:cNvPr id="464" name="Google Shape;464;p5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partage du </a:t>
            </a:r>
            <a:r>
              <a:rPr lang="fr"/>
              <a:t>médium</a:t>
            </a:r>
            <a:endParaRPr/>
          </a:p>
        </p:txBody>
      </p:sp>
      <p:sp>
        <p:nvSpPr>
          <p:cNvPr id="465" name="Google Shape;465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couche liaison</a:t>
            </a:r>
            <a:endParaRPr/>
          </a:p>
        </p:txBody>
      </p:sp>
      <p:sp>
        <p:nvSpPr>
          <p:cNvPr id="466" name="Google Shape;466;p5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CSMA/CA</a:t>
            </a:r>
            <a:endParaRPr sz="3700"/>
          </a:p>
        </p:txBody>
      </p:sp>
      <p:sp>
        <p:nvSpPr>
          <p:cNvPr id="467" name="Google Shape;46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596575" y="926350"/>
            <a:ext cx="468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1 - Les normes wifi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2 - Les normes physiques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3 - Les modes opératoires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6"/>
              </a:rPr>
              <a:t>4 - La couche liaison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7"/>
              </a:rPr>
              <a:t>5 - La sécurité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802.11 permet aussi un mécanisme (optionnel) de réservation du canal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Une station souhaitant émettre envoie une trame RTS (</a:t>
            </a:r>
            <a:r>
              <a:rPr i="1" lang="fr" sz="1600"/>
              <a:t>Request-to-send</a:t>
            </a:r>
            <a:r>
              <a:rPr lang="fr" sz="1600"/>
              <a:t>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Le destinataire (AP en général) </a:t>
            </a:r>
            <a:r>
              <a:rPr lang="fr" sz="1600"/>
              <a:t>émet</a:t>
            </a:r>
            <a:r>
              <a:rPr lang="fr" sz="1600"/>
              <a:t> une trame CTS (</a:t>
            </a:r>
            <a:r>
              <a:rPr i="1" lang="fr" sz="1600"/>
              <a:t>Clear-to-send</a:t>
            </a:r>
            <a:r>
              <a:rPr lang="fr" sz="1600"/>
              <a:t>) indiquant à toutes les stations que le canal est maintenant réservé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Calcul d'un NAV (</a:t>
            </a:r>
            <a:r>
              <a:rPr i="1" lang="fr" sz="1600"/>
              <a:t>Network Allocation Vector</a:t>
            </a:r>
            <a:r>
              <a:rPr lang="fr" sz="1600"/>
              <a:t>) pendant lequel seule la station ayant réservé le canal peut émettre, les autres ne sondent plus le canal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trames RTS/CTS (et ACK) sont des petites trames émises après un SIFS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Short InterFrame Spacing</a:t>
            </a:r>
            <a:r>
              <a:rPr lang="fr" sz="1800"/>
              <a:t>) et sont donc prioritaires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stations doivent en effet attendre un DIFS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DCF InterFrame Spacing</a:t>
            </a:r>
            <a:r>
              <a:rPr lang="fr" sz="1800"/>
              <a:t>) après la trame précédente pour émettre une</a:t>
            </a:r>
            <a:r>
              <a:rPr lang="fr" sz="1800"/>
              <a:t> trame classique.</a:t>
            </a:r>
            <a:endParaRPr sz="1800"/>
          </a:p>
        </p:txBody>
      </p:sp>
      <p:sp>
        <p:nvSpPr>
          <p:cNvPr id="473" name="Google Shape;473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Demander la parole</a:t>
            </a:r>
            <a:endParaRPr/>
          </a:p>
        </p:txBody>
      </p:sp>
      <p:sp>
        <p:nvSpPr>
          <p:cNvPr id="474" name="Google Shape;474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couche liaison</a:t>
            </a:r>
            <a:endParaRPr/>
          </a:p>
        </p:txBody>
      </p:sp>
      <p:sp>
        <p:nvSpPr>
          <p:cNvPr id="475" name="Google Shape;475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RTS &amp; CTS</a:t>
            </a:r>
            <a:endParaRPr sz="3700"/>
          </a:p>
        </p:txBody>
      </p:sp>
      <p:sp>
        <p:nvSpPr>
          <p:cNvPr id="476" name="Google Shape;476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802.11 peut aussi fonctionner en mode PCF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Point Coordinated Function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Dans ce mode, c'est le point d'accès qui distribue la parole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via des trames spécifiques (CF Poll Frame)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priorité en suivant PIFS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PCF InterFrame Spacing</a:t>
            </a:r>
            <a:r>
              <a:rPr lang="fr" sz="1800"/>
              <a:t>) SIFS &lt; PIFS &lt; DIFS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mode de fonctionnement est rarement implémenté par les équipements</a:t>
            </a:r>
            <a:endParaRPr sz="1800"/>
          </a:p>
        </p:txBody>
      </p:sp>
      <p:sp>
        <p:nvSpPr>
          <p:cNvPr id="482" name="Google Shape;482;p5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coordinateur centralisé</a:t>
            </a:r>
            <a:endParaRPr/>
          </a:p>
        </p:txBody>
      </p:sp>
      <p:sp>
        <p:nvSpPr>
          <p:cNvPr id="483" name="Google Shape;483;p5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couche liaison</a:t>
            </a:r>
            <a:endParaRPr/>
          </a:p>
        </p:txBody>
      </p:sp>
      <p:sp>
        <p:nvSpPr>
          <p:cNvPr id="484" name="Google Shape;484;p5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Centralisation du contrôle d'accès</a:t>
            </a:r>
            <a:endParaRPr sz="3700"/>
          </a:p>
        </p:txBody>
      </p:sp>
      <p:sp>
        <p:nvSpPr>
          <p:cNvPr id="485" name="Google Shape;485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norme 802.11e introduit un mode hybride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d'obtenir une sorte d'intermédiaire entre DCF et PCF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Ajoute une gestion de priorité de </a:t>
            </a:r>
            <a:r>
              <a:rPr lang="fr" sz="1800"/>
              <a:t>trafic</a:t>
            </a:r>
            <a:r>
              <a:rPr lang="fr" sz="1800"/>
              <a:t> pour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voix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vidéo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</a:t>
            </a:r>
            <a:r>
              <a:rPr lang="fr" sz="1800"/>
              <a:t>trafic </a:t>
            </a:r>
            <a:r>
              <a:rPr i="1" lang="fr" sz="1800"/>
              <a:t>best effort</a:t>
            </a:r>
            <a:r>
              <a:rPr lang="fr" sz="1800"/>
              <a:t> classique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trafic de fond (</a:t>
            </a:r>
            <a:r>
              <a:rPr i="1" lang="fr" sz="1800"/>
              <a:t>background</a:t>
            </a:r>
            <a:r>
              <a:rPr lang="fr" sz="1800"/>
              <a:t>) qui peut attendre les moments de faible charge</a:t>
            </a:r>
            <a:endParaRPr sz="1800"/>
          </a:p>
        </p:txBody>
      </p:sp>
      <p:sp>
        <p:nvSpPr>
          <p:cNvPr id="491" name="Google Shape;491;p5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meilleur des deux mondes</a:t>
            </a:r>
            <a:endParaRPr/>
          </a:p>
        </p:txBody>
      </p:sp>
      <p:sp>
        <p:nvSpPr>
          <p:cNvPr id="492" name="Google Shape;492;p5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couche liaison</a:t>
            </a:r>
            <a:endParaRPr/>
          </a:p>
        </p:txBody>
      </p:sp>
      <p:sp>
        <p:nvSpPr>
          <p:cNvPr id="493" name="Google Shape;493;p5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Hybrid Coordination Function - HCF</a:t>
            </a:r>
            <a:endParaRPr sz="3700"/>
          </a:p>
        </p:txBody>
      </p:sp>
      <p:sp>
        <p:nvSpPr>
          <p:cNvPr id="494" name="Google Shape;49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sécurité</a:t>
            </a:r>
            <a:endParaRPr/>
          </a:p>
        </p:txBody>
      </p:sp>
      <p:sp>
        <p:nvSpPr>
          <p:cNvPr id="500" name="Google Shape;50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01" name="Google Shape;501;p58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L'utilisation d'un support radio implique des risques supplémentaires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L'écoute du réseau nécessite simplement d'être à portée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L'accès au wifi permet souvent d'accéder à d'autres réseaux (filaires)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D'autres types de dénis de service sont envisageables (brouillage…)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bref : Wifi a des besoins en sécurité supérieur et donc propose directement des protocoles de sécurisation</a:t>
            </a:r>
            <a:endParaRPr sz="1800"/>
          </a:p>
        </p:txBody>
      </p:sp>
      <p:sp>
        <p:nvSpPr>
          <p:cNvPr id="507" name="Google Shape;507;p5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besoin</a:t>
            </a:r>
            <a:endParaRPr/>
          </a:p>
        </p:txBody>
      </p:sp>
      <p:sp>
        <p:nvSpPr>
          <p:cNvPr id="508" name="Google Shape;508;p5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sécurité</a:t>
            </a:r>
            <a:endParaRPr/>
          </a:p>
        </p:txBody>
      </p:sp>
      <p:sp>
        <p:nvSpPr>
          <p:cNvPr id="509" name="Google Shape;509;p5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risques</a:t>
            </a:r>
            <a:endParaRPr sz="3700"/>
          </a:p>
        </p:txBody>
      </p:sp>
      <p:sp>
        <p:nvSpPr>
          <p:cNvPr id="510" name="Google Shape;510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802.11 propose plusieurs protocoles de sécurisation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 WEP (</a:t>
            </a:r>
            <a:r>
              <a:rPr i="1" lang="fr" sz="1800"/>
              <a:t>Wired Equivalent Privacy</a:t>
            </a:r>
            <a:r>
              <a:rPr lang="fr" sz="1800"/>
              <a:t>) présente un niveau de sécurité très faible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Utilise mal un algo cryptographique obsolète (RC4)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Des outils clé en main permettent de le casser en quelques instants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WPA (</a:t>
            </a:r>
            <a:r>
              <a:rPr i="1" lang="fr" sz="1800"/>
              <a:t>Wi-Fi Protected Access</a:t>
            </a:r>
            <a:r>
              <a:rPr lang="fr" sz="1800"/>
              <a:t>) solution intermédiaire d'attente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Utilise toujours RC4 avec </a:t>
            </a:r>
            <a:r>
              <a:rPr lang="fr" sz="1800"/>
              <a:t>TKIP (</a:t>
            </a:r>
            <a:r>
              <a:rPr lang="fr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Temporal Key Integrity Protocol</a:t>
            </a:r>
            <a:r>
              <a:rPr lang="fr" sz="1800"/>
              <a:t>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Génère des clés temporaires à partir d'une passphrase (PSK - Pre-Shared Key)</a:t>
            </a:r>
            <a:endParaRPr sz="1800"/>
          </a:p>
        </p:txBody>
      </p:sp>
      <p:sp>
        <p:nvSpPr>
          <p:cNvPr id="516" name="Google Shape;516;p6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Ceux à ne pas choisir</a:t>
            </a:r>
            <a:endParaRPr/>
          </a:p>
        </p:txBody>
      </p:sp>
      <p:sp>
        <p:nvSpPr>
          <p:cNvPr id="517" name="Google Shape;517;p6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sécurité</a:t>
            </a:r>
            <a:endParaRPr/>
          </a:p>
        </p:txBody>
      </p:sp>
      <p:sp>
        <p:nvSpPr>
          <p:cNvPr id="518" name="Google Shape;518;p6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protocoles obsolètes</a:t>
            </a:r>
            <a:endParaRPr sz="3700"/>
          </a:p>
        </p:txBody>
      </p:sp>
      <p:sp>
        <p:nvSpPr>
          <p:cNvPr id="519" name="Google Shape;519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WPA2 (2004)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Utilisation d'AES à la place de RC4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CCMP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Counter-Mode/CBC-Mac Protocol</a:t>
            </a:r>
            <a:r>
              <a:rPr lang="fr" sz="1800"/>
              <a:t> au lieu de TKIP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WPA2-Personnal (ou WPA2-PSK)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Recommandation : utiliser des passphrases longues (&gt; 20 caractères) et complexes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WPA2-Entreprise (ou WPA2-EAP)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EAP (</a:t>
            </a:r>
            <a:r>
              <a:rPr lang="fr" sz="1600" u="sng">
                <a:solidFill>
                  <a:schemeClr val="hlink"/>
                </a:solidFill>
                <a:hlinkClick r:id="rId4"/>
              </a:rPr>
              <a:t>Extensible Authentication Protocol</a:t>
            </a:r>
            <a:r>
              <a:rPr lang="fr" sz="1600"/>
              <a:t>) permet différentes stratégies d'authentification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Nécessite un serveur d'authentification (ex : </a:t>
            </a:r>
            <a:r>
              <a:rPr lang="fr" sz="1600" u="sng">
                <a:solidFill>
                  <a:schemeClr val="hlink"/>
                </a:solidFill>
                <a:hlinkClick r:id="rId5"/>
              </a:rPr>
              <a:t>RADIUS</a:t>
            </a:r>
            <a:r>
              <a:rPr lang="fr" sz="1600"/>
              <a:t>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WPA3 (2018) - Encore peu répandu</a:t>
            </a:r>
            <a:endParaRPr sz="1800"/>
          </a:p>
        </p:txBody>
      </p:sp>
      <p:sp>
        <p:nvSpPr>
          <p:cNvPr id="525" name="Google Shape;525;p6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choix envisageables</a:t>
            </a:r>
            <a:endParaRPr/>
          </a:p>
        </p:txBody>
      </p:sp>
      <p:sp>
        <p:nvSpPr>
          <p:cNvPr id="526" name="Google Shape;526;p6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sécurité</a:t>
            </a:r>
            <a:endParaRPr/>
          </a:p>
        </p:txBody>
      </p:sp>
      <p:sp>
        <p:nvSpPr>
          <p:cNvPr id="527" name="Google Shape;527;p6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protocoles recommandés</a:t>
            </a:r>
            <a:endParaRPr sz="3700"/>
          </a:p>
        </p:txBody>
      </p:sp>
      <p:sp>
        <p:nvSpPr>
          <p:cNvPr id="528" name="Google Shape;528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WPS - </a:t>
            </a:r>
            <a:r>
              <a:rPr i="1" lang="fr" sz="1800"/>
              <a:t>Wi-Fi Protected Setup</a:t>
            </a:r>
            <a:r>
              <a:rPr lang="fr" sz="1800"/>
              <a:t> est un mécanisme d'autoconfiguration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Négociation entre le point d'accès et le terminal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Recommandation : </a:t>
            </a:r>
            <a:r>
              <a:rPr lang="fr" sz="1800"/>
              <a:t>désactiver</a:t>
            </a:r>
            <a:r>
              <a:rPr lang="fr" sz="1800"/>
              <a:t> WPS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d'autres recommandations de sécurité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le guide ANSSI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peu ancien (2013) mais toujours en partie d'actualité</a:t>
            </a:r>
            <a:endParaRPr sz="1800"/>
          </a:p>
        </p:txBody>
      </p:sp>
      <p:sp>
        <p:nvSpPr>
          <p:cNvPr id="534" name="Google Shape;534;p6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Procédure simplifiée</a:t>
            </a:r>
            <a:endParaRPr/>
          </a:p>
        </p:txBody>
      </p:sp>
      <p:sp>
        <p:nvSpPr>
          <p:cNvPr id="535" name="Google Shape;535;p6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sécurité</a:t>
            </a:r>
            <a:endParaRPr/>
          </a:p>
        </p:txBody>
      </p:sp>
      <p:sp>
        <p:nvSpPr>
          <p:cNvPr id="536" name="Google Shape;536;p6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cas WPS</a:t>
            </a:r>
            <a:endParaRPr sz="3700"/>
          </a:p>
        </p:txBody>
      </p:sp>
      <p:sp>
        <p:nvSpPr>
          <p:cNvPr id="537" name="Google Shape;537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 failles récentes ont été publiées affectant la sécurité du wifi et notamment WPA2 et WPA3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KRACK</a:t>
            </a:r>
            <a:r>
              <a:rPr lang="fr" sz="1800"/>
              <a:t> (2017) - Faille WPA2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KrØØk</a:t>
            </a:r>
            <a:r>
              <a:rPr lang="fr" sz="1800"/>
              <a:t> (2019) - Faille WPA2 sur certaines puces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5"/>
              </a:rPr>
              <a:t>Dragonblood</a:t>
            </a:r>
            <a:r>
              <a:rPr lang="fr" sz="1800"/>
              <a:t> (2019) - Faiblesses dans WPA3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différentes failles ont été corrigées (amélioration du protocole et/ou correction des bug d'implémentation)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Mise à jour des équipements primordiale ! </a:t>
            </a:r>
            <a:endParaRPr sz="1800"/>
          </a:p>
        </p:txBody>
      </p:sp>
      <p:sp>
        <p:nvSpPr>
          <p:cNvPr id="543" name="Google Shape;543;p6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l'actu alors ?</a:t>
            </a:r>
            <a:endParaRPr/>
          </a:p>
        </p:txBody>
      </p:sp>
      <p:sp>
        <p:nvSpPr>
          <p:cNvPr id="544" name="Google Shape;544;p6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sécurité</a:t>
            </a:r>
            <a:endParaRPr/>
          </a:p>
        </p:txBody>
      </p:sp>
      <p:sp>
        <p:nvSpPr>
          <p:cNvPr id="545" name="Google Shape;545;p6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failles récentes</a:t>
            </a:r>
            <a:endParaRPr sz="3700"/>
          </a:p>
        </p:txBody>
      </p:sp>
      <p:sp>
        <p:nvSpPr>
          <p:cNvPr id="546" name="Google Shape;54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4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2" name="Google Shape;552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53" name="Google Shape;553;p64"/>
          <p:cNvSpPr txBox="1"/>
          <p:nvPr/>
        </p:nvSpPr>
        <p:spPr>
          <a:xfrm>
            <a:off x="610800" y="926350"/>
            <a:ext cx="7983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Versions de wifi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Modes de déploiement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Aperçu du protocole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Panorama et recommandations sécurité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wifi</a:t>
            </a:r>
            <a:endParaRPr/>
          </a:p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WIFI est une marque et un label pour les équipements suivant les normes IEEE 802.11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normes 802.11 sont l'approche IEEE pour la mise en place de réseaux locaux sans-fil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Apparu en 1997, elles proposent des débits de 11 Mbps jusqu'à 10,5 Gbps</a:t>
            </a:r>
            <a:endParaRPr sz="1800"/>
          </a:p>
        </p:txBody>
      </p:sp>
      <p:sp>
        <p:nvSpPr>
          <p:cNvPr id="166" name="Google Shape;166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norme et la marque</a:t>
            </a:r>
            <a:endParaRPr/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wifi</a:t>
            </a:r>
            <a:endParaRPr/>
          </a:p>
        </p:txBody>
      </p:sp>
      <p:sp>
        <p:nvSpPr>
          <p:cNvPr id="168" name="Google Shape;168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Une rapide définition</a:t>
            </a:r>
            <a:endParaRPr sz="3700"/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</a:t>
            </a:r>
            <a:r>
              <a:rPr lang="fr"/>
              <a:t>modèle</a:t>
            </a:r>
            <a:r>
              <a:rPr lang="fr"/>
              <a:t> en couche IEEE</a:t>
            </a:r>
            <a:endParaRPr/>
          </a:p>
        </p:txBody>
      </p:sp>
      <p:sp>
        <p:nvSpPr>
          <p:cNvPr id="175" name="Google Shape;175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wifi</a:t>
            </a:r>
            <a:endParaRPr/>
          </a:p>
        </p:txBody>
      </p:sp>
      <p:sp>
        <p:nvSpPr>
          <p:cNvPr id="176" name="Google Shape;176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Architecture en couche IEEE</a:t>
            </a:r>
            <a:endParaRPr sz="3700"/>
          </a:p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6294350" y="4113375"/>
            <a:ext cx="1761900" cy="4761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rPr>
              <a:t>PHY</a:t>
            </a:r>
            <a:endParaRPr>
              <a:solidFill>
                <a:srgbClr val="42424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6294350" y="3637275"/>
            <a:ext cx="1761900" cy="4761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rPr>
              <a:t>MAC</a:t>
            </a:r>
            <a:endParaRPr>
              <a:solidFill>
                <a:srgbClr val="42424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6294350" y="3161175"/>
            <a:ext cx="1761900" cy="4761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rPr>
              <a:t>LLC</a:t>
            </a:r>
            <a:endParaRPr>
              <a:solidFill>
                <a:srgbClr val="42424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81" name="Google Shape;181;p31"/>
          <p:cNvCxnSpPr/>
          <p:nvPr/>
        </p:nvCxnSpPr>
        <p:spPr>
          <a:xfrm>
            <a:off x="8176975" y="4148925"/>
            <a:ext cx="0" cy="4050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2" name="Google Shape;182;p31"/>
          <p:cNvSpPr txBox="1"/>
          <p:nvPr/>
        </p:nvSpPr>
        <p:spPr>
          <a:xfrm>
            <a:off x="8176975" y="4166775"/>
            <a:ext cx="10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rPr>
              <a:t>Couche 1</a:t>
            </a:r>
            <a:endParaRPr sz="1200">
              <a:solidFill>
                <a:srgbClr val="42424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83" name="Google Shape;183;p31"/>
          <p:cNvCxnSpPr/>
          <p:nvPr/>
        </p:nvCxnSpPr>
        <p:spPr>
          <a:xfrm>
            <a:off x="8173375" y="3168275"/>
            <a:ext cx="7200" cy="916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4" name="Google Shape;184;p31"/>
          <p:cNvSpPr txBox="1"/>
          <p:nvPr/>
        </p:nvSpPr>
        <p:spPr>
          <a:xfrm>
            <a:off x="8173375" y="3441875"/>
            <a:ext cx="10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rPr>
              <a:t>Couche 2</a:t>
            </a:r>
            <a:endParaRPr sz="1200">
              <a:solidFill>
                <a:srgbClr val="42424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614600" y="1960325"/>
            <a:ext cx="55161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Reprise de l'architecture en couche IEEE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Une couche PHY (physique 1)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Une couche Liaison (2) séparée en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Une sous couche MAC (Medium Access Control) spécifique à chaque protocole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Une sous couche LLC (Logical Link Control) commune à tous les protocoles IEEE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Contrairement à Ethernet la couche LLC est présente et nécessaire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passage à un médium sans fil </a:t>
            </a:r>
            <a:r>
              <a:rPr lang="fr" sz="1800"/>
              <a:t>entraîne de nombreuses particularités.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 802.11 se fixe donc comme objectif d'offrir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Fonctionnement avec et sans infrastructure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 réseaux multiples et des interférences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dynamique des fréquences (DFS - </a:t>
            </a:r>
            <a:r>
              <a:rPr i="1" lang="fr" sz="1800"/>
              <a:t>Dynamic Frequency Selection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 la puissance d'émission (TPC - </a:t>
            </a:r>
            <a:r>
              <a:rPr i="1" lang="fr" sz="1800"/>
              <a:t>Transmit Power Control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Qualité de service pour le transport voix/vidéo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 la mobilité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Sécurité</a:t>
            </a:r>
            <a:endParaRPr sz="1800"/>
          </a:p>
        </p:txBody>
      </p:sp>
      <p:sp>
        <p:nvSpPr>
          <p:cNvPr id="191" name="Google Shape;191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Disparition des fils</a:t>
            </a:r>
            <a:endParaRPr/>
          </a:p>
        </p:txBody>
      </p:sp>
      <p:sp>
        <p:nvSpPr>
          <p:cNvPr id="192" name="Google Shape;192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wifi</a:t>
            </a:r>
            <a:endParaRPr/>
          </a:p>
        </p:txBody>
      </p:sp>
      <p:sp>
        <p:nvSpPr>
          <p:cNvPr id="193" name="Google Shape;193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objectifs de 802.11</a:t>
            </a:r>
            <a:endParaRPr sz="3700"/>
          </a:p>
        </p:txBody>
      </p:sp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Ondes radios vs. câbles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de frontières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Interférences d'autres signaux (wifi ou autres)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Fiabilité nettement inférieure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Topologie dynamique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de connectivité globale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Propriétés variables au cours du temps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Fun fact historique : il </a:t>
            </a:r>
            <a:r>
              <a:rPr lang="fr" sz="1800"/>
              <a:t>a existé</a:t>
            </a:r>
            <a:r>
              <a:rPr lang="fr" sz="1800"/>
              <a:t> une norme wifi sur infra-rouge à 1 ou 2 Mbps</a:t>
            </a:r>
            <a:endParaRPr sz="1800"/>
          </a:p>
        </p:txBody>
      </p:sp>
      <p:sp>
        <p:nvSpPr>
          <p:cNvPr id="207" name="Google Shape;207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ondes radios</a:t>
            </a:r>
            <a:endParaRPr/>
          </a:p>
        </p:txBody>
      </p:sp>
      <p:sp>
        <p:nvSpPr>
          <p:cNvPr id="208" name="Google Shape;208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Medium hertzien</a:t>
            </a:r>
            <a:endParaRPr sz="3700"/>
          </a:p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0" name="Google Shape;210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