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13716000" cx="24384000"/>
  <p:notesSz cx="6858000" cy="9144000"/>
  <p:embeddedFontLst>
    <p:embeddedFont>
      <p:font typeface="Montserrat SemiBold"/>
      <p:regular r:id="rId45"/>
      <p:bold r:id="rId46"/>
      <p:italic r:id="rId47"/>
      <p:boldItalic r:id="rId48"/>
    </p:embeddedFont>
    <p:embeddedFont>
      <p:font typeface="Proxima Nova"/>
      <p:regular r:id="rId49"/>
      <p:bold r:id="rId50"/>
      <p:italic r:id="rId51"/>
      <p:boldItalic r:id="rId52"/>
    </p:embeddedFont>
    <p:embeddedFont>
      <p:font typeface="Montserrat"/>
      <p:regular r:id="rId53"/>
      <p:bold r:id="rId54"/>
      <p:italic r:id="rId55"/>
      <p:boldItalic r:id="rId56"/>
    </p:embeddedFont>
    <p:embeddedFont>
      <p:font typeface="Montserrat Medium"/>
      <p:regular r:id="rId57"/>
      <p:bold r:id="rId58"/>
      <p:italic r:id="rId59"/>
      <p:boldItalic r:id="rId60"/>
    </p:embeddedFont>
    <p:embeddedFont>
      <p:font typeface="Helvetica Neue"/>
      <p:regular r:id="rId61"/>
      <p:bold r:id="rId62"/>
      <p:italic r:id="rId63"/>
      <p:boldItalic r:id="rId64"/>
    </p:embeddedFont>
    <p:embeddedFont>
      <p:font typeface="Montserrat ExtraBold"/>
      <p:bold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FA19C2-2A3D-4A9D-8611-FDAA61B21DC6}">
  <a:tblStyle styleId="{C6FA19C2-2A3D-4A9D-8611-FDAA61B21D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SemiBold-bold.fntdata"/><Relationship Id="rId45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SemiBold-boldItalic.fntdata"/><Relationship Id="rId47" Type="http://schemas.openxmlformats.org/officeDocument/2006/relationships/font" Target="fonts/MontserratSemiBold-italic.fntdata"/><Relationship Id="rId49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7.xml"/><Relationship Id="rId66" Type="http://schemas.openxmlformats.org/officeDocument/2006/relationships/font" Target="fonts/MontserratExtraBold-bold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ExtraBol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MontserratMedium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italic.fntdata"/><Relationship Id="rId50" Type="http://schemas.openxmlformats.org/officeDocument/2006/relationships/font" Target="fonts/ProximaNova-bold.fntdata"/><Relationship Id="rId53" Type="http://schemas.openxmlformats.org/officeDocument/2006/relationships/font" Target="fonts/Montserrat-regular.fntdata"/><Relationship Id="rId52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bold.fntdata"/><Relationship Id="rId13" Type="http://schemas.openxmlformats.org/officeDocument/2006/relationships/slide" Target="slides/slide8.xml"/><Relationship Id="rId57" Type="http://schemas.openxmlformats.org/officeDocument/2006/relationships/font" Target="fonts/MontserratMedium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59" Type="http://schemas.openxmlformats.org/officeDocument/2006/relationships/font" Target="fonts/MontserratMedium-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Mediu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cc45560a4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g2acc45560a4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acc45560a4_0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g2acc45560a4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cc45560a4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g2acc45560a4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dcdd92674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g2adcdd92674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e08f6785f_1_2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g2ae08f6785f_1_2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acf0a2a6b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g2acf0a2a6b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adcdd9267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g2adcdd9267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dcdd92674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g2adcdd92674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ae08f6785f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g2ae08f6785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acf0a2a6ba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g2acf0a2a6ba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628667e4a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Centralisation des mises à jour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Contrôle administratif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Réduction de la bande passante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Automatisation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Conformité et rapports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Sécurité améliorée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Personnalisation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g27628667e4a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acc45560a4_0_1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g2acc45560a4_0_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acf0a2a6ba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g2acf0a2a6ba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ae08f6785f_1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g2ae08f6785f_1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ae08f6785f_1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g2ae08f6785f_1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ae08f6785f_1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g2ae08f6785f_1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ae08f6785f_1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g2ae08f6785f_1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ae08f6785f_1_1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g2ae08f6785f_1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ae08f6785f_1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g2ae08f6785f_1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ae08f6785f_1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7" name="Google Shape;537;g2ae08f6785f_1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ae08f6785f_1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g2ae08f6785f_1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8943cf773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208943cf773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ae08f6785f_1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g2ae08f6785f_1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acf0a2a6ba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g2acf0a2a6ba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acf0a2a6ba_0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g2acf0a2a6ba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acf0a2a6ba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g2acf0a2a6ba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acf0a2a6ba_0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g2acf0a2a6ba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acf0a2a6ba_0_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g2acf0a2a6ba_0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acf0a2a6ba_0_1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g2acf0a2a6ba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acf0a2a6ba_0_1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9" name="Google Shape;689;g2acf0a2a6ba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ae08f6785f_1_2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6" name="Google Shape;706;g2ae08f6785f_1_2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cc45560a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g2acc45560a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cae171ab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g2acae171ab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cc45560a4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g2acc45560a4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cc45560a4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g2acc45560a4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cc45560a4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g2acc45560a4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cc45560a4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g2acc45560a4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206496" y="2574991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1201342" y="7223190"/>
            <a:ext cx="219711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éclaration">
  <p:cSld name="Déclara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1206500" y="4920843"/>
            <a:ext cx="219711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it important">
  <p:cSld name="Fait importa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206500" y="1075927"/>
            <a:ext cx="21971100" cy="7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1206500" y="8262180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2430025" y="10675453"/>
            <a:ext cx="202002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1753923" y="4939860"/>
            <a:ext cx="208761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>
            <p:ph idx="2" type="pic"/>
          </p:nvPr>
        </p:nvSpPr>
        <p:spPr>
          <a:xfrm>
            <a:off x="15760700" y="1016000"/>
            <a:ext cx="7439100" cy="59496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/>
          <p:nvPr>
            <p:ph idx="3" type="pic"/>
          </p:nvPr>
        </p:nvSpPr>
        <p:spPr>
          <a:xfrm>
            <a:off x="13500100" y="3978275"/>
            <a:ext cx="10439400" cy="121503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4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2 1">
  <p:cSld name="TITLE_6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1" sz="3700"/>
            </a:lvl1pPr>
            <a:lvl2pPr indent="-361950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2pPr>
            <a:lvl3pPr indent="-361950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3pPr>
            <a:lvl4pPr indent="-361950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4pPr>
            <a:lvl5pPr indent="-361950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5pPr>
            <a:lvl6pPr indent="-361950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6pPr>
            <a:lvl7pPr indent="-361950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7pPr>
            <a:lvl8pPr indent="-361950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8pPr>
            <a:lvl9pPr indent="-361950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1206496" y="2574991"/>
            <a:ext cx="21971100" cy="4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0"/>
              <a:buFont typeface="Helvetica Neue"/>
              <a:buNone/>
              <a:defRPr sz="117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1201342" y="7223190"/>
            <a:ext cx="219711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5pPr>
            <a:lvl6pPr indent="-361950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6pPr>
            <a:lvl7pPr indent="-361950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7pPr>
            <a:lvl8pPr indent="-361950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8pPr>
            <a:lvl9pPr indent="-361950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2001499" y="13080999"/>
            <a:ext cx="368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hoto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>
            <p:ph idx="2" type="pic"/>
          </p:nvPr>
        </p:nvSpPr>
        <p:spPr>
          <a:xfrm>
            <a:off x="-1155700" y="-1295400"/>
            <a:ext cx="26746200" cy="1601880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1206500" y="7124700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207690" y="1106137"/>
            <a:ext cx="219687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3" type="body"/>
          </p:nvPr>
        </p:nvSpPr>
        <p:spPr>
          <a:xfrm>
            <a:off x="1206500" y="11609910"/>
            <a:ext cx="219711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tre titre et photo">
  <p:cSld name="Autre titre et phot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10972800" y="-203200"/>
            <a:ext cx="12144900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1206500" y="1270000"/>
            <a:ext cx="9779100" cy="58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206500" y="7060576"/>
            <a:ext cx="9779100" cy="53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2001499" y="13085233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206500" y="2372962"/>
            <a:ext cx="9779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1206500" y="4248504"/>
            <a:ext cx="9779100" cy="8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3" type="pic"/>
          </p:nvPr>
        </p:nvSpPr>
        <p:spPr>
          <a:xfrm>
            <a:off x="12192000" y="-407266"/>
            <a:ext cx="10917000" cy="145557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1206500" y="1079500"/>
            <a:ext cx="97791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206496" y="4533900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2001499" y="13085233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ement">
  <p:cSld name="Titre seulem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1206500" y="1079500"/>
            <a:ext cx="219711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dre du jour">
  <p:cSld name="Ordre du jou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206500" y="1079500"/>
            <a:ext cx="219711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hyperlink" Target="https://fr.wikipedia.org/wiki/Patch_Tuesday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fr.wikipedia.org/wiki/WSUS_Offline_Update" TargetMode="External"/><Relationship Id="rId5" Type="http://schemas.openxmlformats.org/officeDocument/2006/relationships/hyperlink" Target="https://fr.wikipedia.org/wiki/Wapt_(logiciel)#Gestion_des_mises_%C3%A0_jour_Windo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81" name="Google Shape;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40088" y="-2635269"/>
            <a:ext cx="14970072" cy="1092174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2933025" y="2977000"/>
            <a:ext cx="125241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0000">
                <a:latin typeface="Montserrat ExtraBold"/>
                <a:ea typeface="Montserrat ExtraBold"/>
                <a:cs typeface="Montserrat ExtraBold"/>
                <a:sym typeface="Montserrat ExtraBold"/>
              </a:rPr>
              <a:t>Windows Server Update Service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2982037" y="8289239"/>
            <a:ext cx="9031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oxima Nova"/>
              <a:buNone/>
            </a:pPr>
            <a:r>
              <a:rPr lang="en-US" sz="3800">
                <a:latin typeface="Montserrat Medium"/>
                <a:ea typeface="Montserrat Medium"/>
                <a:cs typeface="Montserrat Medium"/>
                <a:sym typeface="Montserrat Medium"/>
              </a:rPr>
              <a:t>Un rôle serveur</a:t>
            </a:r>
            <a:endParaRPr sz="3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34" name="Google Shape;234;p27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811790" y="-3191523"/>
            <a:ext cx="27384332" cy="199788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e_wild_code_school.png" id="235" name="Google Shape;23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7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10234050" y="359800"/>
            <a:ext cx="450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14817281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64000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3496200" y="6206700"/>
            <a:ext cx="17391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10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7676262" y="10009839"/>
            <a:ext cx="9031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oxima Nova"/>
              <a:buNone/>
            </a:pPr>
            <a:r>
              <a:rPr lang="en-US" sz="3800">
                <a:latin typeface="Montserrat Medium"/>
                <a:ea typeface="Montserrat Medium"/>
                <a:cs typeface="Montserrat Medium"/>
                <a:sym typeface="Montserrat Medium"/>
              </a:rPr>
              <a:t>Serveur et clients</a:t>
            </a:r>
            <a:endParaRPr sz="3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7840680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50" name="Google Shape;2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28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52" name="Google Shape;252;p28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3" name="Google Shape;253;p28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Configuration du serveur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Pré-requis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rôle AD-DS n’est pas obligatoire dans les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pré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-requis de WSUS.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WSUS est un serveur gourmand en ressource. Dans l’ideal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 CPU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Au minimum 16 Go de RAM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 volumes de 128 Go pour le système et 256 Go pour le stockage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p28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7840680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67" name="Google Shape;2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29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69" name="Google Shape;269;p29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0" name="Google Shape;270;p29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Groupes d’ordinateurs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Cloisonner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On peut créer des groupes d’ordinateurs pour classifier et/ou cloisonner son réseau.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Ces groupes peuvent se faire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 autonomie, directement dans la base de données de WSUS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 liaison avec l’AD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Dans les 2 cas, on peut créer des groupes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Indépendants comme “Clients”, “Serveurs”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eproduisant l’arborescence des OU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29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7840680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84" name="Google Shape;2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30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86" name="Google Shape;286;p30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7" name="Google Shape;287;p30"/>
          <p:cNvSpPr txBox="1"/>
          <p:nvPr/>
        </p:nvSpPr>
        <p:spPr>
          <a:xfrm>
            <a:off x="946900" y="2610425"/>
            <a:ext cx="171852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Statut d’approbation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Depuis le serveur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Les MAJ téléchargées ont les statuts d’approbation suivant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Non-approuvées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Unapproved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: MAJ disponible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Aprouvées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Approved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: MAJ validées pour être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installées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Refusée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Declined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: MAJ non-validées (possible sur des MAJ approuvées)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" name="Google Shape;290;p30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7840680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01" name="Google Shape;30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31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03" name="Google Shape;303;p31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4" name="Google Shape;304;p31"/>
          <p:cNvSpPr txBox="1"/>
          <p:nvPr/>
        </p:nvSpPr>
        <p:spPr>
          <a:xfrm>
            <a:off x="946900" y="2610425"/>
            <a:ext cx="171852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Statut d’installation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Retour client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Les MAJ téléchargées ont les statuts d’installation suivant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Echec ou en besoin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Failed or Needed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: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MAJ approuvée pour l’installation mais en erreur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MAJ non-approuvée mais dont certains client ont besoin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Installée/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Non-applicables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 ou Sans Statut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Installed/Not Applicable or Not Status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: MAJ installée ou dont la cible n’est pas bonne (MAJ pour un produit non-présent sur le client)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Echec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Failed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: MAJ non-installées suite à une erreur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En besoin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Needed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: MAJ applicable sur un client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p31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7840680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18" name="Google Shape;3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32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20" name="Google Shape;320;p3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1" name="Google Shape;321;p32"/>
          <p:cNvSpPr txBox="1"/>
          <p:nvPr/>
        </p:nvSpPr>
        <p:spPr>
          <a:xfrm>
            <a:off x="946900" y="2610425"/>
            <a:ext cx="171852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Configuration des clients par stratégie locale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Sans AD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3" name="Google Shape;323;p32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Pour les ordinateurs hors domaine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Ouvrir la console locale gpedit.msc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Naviguer dans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Configuration ordinateur → Modèles d'administration → Composants Windows → Windows Update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Chercher l’option “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Spécifier l'emplacement intranet du service de mise à jour Microsoft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” et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l’activer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Entrer l’URL du serveur, par exemple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http://wsus:8530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32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32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8" name="Google Shape;328;p32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9" name="Google Shape;329;p32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7840680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35" name="Google Shape;3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3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37" name="Google Shape;337;p33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8" name="Google Shape;338;p33"/>
          <p:cNvSpPr txBox="1"/>
          <p:nvPr/>
        </p:nvSpPr>
        <p:spPr>
          <a:xfrm>
            <a:off x="946900" y="2610425"/>
            <a:ext cx="202788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Configuration des clients par modification du registre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9" name="Google Shape;339;p33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Sans AD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0" name="Google Shape;340;p33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Pour les ordinateurs hors domaine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Dans le registre, chercher la clé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HKEY_LOCAL_MACHINE\SOFTWARE\Policies\Microsoft\Windows\WindowsUpdate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Si la clé WindowsUpdate n'existe pas, la créer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Sous cette clé, il faut les 3 valeurs suivantes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WUServer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(String) → URL du serveur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WUStatusServer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(String)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UseWUServer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(DWord) → 1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33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3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3" name="Google Shape;343;p33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4" name="Google Shape;344;p33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7840680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52" name="Google Shape;35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34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54" name="Google Shape;354;p3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5" name="Google Shape;355;p34"/>
          <p:cNvSpPr txBox="1"/>
          <p:nvPr/>
        </p:nvSpPr>
        <p:spPr>
          <a:xfrm>
            <a:off x="946900" y="2610425"/>
            <a:ext cx="171852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Configuration des clients par stratégie de groupe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56" name="Google Shape;356;p34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Avec un AD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7" name="Google Shape;357;p34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Pour les ordinateurs en domaine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Ouvrir la console de gestion des GPO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Naviguer dans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Computer Configuration → Administrative Templates → Windows Components → Windows Update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Chercher l’option “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Specify Intranet Microsoft update service location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” et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l’activer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Entrer l’URL du serveur, par exemple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http://wsus:8530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8" name="Google Shape;358;p34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4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0" name="Google Shape;360;p34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1" name="Google Shape;361;p34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2" name="Google Shape;362;p34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4" name="Google Shape;364;p34"/>
          <p:cNvSpPr/>
          <p:nvPr/>
        </p:nvSpPr>
        <p:spPr>
          <a:xfrm>
            <a:off x="7840680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69" name="Google Shape;36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Google Shape;370;p35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71" name="Google Shape;371;p3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2" name="Google Shape;372;p35"/>
          <p:cNvSpPr txBox="1"/>
          <p:nvPr/>
        </p:nvSpPr>
        <p:spPr>
          <a:xfrm>
            <a:off x="946900" y="2610425"/>
            <a:ext cx="21534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Configuration des clients par stratégie de groupe (suite)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3" name="Google Shape;373;p35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Avec un AD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4" name="Google Shape;374;p35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 plus du paramètre qui indique l’emplacement du serveur de MAJ, on peut aussi appliquer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L’interdiction de redémarrage automatique des clients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L’interdiction de redémarrage dans une plage horaire donnée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La possibilité de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retarder un redémarrage un certains temps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etc.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5" name="Google Shape;375;p35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35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7" name="Google Shape;377;p35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0" name="Google Shape;380;p35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1" name="Google Shape;381;p35"/>
          <p:cNvSpPr/>
          <p:nvPr/>
        </p:nvSpPr>
        <p:spPr>
          <a:xfrm>
            <a:off x="7840680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86" name="Google Shape;3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36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88" name="Google Shape;388;p36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9" name="Google Shape;389;p36"/>
          <p:cNvSpPr txBox="1"/>
          <p:nvPr/>
        </p:nvSpPr>
        <p:spPr>
          <a:xfrm>
            <a:off x="946900" y="2610425"/>
            <a:ext cx="129636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Maintenance du serveur WSUS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90" name="Google Shape;390;p36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Nettoyage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1" name="Google Shape;391;p36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Utiliser le “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Server Cleanup Wizard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” pour nettoyer le serveur des vieilles MAJ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Vérifier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périodiquement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/hebdomadairement que les MAJ sont bien téléchargées des serveurs Microsoft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Programmer la synchronisation du serveur avec les serveurs Microsoft 2 fois par jour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2" name="Google Shape;392;p36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6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5" name="Google Shape;395;p36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6" name="Google Shape;396;p36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7" name="Google Shape;397;p36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8" name="Google Shape;398;p36"/>
          <p:cNvSpPr/>
          <p:nvPr/>
        </p:nvSpPr>
        <p:spPr>
          <a:xfrm>
            <a:off x="7840680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89" name="Google Shape;89;p19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811790" y="-3191523"/>
            <a:ext cx="27384332" cy="199788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e_wild_code_school.png" id="90" name="Google Shape;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2094125" y="6206700"/>
            <a:ext cx="201222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 SemiBold"/>
                <a:ea typeface="Montserrat SemiBold"/>
                <a:cs typeface="Montserrat SemiBold"/>
                <a:sym typeface="Montserrat SemiBold"/>
              </a:rPr>
              <a:t>En quoi WSUS peut-il aider à </a:t>
            </a:r>
            <a:r>
              <a:rPr lang="en-US" sz="7200">
                <a:latin typeface="Montserrat SemiBold"/>
                <a:ea typeface="Montserrat SemiBold"/>
                <a:cs typeface="Montserrat SemiBold"/>
                <a:sym typeface="Montserrat SemiBold"/>
              </a:rPr>
              <a:t>rationaliser</a:t>
            </a:r>
            <a:r>
              <a:rPr lang="en-US" sz="7200">
                <a:latin typeface="Montserrat SemiBold"/>
                <a:ea typeface="Montserrat SemiBold"/>
                <a:cs typeface="Montserrat SemiBold"/>
                <a:sym typeface="Montserrat SemiBold"/>
              </a:rPr>
              <a:t> et sécuriser le processus de mise à jour ?</a:t>
            </a:r>
            <a:endParaRPr sz="7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19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10234050" y="359800"/>
            <a:ext cx="450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14817281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64000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03" name="Google Shape;403;p37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811790" y="-3191523"/>
            <a:ext cx="27384332" cy="199788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e_wild_code_school.png" id="404" name="Google Shape;40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37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06" name="Google Shape;406;p37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7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8" name="Google Shape;408;p37"/>
          <p:cNvSpPr txBox="1"/>
          <p:nvPr/>
        </p:nvSpPr>
        <p:spPr>
          <a:xfrm>
            <a:off x="10234050" y="359800"/>
            <a:ext cx="450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9" name="Google Shape;409;p37"/>
          <p:cNvSpPr txBox="1"/>
          <p:nvPr/>
        </p:nvSpPr>
        <p:spPr>
          <a:xfrm>
            <a:off x="14817281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0" name="Google Shape;410;p37"/>
          <p:cNvSpPr txBox="1"/>
          <p:nvPr/>
        </p:nvSpPr>
        <p:spPr>
          <a:xfrm>
            <a:off x="64000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1" name="Google Shape;411;p37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3496200" y="6206700"/>
            <a:ext cx="17391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10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7"/>
          <p:cNvSpPr txBox="1"/>
          <p:nvPr/>
        </p:nvSpPr>
        <p:spPr>
          <a:xfrm>
            <a:off x="7676262" y="10009839"/>
            <a:ext cx="9031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oxima Nova"/>
              <a:buNone/>
            </a:pPr>
            <a:r>
              <a:rPr lang="en-US" sz="3800">
                <a:latin typeface="Montserrat Medium"/>
                <a:ea typeface="Montserrat Medium"/>
                <a:cs typeface="Montserrat Medium"/>
                <a:sym typeface="Montserrat Medium"/>
              </a:rPr>
              <a:t>Bonnes pratiques</a:t>
            </a:r>
            <a:endParaRPr sz="3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1193930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19" name="Google Shape;41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0" name="Google Shape;420;p38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21" name="Google Shape;421;p38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2" name="Google Shape;422;p38"/>
          <p:cNvSpPr txBox="1"/>
          <p:nvPr/>
        </p:nvSpPr>
        <p:spPr>
          <a:xfrm>
            <a:off x="946900" y="2610425"/>
            <a:ext cx="14823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Patch Tuesday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Terme non-officiel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4" name="Google Shape;424;p38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Patch Tuesday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(aussi appelé 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Update Tuesday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fait référence à la publication par Microsoft des derniers correctifs le 2ème mardi de chaque mois.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 la base, venu avec Windows 98, il n’incluait que les MAJ de sécurité.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Maintenant il inclut les MAJ pour tous les produits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Microsoft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5" name="Google Shape;425;p38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7" name="Google Shape;427;p38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8" name="Google Shape;428;p38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9" name="Google Shape;429;p38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0" name="Google Shape;430;p38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1" name="Google Shape;431;p38"/>
          <p:cNvSpPr/>
          <p:nvPr/>
        </p:nvSpPr>
        <p:spPr>
          <a:xfrm>
            <a:off x="1193930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2" name="Google Shape;432;p38"/>
          <p:cNvSpPr txBox="1"/>
          <p:nvPr/>
        </p:nvSpPr>
        <p:spPr>
          <a:xfrm>
            <a:off x="17467625" y="11599175"/>
            <a:ext cx="43680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Patch Tuesday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37" name="Google Shape;4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Google Shape;438;p39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39" name="Google Shape;439;p39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0" name="Google Shape;440;p39"/>
          <p:cNvSpPr txBox="1"/>
          <p:nvPr/>
        </p:nvSpPr>
        <p:spPr>
          <a:xfrm>
            <a:off x="946900" y="2610425"/>
            <a:ext cx="14823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Exploit Wednesday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41" name="Google Shape;441;p39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La suite logique !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2" name="Google Shape;442;p39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 la suite du Patch Tuesday, beaucoup de malware et autre “exploits” sont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créés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 faisant du reverse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engineering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sur les rapports de failles de sécurité, il est possible de créer rapidement des malwares et de les diffuser avant que les correctifs ne soient installés.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3" name="Google Shape;443;p39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6" name="Google Shape;446;p39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8" name="Google Shape;448;p39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1193930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54" name="Google Shape;45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Google Shape;455;p40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56" name="Google Shape;456;p40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7" name="Google Shape;457;p40"/>
          <p:cNvSpPr txBox="1"/>
          <p:nvPr/>
        </p:nvSpPr>
        <p:spPr>
          <a:xfrm>
            <a:off x="946900" y="2610425"/>
            <a:ext cx="14823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Panel d’ordinateurs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949225" y="4632400"/>
            <a:ext cx="39240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Groupes de cloisonnement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9" name="Google Shape;459;p40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Créer des lots (groupes)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d'ordinateurs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selon leur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spécificité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Lieux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Service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Fonctionnalité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0" name="Google Shape;460;p40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0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2" name="Google Shape;462;p40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3" name="Google Shape;463;p40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4" name="Google Shape;464;p40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5" name="Google Shape;465;p40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6" name="Google Shape;466;p40"/>
          <p:cNvSpPr/>
          <p:nvPr/>
        </p:nvSpPr>
        <p:spPr>
          <a:xfrm>
            <a:off x="1193930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71" name="Google Shape;47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2" name="Google Shape;472;p41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73" name="Google Shape;473;p41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4" name="Google Shape;474;p41"/>
          <p:cNvSpPr txBox="1"/>
          <p:nvPr/>
        </p:nvSpPr>
        <p:spPr>
          <a:xfrm>
            <a:off x="946900" y="2610425"/>
            <a:ext cx="14823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Planification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5" name="Google Shape;475;p41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Comment procéder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On essaye le plus possible d’installer les MAJ de sécurité et/ou critique dès leur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publication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, soit le mardi ou le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mercredi.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On décale la planification selon les lots de test.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7" name="Google Shape;477;p41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41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9" name="Google Shape;479;p41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0" name="Google Shape;480;p41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1" name="Google Shape;481;p41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2" name="Google Shape;482;p41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1193930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88" name="Google Shape;4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9" name="Google Shape;489;p42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90" name="Google Shape;490;p4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1" name="Google Shape;491;p42"/>
          <p:cNvSpPr txBox="1"/>
          <p:nvPr/>
        </p:nvSpPr>
        <p:spPr>
          <a:xfrm>
            <a:off x="946900" y="2610425"/>
            <a:ext cx="14823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Cas pratique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92" name="Google Shape;492;p42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Un exemple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3" name="Google Shape;493;p42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Une société a 1000 machines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950 machines clientes Windows 11, 10, et 7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45 Serveurs Windows Server 2022, 2019, 2016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5 DC sous Windows Server 2022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Ces machines sont réparties sur 2 sites différents.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4" name="Google Shape;494;p42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6" name="Google Shape;496;p42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7" name="Google Shape;497;p42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8" name="Google Shape;498;p42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9" name="Google Shape;499;p42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1193930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505" name="Google Shape;5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Google Shape;506;p43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507" name="Google Shape;507;p43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08" name="Google Shape;508;p43"/>
          <p:cNvSpPr txBox="1"/>
          <p:nvPr/>
        </p:nvSpPr>
        <p:spPr>
          <a:xfrm>
            <a:off x="946900" y="2610425"/>
            <a:ext cx="14823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Cas pratique - Gestion des OS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Séparation par OS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0" name="Google Shape;510;p43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On sépare la gestion des clients/serveur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Gestion des clients hebdomadaire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Gestion des serveurs : hebdomadaire ou mensuelle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Gestion des DC : mensuelle ou planifiée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1" name="Google Shape;511;p43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4" name="Google Shape;514;p43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5" name="Google Shape;515;p43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6" name="Google Shape;516;p43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1193930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522" name="Google Shape;52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3" name="Google Shape;523;p44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524" name="Google Shape;524;p4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25" name="Google Shape;525;p44"/>
          <p:cNvSpPr txBox="1"/>
          <p:nvPr/>
        </p:nvSpPr>
        <p:spPr>
          <a:xfrm>
            <a:off x="946900" y="2610425"/>
            <a:ext cx="14823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Cas pratique - Gestion des services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6" name="Google Shape;526;p44"/>
          <p:cNvSpPr txBox="1"/>
          <p:nvPr/>
        </p:nvSpPr>
        <p:spPr>
          <a:xfrm>
            <a:off x="949225" y="4632400"/>
            <a:ext cx="39240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Un exemple de services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7" name="Google Shape;527;p44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Elle a 8 services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Direction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DSI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Marketing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RH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Production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Finance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Juridique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Ventes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8" name="Google Shape;528;p44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4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2" name="Google Shape;532;p44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3" name="Google Shape;533;p44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4" name="Google Shape;534;p44"/>
          <p:cNvSpPr/>
          <p:nvPr/>
        </p:nvSpPr>
        <p:spPr>
          <a:xfrm>
            <a:off x="1193930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539" name="Google Shape;53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0" name="Google Shape;540;p45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541" name="Google Shape;541;p4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42" name="Google Shape;542;p45"/>
          <p:cNvSpPr txBox="1"/>
          <p:nvPr/>
        </p:nvSpPr>
        <p:spPr>
          <a:xfrm>
            <a:off x="946900" y="2610425"/>
            <a:ext cx="14823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Cas pratique - Gestion des services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3" name="Google Shape;543;p45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Faire les bons choix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4" name="Google Shape;544;p45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On va garder les services “non-sensibles”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Direction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highlight>
                  <a:schemeClr val="accent3"/>
                </a:highlight>
                <a:latin typeface="Proxima Nova"/>
                <a:ea typeface="Proxima Nova"/>
                <a:cs typeface="Proxima Nova"/>
                <a:sym typeface="Proxima Nova"/>
              </a:rPr>
              <a:t>DSI</a:t>
            </a:r>
            <a:endParaRPr sz="5000">
              <a:highlight>
                <a:schemeClr val="accent3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highlight>
                  <a:schemeClr val="accent3"/>
                </a:highlight>
                <a:latin typeface="Proxima Nova"/>
                <a:ea typeface="Proxima Nova"/>
                <a:cs typeface="Proxima Nova"/>
                <a:sym typeface="Proxima Nova"/>
              </a:rPr>
              <a:t>Marketing</a:t>
            </a:r>
            <a:endParaRPr sz="5000">
              <a:highlight>
                <a:schemeClr val="accent3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RH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Production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highlight>
                  <a:schemeClr val="accent3"/>
                </a:highlight>
                <a:latin typeface="Proxima Nova"/>
                <a:ea typeface="Proxima Nova"/>
                <a:cs typeface="Proxima Nova"/>
                <a:sym typeface="Proxima Nova"/>
              </a:rPr>
              <a:t>Finance</a:t>
            </a:r>
            <a:endParaRPr sz="5000">
              <a:highlight>
                <a:schemeClr val="accent3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highlight>
                  <a:schemeClr val="accent3"/>
                </a:highlight>
                <a:latin typeface="Proxima Nova"/>
                <a:ea typeface="Proxima Nova"/>
                <a:cs typeface="Proxima Nova"/>
                <a:sym typeface="Proxima Nova"/>
              </a:rPr>
              <a:t>Juridique</a:t>
            </a:r>
            <a:endParaRPr sz="5000">
              <a:highlight>
                <a:schemeClr val="accent3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Ventes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5" name="Google Shape;545;p45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45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7" name="Google Shape;547;p45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9" name="Google Shape;549;p45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0" name="Google Shape;550;p45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1193930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556" name="Google Shape;55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7" name="Google Shape;557;p46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558" name="Google Shape;558;p46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59" name="Google Shape;559;p46"/>
          <p:cNvSpPr txBox="1"/>
          <p:nvPr/>
        </p:nvSpPr>
        <p:spPr>
          <a:xfrm>
            <a:off x="946900" y="2610425"/>
            <a:ext cx="14823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Cas pratique - Gestion des services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949225" y="4632400"/>
            <a:ext cx="39240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Création des groupes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1" name="Google Shape;561;p46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Création des groupes dans WSUS :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Service non-sensible, 4 groupes, exemple avec la DSI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DSI-TEST1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DSI-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TEST2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DSI1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DSI2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Service sensible, 2 groupes, exemple avec la Direction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DIRECTION1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DIRECTION2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2" name="Google Shape;562;p46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46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4" name="Google Shape;564;p46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5" name="Google Shape;565;p46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6" name="Google Shape;566;p46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7" name="Google Shape;567;p46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8" name="Google Shape;568;p46"/>
          <p:cNvSpPr/>
          <p:nvPr/>
        </p:nvSpPr>
        <p:spPr>
          <a:xfrm>
            <a:off x="1193930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20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5" name="Google Shape;105;p20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Sommaire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Au menu :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5478144" y="6121870"/>
            <a:ext cx="17104057" cy="1149300"/>
            <a:chOff x="4269994" y="8021650"/>
            <a:chExt cx="17104057" cy="1149300"/>
          </a:xfrm>
        </p:grpSpPr>
        <p:sp>
          <p:nvSpPr>
            <p:cNvPr id="108" name="Google Shape;108;p20"/>
            <p:cNvSpPr txBox="1"/>
            <p:nvPr/>
          </p:nvSpPr>
          <p:spPr>
            <a:xfrm>
              <a:off x="4269994" y="8021650"/>
              <a:ext cx="1573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09" name="Google Shape;109;p20"/>
            <p:cNvSpPr txBox="1"/>
            <p:nvPr/>
          </p:nvSpPr>
          <p:spPr>
            <a:xfrm>
              <a:off x="6983051" y="8160256"/>
              <a:ext cx="143910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Configuration</a:t>
              </a:r>
              <a:endParaRPr sz="50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10" name="Google Shape;110;p20"/>
          <p:cNvGrpSpPr/>
          <p:nvPr/>
        </p:nvGrpSpPr>
        <p:grpSpPr>
          <a:xfrm>
            <a:off x="5478144" y="4451826"/>
            <a:ext cx="13130853" cy="1149300"/>
            <a:chOff x="4269994" y="6149551"/>
            <a:chExt cx="13130853" cy="1149300"/>
          </a:xfrm>
        </p:grpSpPr>
        <p:sp>
          <p:nvSpPr>
            <p:cNvPr id="111" name="Google Shape;111;p20"/>
            <p:cNvSpPr txBox="1"/>
            <p:nvPr/>
          </p:nvSpPr>
          <p:spPr>
            <a:xfrm>
              <a:off x="4269994" y="6149551"/>
              <a:ext cx="1195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12" name="Google Shape;112;p20"/>
            <p:cNvSpPr txBox="1"/>
            <p:nvPr/>
          </p:nvSpPr>
          <p:spPr>
            <a:xfrm>
              <a:off x="6983047" y="6288151"/>
              <a:ext cx="104178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Introduction</a:t>
              </a:r>
              <a:endParaRPr sz="50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13" name="Google Shape;113;p20"/>
          <p:cNvGrpSpPr/>
          <p:nvPr/>
        </p:nvGrpSpPr>
        <p:grpSpPr>
          <a:xfrm>
            <a:off x="5478144" y="7791913"/>
            <a:ext cx="13130853" cy="1149300"/>
            <a:chOff x="4269994" y="9778025"/>
            <a:chExt cx="13130853" cy="1149300"/>
          </a:xfrm>
        </p:grpSpPr>
        <p:sp>
          <p:nvSpPr>
            <p:cNvPr id="114" name="Google Shape;114;p20"/>
            <p:cNvSpPr txBox="1"/>
            <p:nvPr/>
          </p:nvSpPr>
          <p:spPr>
            <a:xfrm>
              <a:off x="4269994" y="9778025"/>
              <a:ext cx="1573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</a:t>
              </a:r>
              <a:r>
                <a:rPr lang="en-US" sz="6800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15" name="Google Shape;115;p20"/>
            <p:cNvSpPr txBox="1"/>
            <p:nvPr/>
          </p:nvSpPr>
          <p:spPr>
            <a:xfrm>
              <a:off x="6983047" y="9916625"/>
              <a:ext cx="104178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Stratégies de déploiement</a:t>
              </a:r>
              <a:endParaRPr sz="50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" name="Google Shape;117;p20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grpSp>
        <p:nvGrpSpPr>
          <p:cNvPr id="118" name="Google Shape;118;p20"/>
          <p:cNvGrpSpPr/>
          <p:nvPr/>
        </p:nvGrpSpPr>
        <p:grpSpPr>
          <a:xfrm>
            <a:off x="5478144" y="9461957"/>
            <a:ext cx="14512056" cy="1149300"/>
            <a:chOff x="4269994" y="9778025"/>
            <a:chExt cx="14512056" cy="1149300"/>
          </a:xfrm>
        </p:grpSpPr>
        <p:sp>
          <p:nvSpPr>
            <p:cNvPr id="119" name="Google Shape;119;p20"/>
            <p:cNvSpPr txBox="1"/>
            <p:nvPr/>
          </p:nvSpPr>
          <p:spPr>
            <a:xfrm>
              <a:off x="4269994" y="9778025"/>
              <a:ext cx="1573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</a:t>
              </a:r>
              <a:r>
                <a:rPr lang="en-US" sz="6800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4</a:t>
              </a:r>
              <a:endParaRPr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20" name="Google Shape;120;p20"/>
            <p:cNvSpPr txBox="1"/>
            <p:nvPr/>
          </p:nvSpPr>
          <p:spPr>
            <a:xfrm>
              <a:off x="6983050" y="9916625"/>
              <a:ext cx="117990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Surveillance et rapport</a:t>
              </a:r>
              <a:endParaRPr sz="50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21" name="Google Shape;121;p20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26" name="Google Shape;126;p20"/>
          <p:cNvGrpSpPr/>
          <p:nvPr/>
        </p:nvGrpSpPr>
        <p:grpSpPr>
          <a:xfrm>
            <a:off x="5478144" y="11132000"/>
            <a:ext cx="14512056" cy="1149300"/>
            <a:chOff x="4269994" y="9778025"/>
            <a:chExt cx="14512056" cy="1149300"/>
          </a:xfrm>
        </p:grpSpPr>
        <p:sp>
          <p:nvSpPr>
            <p:cNvPr id="127" name="Google Shape;127;p20"/>
            <p:cNvSpPr txBox="1"/>
            <p:nvPr/>
          </p:nvSpPr>
          <p:spPr>
            <a:xfrm>
              <a:off x="4269994" y="9778025"/>
              <a:ext cx="1573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</a:t>
              </a:r>
              <a:r>
                <a:rPr lang="en-US" sz="6800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5</a:t>
              </a:r>
              <a:endParaRPr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28" name="Google Shape;128;p20"/>
            <p:cNvSpPr txBox="1"/>
            <p:nvPr/>
          </p:nvSpPr>
          <p:spPr>
            <a:xfrm>
              <a:off x="6983050" y="9916625"/>
              <a:ext cx="117990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Scénarios avancés</a:t>
              </a:r>
              <a:endParaRPr sz="50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573" name="Google Shape;57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4" name="Google Shape;574;p47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575" name="Google Shape;575;p47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76" name="Google Shape;576;p47"/>
          <p:cNvSpPr txBox="1"/>
          <p:nvPr/>
        </p:nvSpPr>
        <p:spPr>
          <a:xfrm>
            <a:off x="946900" y="2610425"/>
            <a:ext cx="14823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Planification </a:t>
            </a: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décalée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77" name="Google Shape;577;p47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La temporalité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8" name="Google Shape;578;p47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47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0" name="Google Shape;580;p47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1" name="Google Shape;581;p47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2" name="Google Shape;582;p47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3" name="Google Shape;583;p47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4" name="Google Shape;584;p47"/>
          <p:cNvSpPr/>
          <p:nvPr/>
        </p:nvSpPr>
        <p:spPr>
          <a:xfrm>
            <a:off x="1193930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585" name="Google Shape;585;p47"/>
          <p:cNvGraphicFramePr/>
          <p:nvPr/>
        </p:nvGraphicFramePr>
        <p:xfrm>
          <a:off x="952500" y="609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{C6FA19C2-2A3D-4A9D-8611-FDAA61B21DC6}</a:tableStyleId>
              </a:tblPr>
              <a:tblGrid>
                <a:gridCol w="5402700"/>
                <a:gridCol w="5402700"/>
                <a:gridCol w="5402700"/>
                <a:gridCol w="5402700"/>
              </a:tblGrid>
              <a:tr h="171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S2 (Patch Tuesday)</a:t>
                      </a:r>
                      <a:endParaRPr sz="2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S3</a:t>
                      </a:r>
                      <a:endParaRPr sz="2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S4</a:t>
                      </a:r>
                      <a:endParaRPr sz="2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S1</a:t>
                      </a:r>
                      <a:endParaRPr sz="2800"/>
                    </a:p>
                  </a:txBody>
                  <a:tcPr marT="91425" marB="91425" marR="91425" marL="91425" anchor="ctr"/>
                </a:tc>
              </a:tr>
              <a:tr h="171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Service-TEST1</a:t>
                      </a:r>
                      <a:endParaRPr sz="2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Service-TEST2</a:t>
                      </a:r>
                      <a:endParaRPr sz="2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Service1</a:t>
                      </a:r>
                      <a:endParaRPr sz="2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Service2</a:t>
                      </a:r>
                      <a:endParaRPr sz="2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590" name="Google Shape;590;p48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811790" y="-3191523"/>
            <a:ext cx="27384332" cy="199788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e_wild_code_school.png" id="591" name="Google Shape;59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2" name="Google Shape;592;p48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593" name="Google Shape;593;p48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48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5" name="Google Shape;595;p48"/>
          <p:cNvSpPr txBox="1"/>
          <p:nvPr/>
        </p:nvSpPr>
        <p:spPr>
          <a:xfrm>
            <a:off x="10234050" y="359800"/>
            <a:ext cx="450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6" name="Google Shape;596;p48"/>
          <p:cNvSpPr txBox="1"/>
          <p:nvPr/>
        </p:nvSpPr>
        <p:spPr>
          <a:xfrm>
            <a:off x="14817281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7" name="Google Shape;597;p48"/>
          <p:cNvSpPr txBox="1"/>
          <p:nvPr/>
        </p:nvSpPr>
        <p:spPr>
          <a:xfrm>
            <a:off x="64000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8" name="Google Shape;598;p48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9" name="Google Shape;599;p48"/>
          <p:cNvSpPr txBox="1"/>
          <p:nvPr/>
        </p:nvSpPr>
        <p:spPr>
          <a:xfrm>
            <a:off x="3496200" y="6206700"/>
            <a:ext cx="17391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10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48"/>
          <p:cNvSpPr txBox="1"/>
          <p:nvPr/>
        </p:nvSpPr>
        <p:spPr>
          <a:xfrm>
            <a:off x="7676262" y="10009839"/>
            <a:ext cx="9031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oxima Nova"/>
              <a:buNone/>
            </a:pPr>
            <a:r>
              <a:rPr lang="en-US" sz="3800">
                <a:latin typeface="Montserrat Medium"/>
                <a:ea typeface="Montserrat Medium"/>
                <a:cs typeface="Montserrat Medium"/>
                <a:sym typeface="Montserrat Medium"/>
              </a:rPr>
              <a:t>Suivi des déploiements</a:t>
            </a:r>
            <a:endParaRPr sz="3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1" name="Google Shape;601;p48"/>
          <p:cNvSpPr/>
          <p:nvPr/>
        </p:nvSpPr>
        <p:spPr>
          <a:xfrm>
            <a:off x="16542630" y="938991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606" name="Google Shape;60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7" name="Google Shape;607;p49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608" name="Google Shape;608;p49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09" name="Google Shape;609;p49"/>
          <p:cNvSpPr txBox="1"/>
          <p:nvPr/>
        </p:nvSpPr>
        <p:spPr>
          <a:xfrm>
            <a:off x="946900" y="2610425"/>
            <a:ext cx="125826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Suivi de l’état des mises à jour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10" name="Google Shape;610;p49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Des widgets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1" name="Google Shape;611;p49"/>
          <p:cNvSpPr txBox="1"/>
          <p:nvPr/>
        </p:nvSpPr>
        <p:spPr>
          <a:xfrm>
            <a:off x="5256425" y="3880725"/>
            <a:ext cx="18529200" cy="22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 dashboard est disponible sur le serveur pour voir l’état des MAJ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2" name="Google Shape;612;p49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49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4" name="Google Shape;614;p49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5" name="Google Shape;615;p49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6" name="Google Shape;616;p49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7" name="Google Shape;617;p49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8" name="Google Shape;618;p49"/>
          <p:cNvSpPr/>
          <p:nvPr/>
        </p:nvSpPr>
        <p:spPr>
          <a:xfrm>
            <a:off x="16542630" y="938991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9" name="Google Shape;61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752" y="5166100"/>
            <a:ext cx="12758226" cy="72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624" name="Google Shape;62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5" name="Google Shape;625;p50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626" name="Google Shape;626;p50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27" name="Google Shape;627;p50"/>
          <p:cNvSpPr txBox="1"/>
          <p:nvPr/>
        </p:nvSpPr>
        <p:spPr>
          <a:xfrm>
            <a:off x="946900" y="2610425"/>
            <a:ext cx="125826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Génération de rapport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28" name="Google Shape;628;p50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Reporting</a:t>
            </a: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 !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9" name="Google Shape;629;p50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50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1" name="Google Shape;631;p50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2" name="Google Shape;632;p50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3" name="Google Shape;633;p50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4" name="Google Shape;634;p50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5" name="Google Shape;635;p50"/>
          <p:cNvSpPr/>
          <p:nvPr/>
        </p:nvSpPr>
        <p:spPr>
          <a:xfrm>
            <a:off x="16542630" y="938991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36" name="Google Shape;63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1575" y="4027950"/>
            <a:ext cx="12020751" cy="88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641" name="Google Shape;641;p51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811790" y="-3191523"/>
            <a:ext cx="27384332" cy="199788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e_wild_code_school.png" id="642" name="Google Shape;64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3" name="Google Shape;643;p51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644" name="Google Shape;644;p51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5" name="Google Shape;645;p51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6" name="Google Shape;646;p51"/>
          <p:cNvSpPr txBox="1"/>
          <p:nvPr/>
        </p:nvSpPr>
        <p:spPr>
          <a:xfrm>
            <a:off x="10234050" y="359800"/>
            <a:ext cx="450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7" name="Google Shape;647;p51"/>
          <p:cNvSpPr txBox="1"/>
          <p:nvPr/>
        </p:nvSpPr>
        <p:spPr>
          <a:xfrm>
            <a:off x="14817281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8" name="Google Shape;648;p51"/>
          <p:cNvSpPr txBox="1"/>
          <p:nvPr/>
        </p:nvSpPr>
        <p:spPr>
          <a:xfrm>
            <a:off x="64000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9" name="Google Shape;649;p51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0" name="Google Shape;650;p51"/>
          <p:cNvSpPr txBox="1"/>
          <p:nvPr/>
        </p:nvSpPr>
        <p:spPr>
          <a:xfrm>
            <a:off x="3496200" y="6206700"/>
            <a:ext cx="17391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10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51"/>
          <p:cNvSpPr txBox="1"/>
          <p:nvPr/>
        </p:nvSpPr>
        <p:spPr>
          <a:xfrm>
            <a:off x="7676262" y="10009839"/>
            <a:ext cx="9031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oxima Nova"/>
              <a:buNone/>
            </a:pPr>
            <a:r>
              <a:rPr lang="en-US" sz="3800">
                <a:latin typeface="Montserrat Medium"/>
                <a:ea typeface="Montserrat Medium"/>
                <a:cs typeface="Montserrat Medium"/>
                <a:sym typeface="Montserrat Medium"/>
              </a:rPr>
              <a:t>Aller plus loin</a:t>
            </a:r>
            <a:endParaRPr sz="3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2" name="Google Shape;652;p51"/>
          <p:cNvSpPr/>
          <p:nvPr/>
        </p:nvSpPr>
        <p:spPr>
          <a:xfrm>
            <a:off x="20917680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657" name="Google Shape;65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8" name="Google Shape;658;p52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659" name="Google Shape;659;p5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60" name="Google Shape;660;p52"/>
          <p:cNvSpPr txBox="1"/>
          <p:nvPr/>
        </p:nvSpPr>
        <p:spPr>
          <a:xfrm>
            <a:off x="946900" y="2610425"/>
            <a:ext cx="125826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Intégration avec SCCM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1" name="Google Shape;661;p52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Fusion d’outils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2" name="Google Shape;662;p52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Avantage d’utiliser WSUS avec SCCM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Mise à jour de Windows et des applications tierces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Mise à jour de Mac (via des addons)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Surveillance de l’intégrité des performances du système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Dans ce cas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WSUS devient un serveur “en amont” du serveur SCCM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Les MAJ sont gérées à partir d’SCCM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3" name="Google Shape;663;p52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52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5" name="Google Shape;665;p52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6" name="Google Shape;666;p52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7" name="Google Shape;667;p52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8" name="Google Shape;668;p52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9" name="Google Shape;669;p52"/>
          <p:cNvSpPr/>
          <p:nvPr/>
        </p:nvSpPr>
        <p:spPr>
          <a:xfrm>
            <a:off x="20917680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674" name="Google Shape;67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5" name="Google Shape;675;p53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676" name="Google Shape;676;p53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77" name="Google Shape;677;p53"/>
          <p:cNvSpPr txBox="1"/>
          <p:nvPr/>
        </p:nvSpPr>
        <p:spPr>
          <a:xfrm>
            <a:off x="946900" y="2610425"/>
            <a:ext cx="125826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Utilisation du PowerShell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78" name="Google Shape;678;p53"/>
          <p:cNvSpPr txBox="1"/>
          <p:nvPr/>
        </p:nvSpPr>
        <p:spPr>
          <a:xfrm>
            <a:off x="949225" y="4632400"/>
            <a:ext cx="39240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Gestion en lignes de code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9" name="Google Shape;679;p53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Utilisation du module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UpdateServices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, installé nativement sur un serveur avec le rôle WSUS.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Gestion des clients : ajout, suppression d’un groupe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Gestion des MAJ : approbation, refus, …</a:t>
            </a:r>
            <a:endParaRPr sz="3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0" name="Google Shape;680;p53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1" name="Google Shape;681;p53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2" name="Google Shape;682;p53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3" name="Google Shape;683;p53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4" name="Google Shape;684;p53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5" name="Google Shape;685;p53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6" name="Google Shape;686;p53"/>
          <p:cNvSpPr/>
          <p:nvPr/>
        </p:nvSpPr>
        <p:spPr>
          <a:xfrm>
            <a:off x="20917680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691" name="Google Shape;69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2" name="Google Shape;692;p54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693" name="Google Shape;693;p5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94" name="Google Shape;694;p54"/>
          <p:cNvSpPr txBox="1"/>
          <p:nvPr/>
        </p:nvSpPr>
        <p:spPr>
          <a:xfrm>
            <a:off x="946900" y="2610425"/>
            <a:ext cx="125826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Utilisation sur de très grand réseau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95" name="Google Shape;695;p54"/>
          <p:cNvSpPr txBox="1"/>
          <p:nvPr/>
        </p:nvSpPr>
        <p:spPr>
          <a:xfrm>
            <a:off x="949225" y="4632400"/>
            <a:ext cx="39240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Infrastructure multi-serveurs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6" name="Google Shape;696;p54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Une bonne pratique est de fournir des serveurs WSUS “locaux”, qui serviront de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replica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WSUS.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Ce sont les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serveurs en aval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Downstream Servers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7" name="Google Shape;697;p54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8" name="Google Shape;698;p54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9" name="Google Shape;699;p54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0" name="Google Shape;700;p54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1" name="Google Shape;701;p54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2" name="Google Shape;702;p54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3" name="Google Shape;703;p54"/>
          <p:cNvSpPr/>
          <p:nvPr/>
        </p:nvSpPr>
        <p:spPr>
          <a:xfrm>
            <a:off x="20917680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708" name="Google Shape;70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9" name="Google Shape;709;p55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710" name="Google Shape;710;p5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11" name="Google Shape;711;p55"/>
          <p:cNvSpPr txBox="1"/>
          <p:nvPr/>
        </p:nvSpPr>
        <p:spPr>
          <a:xfrm>
            <a:off x="946900" y="2610425"/>
            <a:ext cx="125826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En résumé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12" name="Google Shape;712;p55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A retenir !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3" name="Google Shape;713;p55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Rôle serveur lié à l’AD ou non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Création de groupe d’ordinateurs liés à l’AD ou non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Gestion de la configuration des clients par GPO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Gestion de la configuration et de la liaison des groupes possible par GPO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Les serveurs peuvent être liés entre-eux par une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hiérarchie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amont-aval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4" name="Google Shape;714;p55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55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6" name="Google Shape;716;p55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7" name="Google Shape;717;p55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8" name="Google Shape;718;p55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9" name="Google Shape;719;p55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0" name="Google Shape;720;p55"/>
          <p:cNvSpPr/>
          <p:nvPr/>
        </p:nvSpPr>
        <p:spPr>
          <a:xfrm>
            <a:off x="20917680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725" name="Google Shape;72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2" cy="800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6" name="Google Shape;726;p56"/>
          <p:cNvCxnSpPr/>
          <p:nvPr/>
        </p:nvCxnSpPr>
        <p:spPr>
          <a:xfrm>
            <a:off x="3728230" y="5315401"/>
            <a:ext cx="2423059" cy="1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6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27" name="Google Shape;727;p56"/>
          <p:cNvSpPr txBox="1"/>
          <p:nvPr/>
        </p:nvSpPr>
        <p:spPr>
          <a:xfrm>
            <a:off x="3756196" y="4208112"/>
            <a:ext cx="45927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i="0" lang="en-US" sz="5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MERCI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28" name="Google Shape;728;p56"/>
          <p:cNvSpPr txBox="1"/>
          <p:nvPr/>
        </p:nvSpPr>
        <p:spPr>
          <a:xfrm>
            <a:off x="3738328" y="6237949"/>
            <a:ext cx="68430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Des questions ?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Des remarques ?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29" name="Google Shape;729;p56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pic>
        <p:nvPicPr>
          <p:cNvPr descr="logo_wild_code_school (2).png" id="730" name="Google Shape;730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28729" y="5821676"/>
            <a:ext cx="7674855" cy="245814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56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33" name="Google Shape;133;p21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811790" y="-3191523"/>
            <a:ext cx="27384332" cy="199788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e_wild_code_school.png"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1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0234050" y="359800"/>
            <a:ext cx="450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4817281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64000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496200" y="6206700"/>
            <a:ext cx="17391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10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7676262" y="10009839"/>
            <a:ext cx="9031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oxima Nova"/>
              <a:buNone/>
            </a:pPr>
            <a:r>
              <a:rPr lang="en-US" sz="3800">
                <a:latin typeface="Montserrat Medium"/>
                <a:ea typeface="Montserrat Medium"/>
                <a:cs typeface="Montserrat Medium"/>
                <a:sym typeface="Montserrat Medium"/>
              </a:rPr>
              <a:t>Objectifs et enjeux</a:t>
            </a:r>
            <a:endParaRPr sz="3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414285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2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151" name="Google Shape;151;p2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2" name="Google Shape;152;p22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Définition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Qu’est-ce que c’est 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WSUS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Windows Server Update Service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est un rôle intégré à Windows Server.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L’objectif de ce rôle est de gérer la distribution des mises à jour des produits Microsoft sur les postes de travail et les serveurs.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WSUS est une solution gratuite (hormis le coût de la licence Windows Server).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414285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3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168" name="Google Shape;168;p23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9" name="Google Shape;169;p23"/>
          <p:cNvSpPr txBox="1"/>
          <p:nvPr/>
        </p:nvSpPr>
        <p:spPr>
          <a:xfrm>
            <a:off x="946900" y="2610425"/>
            <a:ext cx="207426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La gestion des mises à jour sur un ordinateur personnel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At home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Chaque machine tournant sous un OS Microsoft Windows a un service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Windows Update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Ce service recherche les MAJ publiées auprès des serveurs Microsoft avant de les installer.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Chaque machine est ainsi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autonome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pour la gestion de ses propres mises à jour.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414285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4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185" name="Google Shape;185;p2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6" name="Google Shape;186;p24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Intérêt de WSUS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Pourquoi l’utiliser 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 entreprise, on ne peut pas se permettre de ne pas contrôler les mises à jour.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On ne peut pas laisser chaque machine gérer les MAJ en autonomie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Une machine ne peut pas redémarrer n’importe quand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Une machine ne peut pas installer les MAJ à la volée et potentiellement bloquer les ressources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Avec WSUS, ces 2 problèmes vont être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géré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414285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00" name="Google Shape;2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5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02" name="Google Shape;202;p2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3" name="Google Shape;203;p25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Historique et versions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Un peu d’histoire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2002 :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SUS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(Software Update Service)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2005 : remplacement de SUS par WSUS v2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2006 :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WSUS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3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2009 : WSUS 3 SP2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2012 : WSUS 4 (Windows 10 et Windows Server 2012)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2016 : WSUS 5 (Windows Server 2016)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2019 : WSUS 10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(Windows Server 2019)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2021 : WSUS 10 (Windows Server 2022)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414285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17" name="Google Shape;2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6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19" name="Google Shape;219;p26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0" name="Google Shape;220;p26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Autres logiciels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D’autres outils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WSUS Offline Update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(libre)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WAPT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(propriétaire)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414285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