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Varela Round"/>
      <p:regular r:id="rId37"/>
    </p:embeddedFont>
    <p:embeddedFont>
      <p:font typeface="Raleway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italic.fntdata"/><Relationship Id="rId20" Type="http://schemas.openxmlformats.org/officeDocument/2006/relationships/slide" Target="slides/slide16.xml"/><Relationship Id="rId41" Type="http://schemas.openxmlformats.org/officeDocument/2006/relationships/font" Target="fonts/Raleway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VarelaRound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.fntdata"/><Relationship Id="rId16" Type="http://schemas.openxmlformats.org/officeDocument/2006/relationships/slide" Target="slides/slide12.xml"/><Relationship Id="rId38" Type="http://schemas.openxmlformats.org/officeDocument/2006/relationships/font" Target="fonts/Raleway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7eef1fc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7eef1fc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965e208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965e208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965e208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965e208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965e208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965e208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965e208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965e208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965e2083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965e2083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965e208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965e208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a00a2ce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a00a2ce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a00a2ce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5a00a2ce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: confirme l'identité de l'utilisateur.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Autorisation : détermine ce que l'utilisateur est autorisé à faire une fois connecté.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Accounting : suit l'activité de l'utilisateur sur le réseau.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965e2083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965e208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965e208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965e208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e9a54bd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e9a54bd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6936a5a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6936a5a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6936a5a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6936a5a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6936a5a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6936a5a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c8224d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c8224d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r.wikipedia.org/wiki/Point-to-Point_Protocol" TargetMode="External"/><Relationship Id="rId4" Type="http://schemas.openxmlformats.org/officeDocument/2006/relationships/hyperlink" Target="https://fr.wikipedia.org/wiki/Password_Authentication_Protoco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r.wikipedia.org/wiki/Challenge-Handshake_Authentication_Protoco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fc-editor.org/rfc/rfc2433" TargetMode="External"/><Relationship Id="rId4" Type="http://schemas.openxmlformats.org/officeDocument/2006/relationships/hyperlink" Target="https://www.rfc-editor.org/rfc/rfc2759" TargetMode="External"/><Relationship Id="rId5" Type="http://schemas.openxmlformats.org/officeDocument/2006/relationships/hyperlink" Target="https://en.wikipedia.org/wiki/MS-CHA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Extensible_Authentication_Protoco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5" Type="http://schemas.openxmlformats.org/officeDocument/2006/relationships/slide" Target="/ppt/slides/slide13.xml"/><Relationship Id="rId6" Type="http://schemas.openxmlformats.org/officeDocument/2006/relationships/slide" Target="/ppt/slides/slide19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fc-editor.org/rfc/rfc6733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fc-editor.org/rfc/rfc2865" TargetMode="External"/><Relationship Id="rId4" Type="http://schemas.openxmlformats.org/officeDocument/2006/relationships/hyperlink" Target="https://www.rfc-editor.org/rfc/rfc286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reeradius.org/" TargetMode="External"/><Relationship Id="rId4" Type="http://schemas.openxmlformats.org/officeDocument/2006/relationships/hyperlink" Target="https://learn.microsoft.com/en-us/windows-server/networking/technologies/nps/nps-top" TargetMode="External"/><Relationship Id="rId5" Type="http://schemas.openxmlformats.org/officeDocument/2006/relationships/hyperlink" Target="https://www.cisco.com/site/us/en/products/security/identity-services-engine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r.wikipedia.org/wiki/Point-to-Point_Protoc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RADIUS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 des messages</a:t>
            </a:r>
            <a:endParaRPr/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35" name="Google Shape;235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paquet</a:t>
            </a:r>
            <a:endParaRPr sz="3700"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7" name="Google Shape;237;p35"/>
          <p:cNvSpPr txBox="1"/>
          <p:nvPr>
            <p:ph idx="4" type="body"/>
          </p:nvPr>
        </p:nvSpPr>
        <p:spPr>
          <a:xfrm>
            <a:off x="380600" y="1772500"/>
            <a:ext cx="50022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Code : Type de paquet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Identifiant : détection des paquets dupliqués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Taille : ensemble du paquet RADIUS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Authentificateur (128 bits) : authentification et protection contre le rejeu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Attributs : Ensemble </a:t>
            </a:r>
            <a:r>
              <a:rPr lang="fr" sz="1800"/>
              <a:t>(variable)</a:t>
            </a:r>
            <a:r>
              <a:rPr lang="fr" sz="1800"/>
              <a:t> d'info nécessaire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Sous la forme :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Type</a:t>
            </a:r>
            <a:r>
              <a:rPr lang="fr" sz="1800"/>
              <a:t> -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Taille</a:t>
            </a:r>
            <a:r>
              <a:rPr lang="fr" sz="1800"/>
              <a:t> -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Valeur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Ex. d'attributs :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User-Name</a:t>
            </a:r>
            <a:r>
              <a:rPr lang="fr" sz="1800"/>
              <a:t>,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User-Password</a:t>
            </a:r>
            <a:r>
              <a:rPr lang="fr" sz="1800"/>
              <a:t>,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NAS-IP-Address</a:t>
            </a:r>
            <a:r>
              <a:rPr lang="fr" sz="1800"/>
              <a:t>,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NAS-Identifier</a:t>
            </a:r>
            <a:r>
              <a:rPr lang="fr" sz="1800"/>
              <a:t>…</a:t>
            </a:r>
            <a:endParaRPr sz="1800"/>
          </a:p>
        </p:txBody>
      </p:sp>
      <p:grpSp>
        <p:nvGrpSpPr>
          <p:cNvPr id="238" name="Google Shape;238;p35"/>
          <p:cNvGrpSpPr/>
          <p:nvPr/>
        </p:nvGrpSpPr>
        <p:grpSpPr>
          <a:xfrm>
            <a:off x="5495150" y="1901150"/>
            <a:ext cx="3522600" cy="2658000"/>
            <a:chOff x="5143550" y="1924300"/>
            <a:chExt cx="3522600" cy="2658000"/>
          </a:xfrm>
        </p:grpSpPr>
        <p:cxnSp>
          <p:nvCxnSpPr>
            <p:cNvPr id="239" name="Google Shape;239;p35"/>
            <p:cNvCxnSpPr/>
            <p:nvPr/>
          </p:nvCxnSpPr>
          <p:spPr>
            <a:xfrm>
              <a:off x="5143550" y="2211500"/>
              <a:ext cx="863700" cy="18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40" name="Google Shape;240;p35"/>
            <p:cNvSpPr txBox="1"/>
            <p:nvPr/>
          </p:nvSpPr>
          <p:spPr>
            <a:xfrm>
              <a:off x="5143550" y="1924300"/>
              <a:ext cx="86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8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grpSp>
          <p:nvGrpSpPr>
            <p:cNvPr id="241" name="Google Shape;241;p35"/>
            <p:cNvGrpSpPr/>
            <p:nvPr/>
          </p:nvGrpSpPr>
          <p:grpSpPr>
            <a:xfrm>
              <a:off x="5143550" y="2262994"/>
              <a:ext cx="3522600" cy="2319306"/>
              <a:chOff x="5143550" y="2262994"/>
              <a:chExt cx="3522600" cy="2319306"/>
            </a:xfrm>
          </p:grpSpPr>
          <p:sp>
            <p:nvSpPr>
              <p:cNvPr id="242" name="Google Shape;242;p35"/>
              <p:cNvSpPr/>
              <p:nvPr/>
            </p:nvSpPr>
            <p:spPr>
              <a:xfrm>
                <a:off x="5143550" y="3551500"/>
                <a:ext cx="3522600" cy="1030800"/>
              </a:xfrm>
              <a:prstGeom prst="rect">
                <a:avLst/>
              </a:prstGeom>
              <a:solidFill>
                <a:srgbClr val="F99797"/>
              </a:solidFill>
              <a:ln cap="flat" cmpd="sng" w="9525">
                <a:solidFill>
                  <a:srgbClr val="42424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2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Attributs</a:t>
                </a:r>
                <a:endParaRPr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grpSp>
            <p:nvGrpSpPr>
              <p:cNvPr id="243" name="Google Shape;243;p35"/>
              <p:cNvGrpSpPr/>
              <p:nvPr/>
            </p:nvGrpSpPr>
            <p:grpSpPr>
              <a:xfrm>
                <a:off x="5143550" y="2262994"/>
                <a:ext cx="3522600" cy="1288506"/>
                <a:chOff x="5143550" y="2262994"/>
                <a:chExt cx="3522600" cy="1288506"/>
              </a:xfrm>
            </p:grpSpPr>
            <p:sp>
              <p:nvSpPr>
                <p:cNvPr id="244" name="Google Shape;244;p35"/>
                <p:cNvSpPr/>
                <p:nvPr/>
              </p:nvSpPr>
              <p:spPr>
                <a:xfrm>
                  <a:off x="5143550" y="2262994"/>
                  <a:ext cx="879000" cy="257700"/>
                </a:xfrm>
                <a:prstGeom prst="rect">
                  <a:avLst/>
                </a:prstGeom>
                <a:solidFill>
                  <a:srgbClr val="F99797"/>
                </a:solidFill>
                <a:ln cap="flat" cmpd="sng" w="9525">
                  <a:solidFill>
                    <a:srgbClr val="42424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rgbClr val="424242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Code</a:t>
                  </a:r>
                  <a:endParaRPr sz="10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245" name="Google Shape;245;p35"/>
                <p:cNvSpPr/>
                <p:nvPr/>
              </p:nvSpPr>
              <p:spPr>
                <a:xfrm>
                  <a:off x="5143550" y="2520700"/>
                  <a:ext cx="3522600" cy="1030800"/>
                </a:xfrm>
                <a:prstGeom prst="rect">
                  <a:avLst/>
                </a:prstGeom>
                <a:solidFill>
                  <a:srgbClr val="F99797"/>
                </a:solidFill>
                <a:ln cap="flat" cmpd="sng" w="9525">
                  <a:solidFill>
                    <a:srgbClr val="42424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200">
                      <a:solidFill>
                        <a:srgbClr val="424242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Authentificateur</a:t>
                  </a:r>
                  <a:endParaRPr sz="12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246" name="Google Shape;246;p35"/>
                <p:cNvSpPr/>
                <p:nvPr/>
              </p:nvSpPr>
              <p:spPr>
                <a:xfrm>
                  <a:off x="6901550" y="2262994"/>
                  <a:ext cx="1764600" cy="257700"/>
                </a:xfrm>
                <a:prstGeom prst="rect">
                  <a:avLst/>
                </a:prstGeom>
                <a:solidFill>
                  <a:srgbClr val="F99797"/>
                </a:solidFill>
                <a:ln cap="flat" cmpd="sng" w="9525">
                  <a:solidFill>
                    <a:srgbClr val="42424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rgbClr val="424242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Taille</a:t>
                  </a:r>
                  <a:endParaRPr sz="10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  <p:sp>
              <p:nvSpPr>
                <p:cNvPr id="247" name="Google Shape;247;p35"/>
                <p:cNvSpPr/>
                <p:nvPr/>
              </p:nvSpPr>
              <p:spPr>
                <a:xfrm>
                  <a:off x="6022550" y="2262994"/>
                  <a:ext cx="879000" cy="257700"/>
                </a:xfrm>
                <a:prstGeom prst="rect">
                  <a:avLst/>
                </a:prstGeom>
                <a:solidFill>
                  <a:srgbClr val="F99797"/>
                </a:solidFill>
                <a:ln cap="flat" cmpd="sng" w="9525">
                  <a:solidFill>
                    <a:srgbClr val="42424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" sz="1000">
                      <a:solidFill>
                        <a:srgbClr val="424242"/>
                      </a:solidFill>
                      <a:latin typeface="Varela Round"/>
                      <a:ea typeface="Varela Round"/>
                      <a:cs typeface="Varela Round"/>
                      <a:sym typeface="Varela Round"/>
                    </a:rPr>
                    <a:t>Identifiant</a:t>
                  </a:r>
                  <a:endParaRPr sz="1000">
                    <a:solidFill>
                      <a:srgbClr val="424242"/>
                    </a:solidFill>
                    <a:latin typeface="Varela Round"/>
                    <a:ea typeface="Varela Round"/>
                    <a:cs typeface="Varela Round"/>
                    <a:sym typeface="Varela Round"/>
                  </a:endParaRPr>
                </a:p>
              </p:txBody>
            </p:sp>
          </p:grpSp>
        </p:grpSp>
        <p:cxnSp>
          <p:nvCxnSpPr>
            <p:cNvPr id="248" name="Google Shape;248;p35"/>
            <p:cNvCxnSpPr/>
            <p:nvPr/>
          </p:nvCxnSpPr>
          <p:spPr>
            <a:xfrm>
              <a:off x="6043950" y="2211500"/>
              <a:ext cx="863700" cy="18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249" name="Google Shape;249;p35"/>
            <p:cNvCxnSpPr/>
            <p:nvPr/>
          </p:nvCxnSpPr>
          <p:spPr>
            <a:xfrm>
              <a:off x="6907650" y="2211500"/>
              <a:ext cx="1744500" cy="18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50" name="Google Shape;250;p35"/>
            <p:cNvSpPr txBox="1"/>
            <p:nvPr/>
          </p:nvSpPr>
          <p:spPr>
            <a:xfrm>
              <a:off x="6043950" y="1924300"/>
              <a:ext cx="86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8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51" name="Google Shape;251;p35"/>
            <p:cNvSpPr txBox="1"/>
            <p:nvPr/>
          </p:nvSpPr>
          <p:spPr>
            <a:xfrm>
              <a:off x="7314500" y="1924300"/>
              <a:ext cx="86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16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Lors d'une nouvelle demande (</a:t>
            </a:r>
            <a:r>
              <a:rPr i="1" lang="fr" sz="1800"/>
              <a:t>Access-Request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NAS génère un Identifiant unique à la requête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NAS génère une valeur aléatoire (unique et imprévisible) : Authentificateur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Doit contenir un attribut identifiant du NAS (ex. : </a:t>
            </a:r>
            <a:r>
              <a:rPr i="1" lang="fr" sz="1800"/>
              <a:t>NAS-Identifier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la suite (</a:t>
            </a:r>
            <a:r>
              <a:rPr i="1" lang="fr" sz="1800"/>
              <a:t>Access-Accept/Access-Reject/Access-Challenge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récupère le secret partagé avec ce NAS via son identifiant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L'identifiant de la réponse = celui de la requête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Authentificateur : condensat de Code réponse + Identifiant, taille et authentificateur requête + attributs réponse</a:t>
            </a:r>
            <a:endParaRPr sz="1800"/>
          </a:p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Server/NAS</a:t>
            </a:r>
            <a:endParaRPr/>
          </a:p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59" name="Google Shape;259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Authentificateur</a:t>
            </a:r>
            <a:endParaRPr sz="3700"/>
          </a:p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L'attribut </a:t>
            </a:r>
            <a:r>
              <a:rPr i="1" lang="fr" sz="1800"/>
              <a:t>User-Password</a:t>
            </a:r>
            <a:r>
              <a:rPr lang="fr" sz="1800"/>
              <a:t> permet la transmission du mot de passe du client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mot de passe ne circule pas en clair (au contraire de tout le reste)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Chiffrement utilisé (type </a:t>
            </a:r>
            <a:r>
              <a:rPr lang="fr" sz="1800"/>
              <a:t>chiffrement de flux)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Génération d'une clé de 128 bits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via hash (MD5) du secret partagé + authentificateur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Xor des 16 premiers octets du mot de passe avec cette clé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mot de passe &gt; 16 octets =&gt; 2ème tour avec comme clé générée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hash de secret partagé + résultat du premier tour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etc.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transmet la </a:t>
            </a:r>
            <a:r>
              <a:rPr lang="fr" sz="1800"/>
              <a:t>concaténation</a:t>
            </a:r>
            <a:r>
              <a:rPr lang="fr" sz="1800"/>
              <a:t> des résultats.</a:t>
            </a:r>
            <a:endParaRPr sz="1800"/>
          </a:p>
        </p:txBody>
      </p:sp>
      <p:sp>
        <p:nvSpPr>
          <p:cNvPr id="266" name="Google Shape;266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Server/NAS</a:t>
            </a:r>
            <a:endParaRPr/>
          </a:p>
        </p:txBody>
      </p:sp>
      <p:sp>
        <p:nvSpPr>
          <p:cNvPr id="267" name="Google Shape;267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68" name="Google Shape;268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Chiffrement du mot de passe</a:t>
            </a:r>
            <a:endParaRPr sz="3700"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 d'authentification</a:t>
            </a:r>
            <a:endParaRPr/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 by RADIUS</a:t>
            </a:r>
            <a:endParaRPr/>
          </a:p>
        </p:txBody>
      </p:sp>
      <p:sp>
        <p:nvSpPr>
          <p:cNvPr id="282" name="Google Shape;282;p3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RADIUS supporte plusieurs mécanismes d'authentification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Historiquement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PAP (Password Authentication Protocol)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CHAP (Challenge Handshake Authentication Protocol)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MS-CHAP (Variante CHAP Microsoft)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 (Extensible Authentication Protocol)</a:t>
            </a:r>
            <a:endParaRPr sz="1800"/>
          </a:p>
        </p:txBody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284" name="Google Shape;284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mécanismes d'authentification</a:t>
            </a:r>
            <a:endParaRPr sz="3700"/>
          </a:p>
        </p:txBody>
      </p:sp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old ways</a:t>
            </a:r>
            <a:endParaRPr/>
          </a:p>
        </p:txBody>
      </p:sp>
      <p:sp>
        <p:nvSpPr>
          <p:cNvPr id="291" name="Google Shape;291;p4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</a:t>
            </a:r>
            <a:r>
              <a:rPr lang="fr" sz="1800"/>
              <a:t>assword Authentication Protocol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 d'authentification pour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PPP</a:t>
            </a:r>
            <a:r>
              <a:rPr lang="fr" sz="1800"/>
              <a:t> (Point-to-Point Protocol)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Transmission d'un login et d'un mot de passe en clair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Dans RADIUS (entre le NAS et le Serveur) =&gt; mot de passe chiffré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PAP sur WikipediA</a:t>
            </a:r>
            <a:endParaRPr sz="1800"/>
          </a:p>
        </p:txBody>
      </p:sp>
      <p:sp>
        <p:nvSpPr>
          <p:cNvPr id="292" name="Google Shape;292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293" name="Google Shape;293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PAP</a:t>
            </a:r>
            <a:endParaRPr sz="3700"/>
          </a:p>
        </p:txBody>
      </p:sp>
      <p:sp>
        <p:nvSpPr>
          <p:cNvPr id="294" name="Google Shape;29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Here comes a new challenger</a:t>
            </a:r>
            <a:endParaRPr/>
          </a:p>
        </p:txBody>
      </p:sp>
      <p:sp>
        <p:nvSpPr>
          <p:cNvPr id="300" name="Google Shape;300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Challenge Handshake Authentication Protocol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Mécanisme de challenge/réponse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 sur la connaissance d'un secret partagé (clé/mot de passe)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serveur peut vérifier que le client connaît le secret sans le transmettre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envoi un nombre aléatoire (</a:t>
            </a:r>
            <a:r>
              <a:rPr i="1" lang="fr" sz="1800"/>
              <a:t>Access-Challenge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client calcul le condensat de (ce nombre + clé) et renvoi le résultat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fait le même calcul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résultats identiques : clé ok / Sinon : échec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CHAP sur WikipediA</a:t>
            </a:r>
            <a:endParaRPr sz="1800"/>
          </a:p>
        </p:txBody>
      </p:sp>
      <p:sp>
        <p:nvSpPr>
          <p:cNvPr id="301" name="Google Shape;301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302" name="Google Shape;302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CHAP</a:t>
            </a:r>
            <a:endParaRPr sz="3700"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version Microsoft</a:t>
            </a:r>
            <a:endParaRPr/>
          </a:p>
        </p:txBody>
      </p:sp>
      <p:sp>
        <p:nvSpPr>
          <p:cNvPr id="309" name="Google Shape;309;p4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MicroSoft </a:t>
            </a:r>
            <a:r>
              <a:rPr lang="fr" sz="1800"/>
              <a:t>Challenge Handshake Authentication Protocol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Variante Microsoft de CHAP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MS-CHAPv1 -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2433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MS-CHAPv2 -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2749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S'appuie sur DES (donc obsolète)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MS-CHAP sur WikipediA</a:t>
            </a:r>
            <a:endParaRPr sz="1800"/>
          </a:p>
        </p:txBody>
      </p:sp>
      <p:sp>
        <p:nvSpPr>
          <p:cNvPr id="310" name="Google Shape;310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311" name="Google Shape;311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MS-</a:t>
            </a:r>
            <a:r>
              <a:rPr lang="fr" sz="3700"/>
              <a:t>CHAP</a:t>
            </a:r>
            <a:endParaRPr sz="3700"/>
          </a:p>
        </p:txBody>
      </p:sp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récente</a:t>
            </a:r>
            <a:endParaRPr/>
          </a:p>
        </p:txBody>
      </p:sp>
      <p:sp>
        <p:nvSpPr>
          <p:cNvPr id="318" name="Google Shape;318;p4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Extensible Authentication Protocol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 d'authentification extensible (aussi utilisé avec Wifi)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Multiples mécanismes d'authentification, par exemple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EAP-MD5 : Challenge MD5 (Obsolète)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EAP-POTP : Protected One Time Password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EAP-PSK : Pre-Shared Key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EAP-TLS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EAP-TTLS : Tunneled TLS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EAP-SIM : Basé sur carte SIM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EAP sur WikipediA</a:t>
            </a:r>
            <a:endParaRPr sz="1800"/>
          </a:p>
        </p:txBody>
      </p:sp>
      <p:sp>
        <p:nvSpPr>
          <p:cNvPr id="319" name="Google Shape;319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d'authentification</a:t>
            </a:r>
            <a:endParaRPr/>
          </a:p>
        </p:txBody>
      </p:sp>
      <p:sp>
        <p:nvSpPr>
          <p:cNvPr id="320" name="Google Shape;320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EAP</a:t>
            </a:r>
            <a:endParaRPr sz="3700"/>
          </a:p>
        </p:txBody>
      </p:sp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Traçabilité</a:t>
            </a:r>
            <a:endParaRPr/>
          </a:p>
        </p:txBody>
      </p: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8" name="Google Shape;328;p44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96575" y="926350"/>
            <a:ext cx="468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Le contexte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Le fonctionnement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Les protocoles d'authentification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Traçabilité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334" name="Google Shape;334;p4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RADIUS cible historiquement la gestion de l'accès à distance à un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Typiquement : les fournisseurs d'accès à Internet via modem (RTC)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Besoin de décompte de l'utilisation de l'accès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3ème A : </a:t>
            </a:r>
            <a:r>
              <a:rPr i="1" lang="fr" sz="1800"/>
              <a:t>Accounting</a:t>
            </a:r>
            <a:r>
              <a:rPr lang="fr" sz="1800"/>
              <a:t> sert à ça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Conserver des traces de l'activité</a:t>
            </a:r>
            <a:endParaRPr sz="1800"/>
          </a:p>
        </p:txBody>
      </p:sp>
      <p:sp>
        <p:nvSpPr>
          <p:cNvPr id="335" name="Google Shape;335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Traçabilité</a:t>
            </a:r>
            <a:endParaRPr/>
          </a:p>
        </p:txBody>
      </p:sp>
      <p:sp>
        <p:nvSpPr>
          <p:cNvPr id="336" name="Google Shape;336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traçabilité</a:t>
            </a:r>
            <a:endParaRPr sz="3700"/>
          </a:p>
        </p:txBody>
      </p:sp>
      <p:sp>
        <p:nvSpPr>
          <p:cNvPr id="337" name="Google Shape;33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Communications dédiées</a:t>
            </a:r>
            <a:endParaRPr/>
          </a:p>
        </p:txBody>
      </p:sp>
      <p:sp>
        <p:nvSpPr>
          <p:cNvPr id="343" name="Google Shape;343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types de </a:t>
            </a:r>
            <a:r>
              <a:rPr lang="fr" sz="1800"/>
              <a:t>trafic</a:t>
            </a:r>
            <a:r>
              <a:rPr lang="fr" sz="1800"/>
              <a:t> RADIUS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1812/UDP : Authentification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1813/UDP : Traçabilité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Types de messages dédiés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Accounting-Request 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Accounting-Response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le reste : format de paquet identique</a:t>
            </a:r>
            <a:endParaRPr sz="1800"/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Traçabilité</a:t>
            </a:r>
            <a:endParaRPr/>
          </a:p>
        </p:txBody>
      </p:sp>
      <p:sp>
        <p:nvSpPr>
          <p:cNvPr id="345" name="Google Shape;345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 la session</a:t>
            </a:r>
            <a:endParaRPr sz="3700"/>
          </a:p>
        </p:txBody>
      </p:sp>
      <p:sp>
        <p:nvSpPr>
          <p:cNvPr id="346" name="Google Shape;34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Communications dédiées</a:t>
            </a:r>
            <a:endParaRPr/>
          </a:p>
        </p:txBody>
      </p:sp>
      <p:sp>
        <p:nvSpPr>
          <p:cNvPr id="352" name="Google Shape;352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bases de données distinctes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Base des utilisateurs : information d'authentification et droits d'accès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Base comptable : Information sur l'utilisation des services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possibilités de stockage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Fichier local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Base de données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Annuaire LDAP</a:t>
            </a:r>
            <a:endParaRPr sz="1800"/>
          </a:p>
        </p:txBody>
      </p:sp>
      <p:sp>
        <p:nvSpPr>
          <p:cNvPr id="353" name="Google Shape;353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Traçabilité</a:t>
            </a:r>
            <a:endParaRPr/>
          </a:p>
        </p:txBody>
      </p:sp>
      <p:sp>
        <p:nvSpPr>
          <p:cNvPr id="354" name="Google Shape;354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Stockage des informations</a:t>
            </a:r>
            <a:endParaRPr sz="3700"/>
          </a:p>
        </p:txBody>
      </p:sp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complément</a:t>
            </a:r>
            <a:endParaRPr/>
          </a:p>
        </p:txBody>
      </p:sp>
      <p:sp>
        <p:nvSpPr>
          <p:cNvPr id="361" name="Google Shape;361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62" name="Google Shape;362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Considérations supplémentaires</a:t>
            </a:r>
            <a:endParaRPr sz="3700"/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4" name="Google Shape;364;p48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Fonctionnalités additionnelles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Transmission d'information de configuration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Proxy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Redondance de serveurs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de sécurité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Pour communication confidentielle =&gt; encapsulation IPsec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Concurrents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Diameter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6733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TACACS+ (Cisco)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RADIUS protocole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simple et efficace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pour authentification centralisée sur un réseau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Très utilisé pour le contrôle d'accès aux réseaux (Wifi, Ethernet, Opérateurs ADSL/Fibre)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Autres mécanismes d'authentification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Kerberos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CAS (Central Authentication Service)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OAuth, OpenID…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49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Remote Authentication Dial-In User Service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dit </a:t>
            </a:r>
            <a:r>
              <a:rPr i="1" lang="fr" sz="1800"/>
              <a:t>AAA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Authentication</a:t>
            </a:r>
            <a:r>
              <a:rPr lang="fr" sz="1800"/>
              <a:t> (Authentification - Vérification d'identité)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Authorization</a:t>
            </a:r>
            <a:r>
              <a:rPr lang="fr" sz="1800"/>
              <a:t> (Droits d'accès)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Accounting</a:t>
            </a:r>
            <a:r>
              <a:rPr lang="fr" sz="1800"/>
              <a:t> (Traçabilité)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Développé par la société Livingston (1991)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Standard IETF : RFC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2865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2866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Port 1812 et 1813 (UDP ou TCP)</a:t>
            </a:r>
            <a:endParaRPr sz="1800"/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Commençons par une définition</a:t>
            </a:r>
            <a:endParaRPr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62" name="Google Shape;162;p2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RADIUS</a:t>
            </a:r>
            <a:endParaRPr sz="3700"/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5351700" y="2806950"/>
            <a:ext cx="3369900" cy="20976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4" type="body"/>
          </p:nvPr>
        </p:nvSpPr>
        <p:spPr>
          <a:xfrm>
            <a:off x="462200" y="1772500"/>
            <a:ext cx="47538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Contrôle d'accès à un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Points d'entrée : </a:t>
            </a:r>
            <a:r>
              <a:rPr i="1" lang="fr" sz="1800"/>
              <a:t>Network Access Server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NAS doit autoriser (ou pas) l'accès à des clients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RADIUS =&gt; Centraliser les comptes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Historiquement : accès via modem au réseau d'un FAI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Aujourd'hui : centralisation de l'authentification générique</a:t>
            </a:r>
            <a:endParaRPr sz="1800"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Centraliser la gestion des accès</a:t>
            </a:r>
            <a:endParaRPr/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72" name="Google Shape;172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 de RADIUS</a:t>
            </a:r>
            <a:endParaRPr sz="3700"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6700" y="1295813"/>
            <a:ext cx="605011" cy="64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175" y="2715050"/>
            <a:ext cx="762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675" y="3932300"/>
            <a:ext cx="1073695" cy="465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288" y="2605275"/>
            <a:ext cx="7620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400" y="2850200"/>
            <a:ext cx="762000" cy="50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0"/>
          <p:cNvCxnSpPr/>
          <p:nvPr/>
        </p:nvCxnSpPr>
        <p:spPr>
          <a:xfrm>
            <a:off x="5845225" y="3608925"/>
            <a:ext cx="23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0"/>
          <p:cNvCxnSpPr>
            <a:stCxn id="176" idx="0"/>
          </p:cNvCxnSpPr>
          <p:nvPr/>
        </p:nvCxnSpPr>
        <p:spPr>
          <a:xfrm rot="10800000">
            <a:off x="7009523" y="3616700"/>
            <a:ext cx="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>
            <a:endCxn id="175" idx="2"/>
          </p:cNvCxnSpPr>
          <p:nvPr/>
        </p:nvCxnSpPr>
        <p:spPr>
          <a:xfrm rot="10800000">
            <a:off x="7970175" y="3223050"/>
            <a:ext cx="12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0"/>
          <p:cNvCxnSpPr>
            <a:endCxn id="178" idx="2"/>
          </p:cNvCxnSpPr>
          <p:nvPr/>
        </p:nvCxnSpPr>
        <p:spPr>
          <a:xfrm rot="10800000">
            <a:off x="5992400" y="3358200"/>
            <a:ext cx="12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0"/>
          <p:cNvCxnSpPr>
            <a:endCxn id="177" idx="2"/>
          </p:cNvCxnSpPr>
          <p:nvPr/>
        </p:nvCxnSpPr>
        <p:spPr>
          <a:xfrm rot="10800000">
            <a:off x="6981288" y="3113275"/>
            <a:ext cx="51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175" y="1070363"/>
            <a:ext cx="605011" cy="64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0"/>
          <p:cNvCxnSpPr>
            <a:endCxn id="177" idx="0"/>
          </p:cNvCxnSpPr>
          <p:nvPr/>
        </p:nvCxnSpPr>
        <p:spPr>
          <a:xfrm flipH="1">
            <a:off x="6981288" y="1711875"/>
            <a:ext cx="421800" cy="8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0"/>
          <p:cNvCxnSpPr>
            <a:stCxn id="174" idx="2"/>
            <a:endCxn id="175" idx="0"/>
          </p:cNvCxnSpPr>
          <p:nvPr/>
        </p:nvCxnSpPr>
        <p:spPr>
          <a:xfrm flipH="1">
            <a:off x="7970205" y="1936412"/>
            <a:ext cx="579000" cy="7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650" y="1222763"/>
            <a:ext cx="605011" cy="64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0"/>
          <p:cNvCxnSpPr>
            <a:stCxn id="187" idx="2"/>
            <a:endCxn id="177" idx="0"/>
          </p:cNvCxnSpPr>
          <p:nvPr/>
        </p:nvCxnSpPr>
        <p:spPr>
          <a:xfrm>
            <a:off x="6232155" y="1863362"/>
            <a:ext cx="749100" cy="7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 txBox="1"/>
          <p:nvPr/>
        </p:nvSpPr>
        <p:spPr>
          <a:xfrm>
            <a:off x="6207600" y="437857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S</a:t>
            </a: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erveur RADIUS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8387350" y="276895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NAS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5216150" y="24900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NAS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6098725" y="2314700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NAS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891500" y="895625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Client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7050025" y="754975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Client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8208550" y="961375"/>
            <a:ext cx="6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Client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Modèle client/serveur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RADIUS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Client RADIUS : des NAS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Communications sécurisées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des réponses via secret partagé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Chiffrement </a:t>
            </a:r>
            <a:r>
              <a:rPr lang="fr" sz="1800"/>
              <a:t>(uniquement) </a:t>
            </a:r>
            <a:r>
              <a:rPr lang="fr" sz="1800"/>
              <a:t>des mots de passes transmis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Mécanismes d'authentification flexibles et extensibles</a:t>
            </a:r>
            <a:endParaRPr sz="1800"/>
          </a:p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Ça fait quoi ?</a:t>
            </a:r>
            <a:endParaRPr/>
          </a:p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203" name="Google Shape;203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fonctionnalités</a:t>
            </a:r>
            <a:endParaRPr sz="3700"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Serveurs RADIUS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FreeRADIUS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Network Policy Server</a:t>
            </a:r>
            <a:r>
              <a:rPr lang="fr" sz="1800"/>
              <a:t> - NPS (Microsoft)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Identity Services Engine</a:t>
            </a:r>
            <a:r>
              <a:rPr lang="fr" sz="1800"/>
              <a:t> - ISE (Cisco)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Clients RADIUS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Points d'accès wifi (Mode EBSS)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VPN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Commutateurs Ethernet 802.1x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Web (Apache)</a:t>
            </a:r>
            <a:endParaRPr sz="1800"/>
          </a:p>
        </p:txBody>
      </p:sp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solutions</a:t>
            </a:r>
            <a:endParaRPr/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212" name="Google Shape;212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implémentations</a:t>
            </a:r>
            <a:endParaRPr sz="3700"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générale</a:t>
            </a:r>
            <a:endParaRPr/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fonctionnement</a:t>
            </a:r>
            <a:endParaRPr/>
          </a:p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principe</a:t>
            </a:r>
            <a:endParaRPr sz="3700"/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8" name="Google Shape;228;p34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client RADIUS fournit un service (ex. : Accès au réseau - NAS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PPP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 exige des informations d'authentification (Login/MdP, Certificat, etc…)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 les transmets via RADIUS au Serveur (Message type : </a:t>
            </a:r>
            <a:r>
              <a:rPr i="1" lang="fr" sz="1800"/>
              <a:t>Access-Request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serveur consulte sa base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Informations valides : début d'une session (</a:t>
            </a:r>
            <a:r>
              <a:rPr lang="fr" sz="1800"/>
              <a:t>Message type</a:t>
            </a:r>
            <a:r>
              <a:rPr lang="fr" sz="1800"/>
              <a:t> : </a:t>
            </a:r>
            <a:r>
              <a:rPr i="1" lang="fr" sz="1800"/>
              <a:t>Access-Accept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invalides : refus (</a:t>
            </a:r>
            <a:r>
              <a:rPr lang="fr" sz="1800"/>
              <a:t>Message type</a:t>
            </a:r>
            <a:r>
              <a:rPr lang="fr" sz="1800"/>
              <a:t> : </a:t>
            </a:r>
            <a:r>
              <a:rPr i="1" lang="fr" sz="1800"/>
              <a:t>Access-Reject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Complément d'authentification (</a:t>
            </a:r>
            <a:r>
              <a:rPr lang="fr" sz="1800"/>
              <a:t>Message type</a:t>
            </a:r>
            <a:r>
              <a:rPr lang="fr" sz="1800"/>
              <a:t> : </a:t>
            </a:r>
            <a:r>
              <a:rPr i="1" lang="fr" sz="1800"/>
              <a:t>Access-Challenge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serveur peut transmettre à un autre (Proxy)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Secret partagé (client et serveur) - </a:t>
            </a:r>
            <a:r>
              <a:rPr lang="fr" sz="1800"/>
              <a:t>Recommandation : 128 bits aléatoires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du client et du serveur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