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67" r:id="rId5"/>
    <p:sldId id="268" r:id="rId6"/>
    <p:sldId id="270" r:id="rId7"/>
    <p:sldId id="261" r:id="rId8"/>
    <p:sldId id="275" r:id="rId9"/>
    <p:sldId id="272" r:id="rId10"/>
    <p:sldId id="273" r:id="rId11"/>
    <p:sldId id="276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114CF-A6E5-E6BC-146D-6264561E1F13}" v="34" dt="2022-06-14T19:49:06.688"/>
    <p1510:client id="{EA802000-E644-4B76-8449-DE7D947D6C82}" v="181" dt="2022-06-14T19:36:2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1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204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29.07.2022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vigation.org/docs/getting-started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navigation.org/docs/native-stack-navigator" TargetMode="External"/><Relationship Id="rId5" Type="http://schemas.openxmlformats.org/officeDocument/2006/relationships/hyperlink" Target="https://reactnavigation.org/docs/drawer-based-navigation/" TargetMode="External"/><Relationship Id="rId4" Type="http://schemas.openxmlformats.org/officeDocument/2006/relationships/hyperlink" Target="https://reactnavigation.org/docs/tab-based-navig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angmao/axio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t-br.reactjs.org/docs/contex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devmedia.com.br/react-js-passando-dados-com-context-api/4290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native-async-storage.github.io/async-storage/docs/usag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platfor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xpo.dev/get-started/installation/" TargetMode="External"/><Relationship Id="rId2" Type="http://schemas.openxmlformats.org/officeDocument/2006/relationships/hyperlink" Target="https://react-native.rocketseat.dev/android/windows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actnative.dev/docs/typescript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 descr="Imagem para fundo de slide, faixa azul preenchendo a parte de baixo do slide, formato de onda com logo do Serratec.">
            <a:extLst>
              <a:ext uri="{FF2B5EF4-FFF2-40B4-BE49-F238E27FC236}">
                <a16:creationId xmlns:a16="http://schemas.microsoft.com/office/drawing/2014/main" id="{7A4CE711-BAAB-78DC-52A2-94E534F0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71"/>
            <a:ext cx="12275387" cy="68626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6377" y="475381"/>
            <a:ext cx="7907548" cy="2344468"/>
          </a:xfrm>
        </p:spPr>
        <p:txBody>
          <a:bodyPr/>
          <a:lstStyle/>
          <a:p>
            <a:r>
              <a:rPr lang="de-DE" dirty="0">
                <a:cs typeface="Calibri Light"/>
              </a:rPr>
              <a:t>React Native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6377" y="3098830"/>
            <a:ext cx="7907548" cy="1181310"/>
          </a:xfrm>
        </p:spPr>
        <p:txBody>
          <a:bodyPr/>
          <a:lstStyle/>
          <a:p>
            <a:r>
              <a:rPr lang="de-DE" dirty="0"/>
              <a:t>Professor: Frederico Henrichs Sheremetieff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583C-D0DA-EB8E-D30C-6F32F35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32" y="1857015"/>
            <a:ext cx="4471902" cy="3065223"/>
          </a:xfrm>
        </p:spPr>
        <p:txBody>
          <a:bodyPr/>
          <a:lstStyle/>
          <a:p>
            <a:r>
              <a:rPr lang="pt-BR" dirty="0"/>
              <a:t>Tipagem de componentes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 err="1"/>
              <a:t>type</a:t>
            </a:r>
            <a:r>
              <a:rPr lang="pt-BR" dirty="0"/>
              <a:t> script)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D393A-27B8-0C8E-EED0-7DA75937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07" y="831732"/>
            <a:ext cx="3328497" cy="249553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600" dirty="0" err="1"/>
              <a:t>Utilizando</a:t>
            </a:r>
            <a:r>
              <a:rPr lang="en-US" sz="1600" dirty="0"/>
              <a:t> </a:t>
            </a:r>
            <a:r>
              <a:rPr lang="en-US" sz="1600" dirty="0" err="1"/>
              <a:t>tipos</a:t>
            </a:r>
            <a:r>
              <a:rPr lang="en-US" sz="1600" dirty="0"/>
              <a:t> do React Native:</a:t>
            </a:r>
            <a:endParaRPr lang="en-US" sz="1600" dirty="0">
              <a:effectLst/>
            </a:endParaRPr>
          </a:p>
          <a:p>
            <a:pPr marL="36900" indent="0">
              <a:buNone/>
            </a:pPr>
            <a:endParaRPr lang="en-US" sz="1600" dirty="0"/>
          </a:p>
          <a:p>
            <a:pPr marL="36900" indent="0">
              <a:buNone/>
            </a:pPr>
            <a:r>
              <a:rPr lang="en-US" sz="1600" dirty="0"/>
              <a:t>Import {</a:t>
            </a:r>
            <a:r>
              <a:rPr lang="en-US" sz="1600" dirty="0" err="1">
                <a:effectLst/>
              </a:rPr>
              <a:t>TouchableOpacityProps</a:t>
            </a:r>
            <a:r>
              <a:rPr lang="en-US" sz="1600" dirty="0">
                <a:effectLst/>
              </a:rPr>
              <a:t>} from ‘react-native’;</a:t>
            </a:r>
            <a:endParaRPr lang="en-US" sz="1600" dirty="0"/>
          </a:p>
          <a:p>
            <a:pPr marL="36900" indent="0">
              <a:buNone/>
            </a:pPr>
            <a:r>
              <a:rPr lang="en-US" sz="1600" dirty="0">
                <a:effectLst/>
              </a:rPr>
              <a:t>interface </a:t>
            </a:r>
            <a:r>
              <a:rPr lang="en-US" sz="1600" dirty="0" err="1">
                <a:effectLst/>
              </a:rPr>
              <a:t>ButtonProps</a:t>
            </a:r>
            <a:r>
              <a:rPr lang="en-US" sz="1600" dirty="0">
                <a:effectLst/>
              </a:rPr>
              <a:t> extends </a:t>
            </a:r>
            <a:r>
              <a:rPr lang="en-US" sz="1600" dirty="0" err="1">
                <a:effectLst/>
              </a:rPr>
              <a:t>TouchableOpacityProps</a:t>
            </a:r>
            <a:r>
              <a:rPr lang="en-US" sz="1600" dirty="0">
                <a:effectLst/>
              </a:rPr>
              <a:t> {</a:t>
            </a:r>
          </a:p>
          <a:p>
            <a:pPr marL="36900" indent="0">
              <a:buNone/>
            </a:pPr>
            <a:r>
              <a:rPr lang="en-US" sz="1600" dirty="0">
                <a:effectLst/>
              </a:rPr>
              <a:t>    title : string,  </a:t>
            </a:r>
          </a:p>
          <a:p>
            <a:pPr marL="36900" indent="0">
              <a:buNone/>
            </a:pPr>
            <a:r>
              <a:rPr lang="en-US" sz="1600" dirty="0">
                <a:effectLst/>
              </a:rPr>
              <a:t>};</a:t>
            </a:r>
          </a:p>
          <a:p>
            <a:endParaRPr lang="pt-BR" dirty="0"/>
          </a:p>
        </p:txBody>
      </p:sp>
      <p:pic>
        <p:nvPicPr>
          <p:cNvPr id="6" name="Imagem 5" descr="Logo serratec">
            <a:extLst>
              <a:ext uri="{FF2B5EF4-FFF2-40B4-BE49-F238E27FC236}">
                <a16:creationId xmlns:a16="http://schemas.microsoft.com/office/drawing/2014/main" id="{ADFD1A62-34CD-9DEA-AFF8-A3A14CD01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3" t="9853" r="73623" b="82599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</p:spPr>
      </p:pic>
      <p:pic>
        <p:nvPicPr>
          <p:cNvPr id="8" name="Imagem 4" descr="Faixa azul em formato de onda preenchendo o fim do slide">
            <a:extLst>
              <a:ext uri="{FF2B5EF4-FFF2-40B4-BE49-F238E27FC236}">
                <a16:creationId xmlns:a16="http://schemas.microsoft.com/office/drawing/2014/main" id="{F81A6540-8E07-7176-FAF4-54D489C0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1" t="72746" b="-839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B8B874-3E9E-BE5D-3275-0A8A6DFAE450}"/>
              </a:ext>
            </a:extLst>
          </p:cNvPr>
          <p:cNvSpPr txBox="1"/>
          <p:nvPr/>
        </p:nvSpPr>
        <p:spPr>
          <a:xfrm>
            <a:off x="7830104" y="831732"/>
            <a:ext cx="3965875" cy="3812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Criando próprio tipo: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endParaRPr lang="pt-BR" sz="1600" dirty="0"/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interface </a:t>
            </a:r>
            <a:r>
              <a:rPr lang="pt-BR" sz="1600" dirty="0" err="1"/>
              <a:t>ativoFinanceiro</a:t>
            </a:r>
            <a:r>
              <a:rPr lang="pt-BR" sz="1600" dirty="0"/>
              <a:t> {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    nome: </a:t>
            </a:r>
            <a:r>
              <a:rPr lang="pt-BR" sz="1600" dirty="0" err="1"/>
              <a:t>string</a:t>
            </a:r>
            <a:r>
              <a:rPr lang="pt-BR" sz="1600" dirty="0"/>
              <a:t>,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    sigla: </a:t>
            </a:r>
            <a:r>
              <a:rPr lang="pt-BR" sz="1600" dirty="0" err="1"/>
              <a:t>string</a:t>
            </a:r>
            <a:r>
              <a:rPr lang="pt-BR" sz="1600" dirty="0"/>
              <a:t>,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    origem: </a:t>
            </a:r>
            <a:r>
              <a:rPr lang="pt-BR" sz="1600" dirty="0" err="1"/>
              <a:t>string</a:t>
            </a:r>
            <a:r>
              <a:rPr lang="pt-BR" sz="1600" dirty="0"/>
              <a:t>,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    quantidade: </a:t>
            </a:r>
            <a:r>
              <a:rPr lang="pt-BR" sz="1600" dirty="0" err="1"/>
              <a:t>number</a:t>
            </a:r>
            <a:r>
              <a:rPr lang="pt-BR" sz="1600" dirty="0"/>
              <a:t>,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    </a:t>
            </a:r>
            <a:r>
              <a:rPr lang="pt-BR" sz="1600" dirty="0" err="1"/>
              <a:t>valorUnitario</a:t>
            </a:r>
            <a:r>
              <a:rPr lang="pt-BR" sz="1600" dirty="0"/>
              <a:t>: </a:t>
            </a:r>
            <a:r>
              <a:rPr lang="pt-BR" sz="1600" dirty="0" err="1"/>
              <a:t>number</a:t>
            </a:r>
            <a:r>
              <a:rPr lang="pt-BR" sz="1600" dirty="0"/>
              <a:t>,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    </a:t>
            </a:r>
            <a:r>
              <a:rPr lang="pt-BR" sz="1600" dirty="0" err="1"/>
              <a:t>porcentagemDoAtivoNaCarteira</a:t>
            </a:r>
            <a:r>
              <a:rPr lang="pt-BR" sz="1600" dirty="0"/>
              <a:t>: </a:t>
            </a:r>
            <a:r>
              <a:rPr lang="pt-BR" sz="1600" dirty="0" err="1"/>
              <a:t>number</a:t>
            </a:r>
            <a:r>
              <a:rPr lang="pt-BR" sz="1600" dirty="0"/>
              <a:t>,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    </a:t>
            </a:r>
            <a:r>
              <a:rPr lang="pt-BR" sz="1600" dirty="0" err="1"/>
              <a:t>valorTotal</a:t>
            </a:r>
            <a:r>
              <a:rPr lang="pt-BR" sz="1600" dirty="0"/>
              <a:t>: </a:t>
            </a:r>
            <a:r>
              <a:rPr lang="pt-BR" sz="1600" dirty="0" err="1"/>
              <a:t>number</a:t>
            </a:r>
            <a:endParaRPr lang="pt-BR" sz="1600" dirty="0"/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597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583C-D0DA-EB8E-D30C-6F32F35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32" y="1857015"/>
            <a:ext cx="2686862" cy="3065223"/>
          </a:xfrm>
        </p:spPr>
        <p:txBody>
          <a:bodyPr/>
          <a:lstStyle/>
          <a:p>
            <a:r>
              <a:rPr lang="pt-BR" dirty="0"/>
              <a:t>Navegação</a:t>
            </a:r>
          </a:p>
        </p:txBody>
      </p:sp>
      <p:pic>
        <p:nvPicPr>
          <p:cNvPr id="6" name="Imagem 5" descr="Logo serratec">
            <a:extLst>
              <a:ext uri="{FF2B5EF4-FFF2-40B4-BE49-F238E27FC236}">
                <a16:creationId xmlns:a16="http://schemas.microsoft.com/office/drawing/2014/main" id="{ADFD1A62-34CD-9DEA-AFF8-A3A14CD01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3" t="9853" r="73623" b="82599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</p:spPr>
      </p:pic>
      <p:pic>
        <p:nvPicPr>
          <p:cNvPr id="8" name="Imagem 4" descr="Faixa azul em formato de onda preenchendo o fim do slide">
            <a:extLst>
              <a:ext uri="{FF2B5EF4-FFF2-40B4-BE49-F238E27FC236}">
                <a16:creationId xmlns:a16="http://schemas.microsoft.com/office/drawing/2014/main" id="{F81A6540-8E07-7176-FAF4-54D489C0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1" t="72746" b="-839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B8B874-3E9E-BE5D-3275-0A8A6DFAE450}"/>
              </a:ext>
            </a:extLst>
          </p:cNvPr>
          <p:cNvSpPr txBox="1"/>
          <p:nvPr/>
        </p:nvSpPr>
        <p:spPr>
          <a:xfrm>
            <a:off x="3675356" y="831732"/>
            <a:ext cx="8120624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Navegação é feita com a mesma biblioteca que é feita em </a:t>
            </a:r>
            <a:r>
              <a:rPr lang="pt-BR" sz="1600" dirty="0" err="1"/>
              <a:t>React</a:t>
            </a:r>
            <a:r>
              <a:rPr lang="pt-BR" sz="1600" dirty="0"/>
              <a:t>. O link para documentação geral é: </a:t>
            </a:r>
            <a:r>
              <a:rPr lang="pt-BR" sz="1600" dirty="0">
                <a:hlinkClick r:id="rId3"/>
              </a:rPr>
              <a:t>https://reactnavigation.org/docs/getting-started/</a:t>
            </a:r>
            <a:endParaRPr lang="pt-BR" sz="1600" dirty="0"/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A navegação pode ser feita de 3 formas: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F88641-8E34-5B81-C332-51FEECF85C5B}"/>
              </a:ext>
            </a:extLst>
          </p:cNvPr>
          <p:cNvSpPr txBox="1"/>
          <p:nvPr/>
        </p:nvSpPr>
        <p:spPr>
          <a:xfrm>
            <a:off x="3675356" y="1717103"/>
            <a:ext cx="28151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Tab</a:t>
            </a:r>
            <a:r>
              <a:rPr lang="pt-BR" sz="2000" b="1" dirty="0"/>
              <a:t> </a:t>
            </a:r>
            <a:r>
              <a:rPr lang="pt-BR" sz="2000" b="1" dirty="0" err="1"/>
              <a:t>Navigation</a:t>
            </a:r>
            <a:endParaRPr lang="pt-BR" sz="2000" dirty="0"/>
          </a:p>
          <a:p>
            <a:r>
              <a:rPr lang="pt-BR" dirty="0"/>
              <a:t>Uma navegação que cria botões na parte de baixo da tela para todas as telas dentro dessa navegação</a:t>
            </a:r>
          </a:p>
          <a:p>
            <a:endParaRPr lang="pt-BR" dirty="0"/>
          </a:p>
          <a:p>
            <a:r>
              <a:rPr lang="pt-BR" dirty="0">
                <a:hlinkClick r:id="rId4"/>
              </a:rPr>
              <a:t>https://reactnavigation.org/docs/tab-based-navigation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96F701-6B35-2821-216B-3945DCFAB4B1}"/>
              </a:ext>
            </a:extLst>
          </p:cNvPr>
          <p:cNvSpPr txBox="1"/>
          <p:nvPr/>
        </p:nvSpPr>
        <p:spPr>
          <a:xfrm>
            <a:off x="6418556" y="1720816"/>
            <a:ext cx="28151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1" i="0" dirty="0" err="1">
                <a:solidFill>
                  <a:srgbClr val="1C1E21"/>
                </a:solidFill>
                <a:effectLst/>
                <a:latin typeface="system-ui"/>
              </a:rPr>
              <a:t>Drawer</a:t>
            </a:r>
            <a:r>
              <a:rPr lang="pt-BR" sz="2000" b="1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pt-BR" sz="2000" b="1" dirty="0" err="1">
                <a:solidFill>
                  <a:srgbClr val="1C1E21"/>
                </a:solidFill>
                <a:latin typeface="system-ui"/>
              </a:rPr>
              <a:t>N</a:t>
            </a:r>
            <a:r>
              <a:rPr lang="pt-BR" sz="2000" b="1" i="0" dirty="0" err="1">
                <a:solidFill>
                  <a:srgbClr val="1C1E21"/>
                </a:solidFill>
                <a:effectLst/>
                <a:latin typeface="system-ui"/>
              </a:rPr>
              <a:t>avigation</a:t>
            </a:r>
            <a:endParaRPr lang="pt-BR" sz="2000" b="1" i="0" dirty="0">
              <a:solidFill>
                <a:srgbClr val="1C1E21"/>
              </a:solidFill>
              <a:effectLst/>
              <a:latin typeface="system-ui"/>
            </a:endParaRPr>
          </a:p>
          <a:p>
            <a:r>
              <a:rPr lang="pt-BR" dirty="0"/>
              <a:t>Uma navegação que cria uma lista de páginas dentro de um </a:t>
            </a:r>
            <a:r>
              <a:rPr lang="pt-BR" dirty="0" err="1"/>
              <a:t>Drawer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>
                <a:hlinkClick r:id="rId5"/>
              </a:rPr>
              <a:t>https://reactnavigation.org/docs/drawer-based-navigation/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2E1DEE-F3A6-CC80-9855-80C951D328C1}"/>
              </a:ext>
            </a:extLst>
          </p:cNvPr>
          <p:cNvSpPr txBox="1"/>
          <p:nvPr/>
        </p:nvSpPr>
        <p:spPr>
          <a:xfrm>
            <a:off x="9161755" y="1717103"/>
            <a:ext cx="281518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Stack</a:t>
            </a:r>
            <a:r>
              <a:rPr lang="pt-BR" sz="2000" b="1" dirty="0"/>
              <a:t> </a:t>
            </a:r>
            <a:r>
              <a:rPr lang="pt-BR" sz="2000" b="1" dirty="0" err="1"/>
              <a:t>Navigation</a:t>
            </a:r>
            <a:endParaRPr lang="pt-BR" sz="2000" dirty="0"/>
          </a:p>
          <a:p>
            <a:r>
              <a:rPr lang="pt-BR" dirty="0"/>
              <a:t>Uma navegação que cria uma pilha de telas, da mesma forma que funciona o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>
                <a:hlinkClick r:id="rId6"/>
              </a:rPr>
              <a:t>https://reactnavigation.org/docs/native-stack-navigator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72BB068-3BE2-08D6-6772-942887ADA3E5}"/>
              </a:ext>
            </a:extLst>
          </p:cNvPr>
          <p:cNvSpPr txBox="1"/>
          <p:nvPr/>
        </p:nvSpPr>
        <p:spPr>
          <a:xfrm>
            <a:off x="3675356" y="4159543"/>
            <a:ext cx="5983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*Ficar atento com as instalações de dependências necessárias</a:t>
            </a:r>
          </a:p>
          <a:p>
            <a:r>
              <a:rPr lang="pt-BR" dirty="0"/>
              <a:t>**É possível, e comum, usar mais de um tipo de navegação.</a:t>
            </a:r>
          </a:p>
        </p:txBody>
      </p:sp>
    </p:spTree>
    <p:extLst>
      <p:ext uri="{BB962C8B-B14F-4D97-AF65-F5344CB8AC3E}">
        <p14:creationId xmlns:p14="http://schemas.microsoft.com/office/powerpoint/2010/main" val="198574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583C-D0DA-EB8E-D30C-6F32F35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31" y="1857015"/>
            <a:ext cx="2853937" cy="3065223"/>
          </a:xfrm>
        </p:spPr>
        <p:txBody>
          <a:bodyPr/>
          <a:lstStyle/>
          <a:p>
            <a:r>
              <a:rPr lang="pt-BR" dirty="0"/>
              <a:t>Requisições a </a:t>
            </a:r>
            <a:r>
              <a:rPr lang="pt-BR" dirty="0" err="1"/>
              <a:t>api</a:t>
            </a:r>
            <a:endParaRPr lang="pt-BR" dirty="0"/>
          </a:p>
        </p:txBody>
      </p:sp>
      <p:pic>
        <p:nvPicPr>
          <p:cNvPr id="6" name="Imagem 5" descr="Logo serratec">
            <a:extLst>
              <a:ext uri="{FF2B5EF4-FFF2-40B4-BE49-F238E27FC236}">
                <a16:creationId xmlns:a16="http://schemas.microsoft.com/office/drawing/2014/main" id="{ADFD1A62-34CD-9DEA-AFF8-A3A14CD01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3" t="9853" r="73623" b="82599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</p:spPr>
      </p:pic>
      <p:pic>
        <p:nvPicPr>
          <p:cNvPr id="8" name="Imagem 4" descr="Faixa azul em formato de onda preenchendo o fim do slide">
            <a:extLst>
              <a:ext uri="{FF2B5EF4-FFF2-40B4-BE49-F238E27FC236}">
                <a16:creationId xmlns:a16="http://schemas.microsoft.com/office/drawing/2014/main" id="{F81A6540-8E07-7176-FAF4-54D489C0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1" t="72746" b="-839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B8B874-3E9E-BE5D-3275-0A8A6DFAE450}"/>
              </a:ext>
            </a:extLst>
          </p:cNvPr>
          <p:cNvSpPr txBox="1"/>
          <p:nvPr/>
        </p:nvSpPr>
        <p:spPr>
          <a:xfrm>
            <a:off x="3675356" y="831732"/>
            <a:ext cx="8120624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É possível fazer requisições sem nenhuma biblioteca externa, porém a biblioteca </a:t>
            </a:r>
            <a:r>
              <a:rPr lang="pt-BR" sz="1600" dirty="0" err="1"/>
              <a:t>axios</a:t>
            </a:r>
            <a:r>
              <a:rPr lang="pt-BR" sz="1600" dirty="0"/>
              <a:t> ajuda muito. </a:t>
            </a:r>
            <a:r>
              <a:rPr lang="pt-BR" sz="1600" dirty="0">
                <a:hlinkClick r:id="rId3"/>
              </a:rPr>
              <a:t>https://github.com/qiangmao/</a:t>
            </a:r>
            <a:r>
              <a:rPr lang="pt-BR" sz="1600" dirty="0" err="1">
                <a:hlinkClick r:id="rId3"/>
              </a:rPr>
              <a:t>axios</a:t>
            </a:r>
            <a:r>
              <a:rPr lang="pt-BR" sz="1600" dirty="0"/>
              <a:t>.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Após a instalação, são necessários 3 passos: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F88641-8E34-5B81-C332-51FEECF85C5B}"/>
              </a:ext>
            </a:extLst>
          </p:cNvPr>
          <p:cNvSpPr txBox="1"/>
          <p:nvPr/>
        </p:nvSpPr>
        <p:spPr>
          <a:xfrm>
            <a:off x="3675356" y="1717103"/>
            <a:ext cx="281518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Criar a base URL</a:t>
            </a:r>
          </a:p>
          <a:p>
            <a:pPr marL="36900" indent="0">
              <a:buFont typeface="Wingdings 2" charset="2"/>
              <a:buNone/>
            </a:pPr>
            <a:r>
              <a:rPr lang="pt-BR" sz="2000" dirty="0"/>
              <a:t>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axios</a:t>
            </a:r>
            <a:r>
              <a:rPr lang="pt-BR" sz="2000" dirty="0"/>
              <a:t> </a:t>
            </a:r>
            <a:r>
              <a:rPr lang="pt-BR" sz="2000" dirty="0" err="1"/>
              <a:t>from</a:t>
            </a:r>
            <a:r>
              <a:rPr lang="pt-BR" sz="2000" dirty="0"/>
              <a:t> "</a:t>
            </a:r>
            <a:r>
              <a:rPr lang="pt-BR" sz="2000" dirty="0" err="1"/>
              <a:t>axios</a:t>
            </a:r>
            <a:r>
              <a:rPr lang="pt-BR" sz="2000" dirty="0"/>
              <a:t>";</a:t>
            </a:r>
          </a:p>
          <a:p>
            <a:pPr marL="36900" indent="0">
              <a:buFont typeface="Wingdings 2" charset="2"/>
              <a:buNone/>
            </a:pPr>
            <a:endParaRPr lang="pt-BR" sz="2000" dirty="0"/>
          </a:p>
          <a:p>
            <a:pPr marL="36900" indent="0">
              <a:buFont typeface="Wingdings 2" charset="2"/>
              <a:buNone/>
            </a:pPr>
            <a:r>
              <a:rPr lang="pt-BR" sz="1800" dirty="0" err="1"/>
              <a:t>const</a:t>
            </a:r>
            <a:r>
              <a:rPr lang="pt-BR" sz="1800" dirty="0"/>
              <a:t> </a:t>
            </a:r>
            <a:r>
              <a:rPr lang="pt-BR" sz="1800" dirty="0" err="1"/>
              <a:t>linkBaseDaApi</a:t>
            </a:r>
            <a:r>
              <a:rPr lang="pt-BR" sz="1800" dirty="0"/>
              <a:t> = </a:t>
            </a:r>
            <a:r>
              <a:rPr lang="pt-BR" sz="1800" dirty="0" err="1"/>
              <a:t>axios.create</a:t>
            </a:r>
            <a:r>
              <a:rPr lang="pt-BR" sz="1800" dirty="0"/>
              <a:t>({</a:t>
            </a:r>
          </a:p>
          <a:p>
            <a:pPr marL="36900" indent="0">
              <a:buFont typeface="Wingdings 2" charset="2"/>
              <a:buNone/>
            </a:pPr>
            <a:r>
              <a:rPr lang="pt-BR" sz="1800" dirty="0"/>
              <a:t>    </a:t>
            </a:r>
            <a:r>
              <a:rPr lang="pt-BR" sz="1800" dirty="0" err="1"/>
              <a:t>baseURL</a:t>
            </a:r>
            <a:r>
              <a:rPr lang="pt-BR" sz="1800" dirty="0"/>
              <a:t>: 'https://www.linkdaAPI.com/</a:t>
            </a:r>
            <a:r>
              <a:rPr lang="pt-BR" sz="1800" dirty="0" err="1"/>
              <a:t>api</a:t>
            </a:r>
            <a:r>
              <a:rPr lang="pt-BR" sz="1800" dirty="0"/>
              <a:t>/',</a:t>
            </a:r>
          </a:p>
          <a:p>
            <a:pPr marL="36900" indent="0">
              <a:buFont typeface="Wingdings 2" charset="2"/>
              <a:buNone/>
            </a:pPr>
            <a:r>
              <a:rPr lang="pt-BR" sz="1800" dirty="0"/>
              <a:t>});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96F701-6B35-2821-216B-3945DCFAB4B1}"/>
              </a:ext>
            </a:extLst>
          </p:cNvPr>
          <p:cNvSpPr txBox="1"/>
          <p:nvPr/>
        </p:nvSpPr>
        <p:spPr>
          <a:xfrm>
            <a:off x="6418556" y="1720816"/>
            <a:ext cx="28151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1" i="0" dirty="0">
                <a:solidFill>
                  <a:srgbClr val="1C1E21"/>
                </a:solidFill>
                <a:effectLst/>
                <a:latin typeface="system-ui"/>
              </a:rPr>
              <a:t>Fazer o método da requisição</a:t>
            </a:r>
          </a:p>
          <a:p>
            <a:pPr algn="l"/>
            <a:endParaRPr lang="pt-BR" sz="2000" b="1" i="0" dirty="0">
              <a:solidFill>
                <a:srgbClr val="1C1E21"/>
              </a:solidFill>
              <a:effectLst/>
              <a:latin typeface="system-ui"/>
            </a:endParaRPr>
          </a:p>
          <a:p>
            <a:pPr marL="36900" indent="0">
              <a:buFont typeface="Wingdings 2" charset="2"/>
              <a:buNone/>
            </a:pPr>
            <a:r>
              <a:rPr lang="pt-BR" sz="1800" dirty="0" err="1"/>
              <a:t>export</a:t>
            </a:r>
            <a:r>
              <a:rPr lang="pt-BR" sz="1800" dirty="0"/>
              <a:t> </a:t>
            </a:r>
            <a:r>
              <a:rPr lang="pt-BR" sz="1800" dirty="0" err="1"/>
              <a:t>const</a:t>
            </a:r>
            <a:r>
              <a:rPr lang="pt-BR" sz="1800" dirty="0"/>
              <a:t> </a:t>
            </a:r>
            <a:r>
              <a:rPr lang="pt-BR" sz="1800" dirty="0" err="1"/>
              <a:t>buscaDaApi</a:t>
            </a:r>
            <a:r>
              <a:rPr lang="pt-BR" sz="1800" dirty="0"/>
              <a:t> = () =&gt; {</a:t>
            </a:r>
            <a:br>
              <a:rPr lang="pt-BR" sz="1800" dirty="0"/>
            </a:br>
            <a:r>
              <a:rPr lang="pt-BR" sz="1800" dirty="0"/>
              <a:t>    </a:t>
            </a:r>
            <a:r>
              <a:rPr lang="pt-BR" sz="1800" dirty="0" err="1"/>
              <a:t>const</a:t>
            </a:r>
            <a:r>
              <a:rPr lang="pt-BR" sz="1800" dirty="0"/>
              <a:t> </a:t>
            </a:r>
            <a:r>
              <a:rPr lang="pt-BR" sz="1800" dirty="0" err="1"/>
              <a:t>url</a:t>
            </a:r>
            <a:r>
              <a:rPr lang="pt-BR" sz="1800" dirty="0"/>
              <a:t> = `</a:t>
            </a:r>
            <a:r>
              <a:rPr lang="pt-BR" sz="1800" dirty="0" err="1"/>
              <a:t>restoDaUrl</a:t>
            </a:r>
            <a:r>
              <a:rPr lang="pt-BR" sz="1800" dirty="0"/>
              <a:t>/`;</a:t>
            </a:r>
            <a:br>
              <a:rPr lang="pt-BR" sz="1800" dirty="0"/>
            </a:br>
            <a:r>
              <a:rPr lang="pt-BR" sz="1800" dirty="0"/>
              <a:t>    </a:t>
            </a:r>
            <a:r>
              <a:rPr lang="pt-BR" sz="1800" dirty="0" err="1"/>
              <a:t>return</a:t>
            </a:r>
            <a:r>
              <a:rPr lang="pt-BR" sz="1800" dirty="0"/>
              <a:t> </a:t>
            </a:r>
            <a:r>
              <a:rPr lang="pt-BR" sz="1800" dirty="0" err="1"/>
              <a:t>linkBaseDaApi.get</a:t>
            </a:r>
            <a:r>
              <a:rPr lang="pt-BR" sz="1800" dirty="0"/>
              <a:t>(</a:t>
            </a:r>
            <a:r>
              <a:rPr lang="pt-BR" sz="1800" dirty="0" err="1"/>
              <a:t>url</a:t>
            </a:r>
            <a:r>
              <a:rPr lang="pt-BR" sz="1800" dirty="0"/>
              <a:t>);</a:t>
            </a:r>
          </a:p>
          <a:p>
            <a:pPr marL="36900" indent="0">
              <a:buFont typeface="Wingdings 2" charset="2"/>
              <a:buNone/>
            </a:pPr>
            <a:r>
              <a:rPr lang="pt-BR" sz="1800" dirty="0"/>
              <a:t>};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2E1DEE-F3A6-CC80-9855-80C951D328C1}"/>
              </a:ext>
            </a:extLst>
          </p:cNvPr>
          <p:cNvSpPr txBox="1"/>
          <p:nvPr/>
        </p:nvSpPr>
        <p:spPr>
          <a:xfrm>
            <a:off x="9161755" y="1717103"/>
            <a:ext cx="28151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Importar o método e fazer o tratamento da </a:t>
            </a:r>
            <a:r>
              <a:rPr lang="pt-BR" sz="2000" b="1" dirty="0" err="1"/>
              <a:t>promise</a:t>
            </a:r>
            <a:endParaRPr lang="pt-BR" sz="2000" b="1" dirty="0"/>
          </a:p>
          <a:p>
            <a:endParaRPr lang="pt-BR" sz="2000" b="1" dirty="0"/>
          </a:p>
          <a:p>
            <a:pPr marL="36900"/>
            <a:r>
              <a:rPr lang="pt-BR" sz="1800" dirty="0" err="1"/>
              <a:t>buscaDaApi</a:t>
            </a:r>
            <a:r>
              <a:rPr lang="pt-BR" dirty="0"/>
              <a:t>().</a:t>
            </a:r>
            <a:r>
              <a:rPr lang="pt-BR" dirty="0" err="1"/>
              <a:t>then</a:t>
            </a:r>
            <a:r>
              <a:rPr lang="pt-BR" dirty="0"/>
              <a:t>((res)=&gt;{</a:t>
            </a:r>
          </a:p>
          <a:p>
            <a:pPr marL="36900"/>
            <a:r>
              <a:rPr lang="pt-BR" dirty="0"/>
              <a:t>console.log(</a:t>
            </a:r>
            <a:r>
              <a:rPr lang="pt-BR" dirty="0" err="1"/>
              <a:t>res.data</a:t>
            </a:r>
            <a:r>
              <a:rPr lang="pt-BR" dirty="0"/>
              <a:t>)</a:t>
            </a:r>
          </a:p>
          <a:p>
            <a:pPr marL="36900"/>
            <a:r>
              <a:rPr lang="pt-BR" dirty="0"/>
              <a:t>}).catch((</a:t>
            </a:r>
            <a:r>
              <a:rPr lang="pt-BR" dirty="0" err="1"/>
              <a:t>err</a:t>
            </a:r>
            <a:r>
              <a:rPr lang="pt-BR" dirty="0"/>
              <a:t>)=&gt;{</a:t>
            </a:r>
          </a:p>
          <a:p>
            <a:pPr marL="36900"/>
            <a:r>
              <a:rPr lang="pt-BR" dirty="0"/>
              <a:t>console.log(</a:t>
            </a:r>
            <a:r>
              <a:rPr lang="pt-BR" dirty="0" err="1"/>
              <a:t>err</a:t>
            </a:r>
            <a:r>
              <a:rPr lang="pt-BR" dirty="0"/>
              <a:t>)</a:t>
            </a:r>
          </a:p>
          <a:p>
            <a:pPr marL="36900"/>
            <a:r>
              <a:rPr lang="pt-BR" dirty="0"/>
              <a:t>});</a:t>
            </a:r>
          </a:p>
          <a:p>
            <a:endParaRPr lang="pt-BR" sz="2000" b="1" dirty="0"/>
          </a:p>
          <a:p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DE1467-C2CD-0FBD-8664-5F03DAC59E2E}"/>
              </a:ext>
            </a:extLst>
          </p:cNvPr>
          <p:cNvSpPr txBox="1"/>
          <p:nvPr/>
        </p:nvSpPr>
        <p:spPr>
          <a:xfrm>
            <a:off x="3737500" y="4599072"/>
            <a:ext cx="7750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*o primeiro e segundo passo são feitos na pasta </a:t>
            </a:r>
            <a:r>
              <a:rPr lang="pt-BR" dirty="0" err="1"/>
              <a:t>services</a:t>
            </a:r>
            <a:r>
              <a:rPr lang="pt-BR" dirty="0"/>
              <a:t>, e o ultimo passo é feito onde o resultado da requisição será necessário</a:t>
            </a:r>
          </a:p>
        </p:txBody>
      </p:sp>
    </p:spTree>
    <p:extLst>
      <p:ext uri="{BB962C8B-B14F-4D97-AF65-F5344CB8AC3E}">
        <p14:creationId xmlns:p14="http://schemas.microsoft.com/office/powerpoint/2010/main" val="301423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583C-D0DA-EB8E-D30C-6F32F35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31" y="1857015"/>
            <a:ext cx="2853937" cy="3065223"/>
          </a:xfrm>
        </p:spPr>
        <p:txBody>
          <a:bodyPr/>
          <a:lstStyle/>
          <a:p>
            <a:r>
              <a:rPr lang="pt-BR" dirty="0"/>
              <a:t>Contexto</a:t>
            </a:r>
          </a:p>
        </p:txBody>
      </p:sp>
      <p:pic>
        <p:nvPicPr>
          <p:cNvPr id="6" name="Imagem 5" descr="Logo serratec">
            <a:extLst>
              <a:ext uri="{FF2B5EF4-FFF2-40B4-BE49-F238E27FC236}">
                <a16:creationId xmlns:a16="http://schemas.microsoft.com/office/drawing/2014/main" id="{ADFD1A62-34CD-9DEA-AFF8-A3A14CD01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3" t="9853" r="73623" b="82599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</p:spPr>
      </p:pic>
      <p:pic>
        <p:nvPicPr>
          <p:cNvPr id="8" name="Imagem 4" descr="Faixa azul em formato de onda preenchendo o fim do slide">
            <a:extLst>
              <a:ext uri="{FF2B5EF4-FFF2-40B4-BE49-F238E27FC236}">
                <a16:creationId xmlns:a16="http://schemas.microsoft.com/office/drawing/2014/main" id="{F81A6540-8E07-7176-FAF4-54D489C0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1" t="72746" b="-839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B8B874-3E9E-BE5D-3275-0A8A6DFAE450}"/>
              </a:ext>
            </a:extLst>
          </p:cNvPr>
          <p:cNvSpPr txBox="1"/>
          <p:nvPr/>
        </p:nvSpPr>
        <p:spPr>
          <a:xfrm>
            <a:off x="3675356" y="831732"/>
            <a:ext cx="8120624" cy="2121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Contexto serve para passar informações de um componente para outro, onde um não necessariamente está relacionado com o outro. Por exemplo, você pode adicionar um produto ao seu carrinho na página home e continuar na página home, essa informação tem que mudar o visual tanto da página home, dizendo que o produto foi adicionado ao carrinho, quanto no carrinho, listando os produtos adicionados.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Link da documentação: </a:t>
            </a:r>
            <a:r>
              <a:rPr lang="pt-BR" sz="1600" dirty="0">
                <a:hlinkClick r:id="rId3"/>
              </a:rPr>
              <a:t>https://pt-br.reactjs.org/docs/context.html</a:t>
            </a:r>
            <a:endParaRPr lang="pt-BR" sz="1600" dirty="0"/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Link que explica o conceito da utilização do contexto: </a:t>
            </a:r>
            <a:r>
              <a:rPr lang="pt-BR" sz="1600" dirty="0">
                <a:hlinkClick r:id="rId4"/>
              </a:rPr>
              <a:t>https://www.devmedia.com.br/react-js-passando-dados-com-context-api/42904</a:t>
            </a:r>
            <a:endParaRPr lang="pt-BR" sz="1600" dirty="0"/>
          </a:p>
        </p:txBody>
      </p:sp>
      <p:pic>
        <p:nvPicPr>
          <p:cNvPr id="5" name="Imagem 4" descr="Imagem que compara o uso de props para passar informação e o uso do contexto. Usando props é nescessário passar do componente A, para o B, e depois para o C. Com contexto é possível passar do A diretamente para o C.">
            <a:extLst>
              <a:ext uri="{FF2B5EF4-FFF2-40B4-BE49-F238E27FC236}">
                <a16:creationId xmlns:a16="http://schemas.microsoft.com/office/drawing/2014/main" id="{3CB20F58-0950-0878-8636-CC98ABB0F9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69" y="3159230"/>
            <a:ext cx="4727038" cy="265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5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583C-D0DA-EB8E-D30C-6F32F35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31" y="1857015"/>
            <a:ext cx="2853937" cy="3065223"/>
          </a:xfrm>
        </p:spPr>
        <p:txBody>
          <a:bodyPr/>
          <a:lstStyle/>
          <a:p>
            <a:r>
              <a:rPr lang="pt-BR" dirty="0"/>
              <a:t>Criando Contexto</a:t>
            </a:r>
          </a:p>
        </p:txBody>
      </p:sp>
      <p:pic>
        <p:nvPicPr>
          <p:cNvPr id="6" name="Imagem 5" descr="Logo serratec">
            <a:extLst>
              <a:ext uri="{FF2B5EF4-FFF2-40B4-BE49-F238E27FC236}">
                <a16:creationId xmlns:a16="http://schemas.microsoft.com/office/drawing/2014/main" id="{ADFD1A62-34CD-9DEA-AFF8-A3A14CD01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3" t="9853" r="73623" b="82599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</p:spPr>
      </p:pic>
      <p:pic>
        <p:nvPicPr>
          <p:cNvPr id="8" name="Imagem 4" descr="Faixa azul em formato de onda preenchendo o fim do slide">
            <a:extLst>
              <a:ext uri="{FF2B5EF4-FFF2-40B4-BE49-F238E27FC236}">
                <a16:creationId xmlns:a16="http://schemas.microsoft.com/office/drawing/2014/main" id="{F81A6540-8E07-7176-FAF4-54D489C0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1" t="72746" b="-839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A76B53E-A1DF-C224-DA90-A96B85972910}"/>
              </a:ext>
            </a:extLst>
          </p:cNvPr>
          <p:cNvSpPr txBox="1"/>
          <p:nvPr/>
        </p:nvSpPr>
        <p:spPr>
          <a:xfrm>
            <a:off x="4048218" y="572758"/>
            <a:ext cx="24236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Primeiro é necessário a criação do contexto:</a:t>
            </a:r>
          </a:p>
          <a:p>
            <a:endParaRPr lang="pt-BR" b="1" dirty="0"/>
          </a:p>
          <a:p>
            <a:r>
              <a:rPr lang="pt-BR" sz="1600" dirty="0" err="1"/>
              <a:t>export</a:t>
            </a:r>
            <a:r>
              <a:rPr lang="pt-BR" sz="1600" dirty="0"/>
              <a:t> </a:t>
            </a:r>
            <a:r>
              <a:rPr lang="pt-BR" sz="1600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CartContext</a:t>
            </a:r>
            <a:r>
              <a:rPr lang="pt-BR" sz="1600" dirty="0"/>
              <a:t> = </a:t>
            </a:r>
            <a:r>
              <a:rPr lang="pt-BR" sz="1600" dirty="0" err="1"/>
              <a:t>createContext</a:t>
            </a:r>
            <a:r>
              <a:rPr lang="pt-BR" sz="1600" dirty="0"/>
              <a:t> ()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4F0FC02-4A19-EB4D-EE9F-44BF83A59EFA}"/>
              </a:ext>
            </a:extLst>
          </p:cNvPr>
          <p:cNvSpPr txBox="1"/>
          <p:nvPr/>
        </p:nvSpPr>
        <p:spPr>
          <a:xfrm>
            <a:off x="6378730" y="572758"/>
            <a:ext cx="261435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Segundo é necessário a criação do provedor do contexto:</a:t>
            </a:r>
          </a:p>
          <a:p>
            <a:r>
              <a:rPr lang="en-US" sz="1600" dirty="0"/>
              <a:t>export const </a:t>
            </a:r>
            <a:r>
              <a:rPr lang="en-US" sz="1600" dirty="0" err="1"/>
              <a:t>CartProvider</a:t>
            </a:r>
            <a:r>
              <a:rPr lang="en-US" sz="1600" dirty="0"/>
              <a:t> = ({ children }) =&gt; {</a:t>
            </a:r>
          </a:p>
          <a:p>
            <a:endParaRPr lang="en-US" sz="1600" dirty="0"/>
          </a:p>
          <a:p>
            <a:r>
              <a:rPr lang="en-US" sz="1600" dirty="0"/>
              <a:t>const [</a:t>
            </a:r>
            <a:r>
              <a:rPr lang="en-US" sz="1600" dirty="0" err="1"/>
              <a:t>carrinho,setCarrinho</a:t>
            </a:r>
            <a:r>
              <a:rPr lang="en-US" sz="1600" dirty="0"/>
              <a:t>] = </a:t>
            </a:r>
            <a:r>
              <a:rPr lang="en-US" sz="1600" dirty="0" err="1"/>
              <a:t>useState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/>
              <a:t>return &lt;</a:t>
            </a:r>
            <a:r>
              <a:rPr lang="en-US" sz="1600" dirty="0" err="1"/>
              <a:t>CartContext.Provider</a:t>
            </a:r>
            <a:endParaRPr lang="en-US" sz="1600" dirty="0"/>
          </a:p>
          <a:p>
            <a:r>
              <a:rPr lang="en-US" sz="1600" dirty="0"/>
              <a:t>            value={{</a:t>
            </a:r>
          </a:p>
          <a:p>
            <a:r>
              <a:rPr lang="en-US" sz="1600" dirty="0" err="1"/>
              <a:t>carrinho</a:t>
            </a:r>
            <a:r>
              <a:rPr lang="en-US" sz="1600" dirty="0"/>
              <a:t>, </a:t>
            </a:r>
            <a:r>
              <a:rPr lang="en-US" sz="1600" dirty="0" err="1"/>
              <a:t>setCarrinho</a:t>
            </a:r>
            <a:endParaRPr lang="en-US" sz="1600" dirty="0"/>
          </a:p>
          <a:p>
            <a:r>
              <a:rPr lang="en-US" sz="1600" dirty="0"/>
              <a:t>}}&gt;</a:t>
            </a:r>
          </a:p>
          <a:p>
            <a:r>
              <a:rPr lang="en-US" sz="1600" dirty="0"/>
              <a:t>            {children}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CartContext.Provider</a:t>
            </a:r>
            <a:r>
              <a:rPr lang="en-US" sz="1600" dirty="0"/>
              <a:t>&gt;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727C7E-5B06-A65B-36D5-779814FEC15F}"/>
              </a:ext>
            </a:extLst>
          </p:cNvPr>
          <p:cNvSpPr txBox="1"/>
          <p:nvPr/>
        </p:nvSpPr>
        <p:spPr>
          <a:xfrm>
            <a:off x="8993080" y="572758"/>
            <a:ext cx="2423604" cy="359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Terceiro é necessário envelopar o app com o provedor do contexto:</a:t>
            </a:r>
            <a:endParaRPr lang="pt-BR" dirty="0"/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 err="1"/>
              <a:t>export</a:t>
            </a:r>
            <a:r>
              <a:rPr lang="pt-BR" sz="1600" dirty="0"/>
              <a:t> default </a:t>
            </a:r>
            <a:r>
              <a:rPr lang="pt-BR" sz="1600" dirty="0" err="1"/>
              <a:t>function</a:t>
            </a:r>
            <a:r>
              <a:rPr lang="pt-BR" sz="1600" dirty="0"/>
              <a:t> App() {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  </a:t>
            </a:r>
            <a:r>
              <a:rPr lang="pt-BR" sz="1600" dirty="0" err="1"/>
              <a:t>return</a:t>
            </a:r>
            <a:r>
              <a:rPr lang="pt-BR" sz="1600" dirty="0"/>
              <a:t> (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    &lt;</a:t>
            </a:r>
            <a:r>
              <a:rPr lang="pt-BR" sz="1600" dirty="0" err="1"/>
              <a:t>CartProvider</a:t>
            </a:r>
            <a:r>
              <a:rPr lang="pt-BR" sz="1600" dirty="0"/>
              <a:t>&gt;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	&lt;</a:t>
            </a:r>
            <a:r>
              <a:rPr lang="pt-BR" sz="1600" dirty="0" err="1"/>
              <a:t>Routes</a:t>
            </a:r>
            <a:r>
              <a:rPr lang="pt-BR" sz="1600" dirty="0"/>
              <a:t> /&gt;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    &lt;/</a:t>
            </a:r>
            <a:r>
              <a:rPr lang="pt-BR" sz="1600" dirty="0" err="1"/>
              <a:t>CartProvider</a:t>
            </a:r>
            <a:r>
              <a:rPr lang="pt-BR" sz="1600" dirty="0"/>
              <a:t>&gt;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  );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AAC3FD-1806-5E4F-3D0B-75CBE96E8D97}"/>
              </a:ext>
            </a:extLst>
          </p:cNvPr>
          <p:cNvSpPr txBox="1"/>
          <p:nvPr/>
        </p:nvSpPr>
        <p:spPr>
          <a:xfrm>
            <a:off x="3658714" y="4652265"/>
            <a:ext cx="7757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*O primeiro e segundo passo são feitos na pasta </a:t>
            </a:r>
            <a:r>
              <a:rPr lang="pt-BR" sz="1600" dirty="0" err="1"/>
              <a:t>context</a:t>
            </a:r>
            <a:r>
              <a:rPr lang="pt-BR" sz="1600" dirty="0"/>
              <a:t>, o terceiro é para ser adicionado no arquivo App.js, principal do aplicativo.</a:t>
            </a:r>
          </a:p>
        </p:txBody>
      </p:sp>
    </p:spTree>
    <p:extLst>
      <p:ext uri="{BB962C8B-B14F-4D97-AF65-F5344CB8AC3E}">
        <p14:creationId xmlns:p14="http://schemas.microsoft.com/office/powerpoint/2010/main" val="314955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583C-D0DA-EB8E-D30C-6F32F35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31" y="1857015"/>
            <a:ext cx="2853937" cy="3065223"/>
          </a:xfrm>
        </p:spPr>
        <p:txBody>
          <a:bodyPr/>
          <a:lstStyle/>
          <a:p>
            <a:r>
              <a:rPr lang="pt-BR" dirty="0"/>
              <a:t>Usando Contexto</a:t>
            </a:r>
          </a:p>
        </p:txBody>
      </p:sp>
      <p:pic>
        <p:nvPicPr>
          <p:cNvPr id="6" name="Imagem 5" descr="Logo serratec">
            <a:extLst>
              <a:ext uri="{FF2B5EF4-FFF2-40B4-BE49-F238E27FC236}">
                <a16:creationId xmlns:a16="http://schemas.microsoft.com/office/drawing/2014/main" id="{ADFD1A62-34CD-9DEA-AFF8-A3A14CD01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3" t="9853" r="73623" b="82599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</p:spPr>
      </p:pic>
      <p:pic>
        <p:nvPicPr>
          <p:cNvPr id="8" name="Imagem 4" descr="Faixa azul em formato de onda preenchendo o fim do slide">
            <a:extLst>
              <a:ext uri="{FF2B5EF4-FFF2-40B4-BE49-F238E27FC236}">
                <a16:creationId xmlns:a16="http://schemas.microsoft.com/office/drawing/2014/main" id="{F81A6540-8E07-7176-FAF4-54D489C0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1" t="72746" b="-839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D49A21-4019-4A23-688B-0305F3D7F945}"/>
              </a:ext>
            </a:extLst>
          </p:cNvPr>
          <p:cNvSpPr txBox="1"/>
          <p:nvPr/>
        </p:nvSpPr>
        <p:spPr>
          <a:xfrm>
            <a:off x="4802819" y="2076349"/>
            <a:ext cx="6356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Em qualquer arquivo que você queira chamar o contexto é necessário somente utilizar o Hook </a:t>
            </a:r>
            <a:r>
              <a:rPr lang="pt-BR" sz="1600" dirty="0" err="1"/>
              <a:t>useContext</a:t>
            </a:r>
            <a:r>
              <a:rPr lang="pt-BR" sz="1600" dirty="0"/>
              <a:t>(), passando o nome do contexto criado. </a:t>
            </a:r>
          </a:p>
          <a:p>
            <a:endParaRPr lang="pt-BR" sz="1600" dirty="0"/>
          </a:p>
          <a:p>
            <a:r>
              <a:rPr lang="pt-BR" sz="1600" dirty="0"/>
              <a:t>var { </a:t>
            </a:r>
            <a:r>
              <a:rPr lang="en-US" sz="1600" dirty="0" err="1"/>
              <a:t>carrinho</a:t>
            </a:r>
            <a:r>
              <a:rPr lang="en-US" sz="1600" dirty="0"/>
              <a:t>, </a:t>
            </a:r>
            <a:r>
              <a:rPr lang="en-US" sz="1600" dirty="0" err="1"/>
              <a:t>setCarrinho</a:t>
            </a:r>
            <a:r>
              <a:rPr lang="en-US" sz="1600" dirty="0"/>
              <a:t> </a:t>
            </a:r>
            <a:r>
              <a:rPr lang="pt-BR" sz="1600" dirty="0"/>
              <a:t>} = </a:t>
            </a:r>
            <a:r>
              <a:rPr lang="pt-BR" sz="1600" dirty="0" err="1"/>
              <a:t>useContext</a:t>
            </a:r>
            <a:r>
              <a:rPr lang="pt-BR" sz="1600" dirty="0"/>
              <a:t>(</a:t>
            </a:r>
            <a:r>
              <a:rPr lang="pt-BR" sz="1600" dirty="0" err="1"/>
              <a:t>CartContext</a:t>
            </a:r>
            <a:r>
              <a:rPr lang="pt-BR" sz="1600" dirty="0"/>
              <a:t>);</a:t>
            </a:r>
          </a:p>
          <a:p>
            <a:endParaRPr lang="pt-BR" sz="1600" dirty="0"/>
          </a:p>
          <a:p>
            <a:r>
              <a:rPr lang="pt-BR" sz="1600" dirty="0"/>
              <a:t>É importante lembrar que, no contexto, podem ser armazenados variáveis, estados e também funções.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6655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583C-D0DA-EB8E-D30C-6F32F35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31" y="1857015"/>
            <a:ext cx="2853937" cy="3065223"/>
          </a:xfrm>
        </p:spPr>
        <p:txBody>
          <a:bodyPr/>
          <a:lstStyle/>
          <a:p>
            <a:r>
              <a:rPr lang="pt-BR" dirty="0"/>
              <a:t>Banco de dados embarcado</a:t>
            </a:r>
          </a:p>
        </p:txBody>
      </p:sp>
      <p:pic>
        <p:nvPicPr>
          <p:cNvPr id="6" name="Imagem 5" descr="Logo serratec">
            <a:extLst>
              <a:ext uri="{FF2B5EF4-FFF2-40B4-BE49-F238E27FC236}">
                <a16:creationId xmlns:a16="http://schemas.microsoft.com/office/drawing/2014/main" id="{ADFD1A62-34CD-9DEA-AFF8-A3A14CD01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3" t="9853" r="73623" b="82599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</p:spPr>
      </p:pic>
      <p:pic>
        <p:nvPicPr>
          <p:cNvPr id="8" name="Imagem 4" descr="Faixa azul em formato de onda preenchendo o fim do slide">
            <a:extLst>
              <a:ext uri="{FF2B5EF4-FFF2-40B4-BE49-F238E27FC236}">
                <a16:creationId xmlns:a16="http://schemas.microsoft.com/office/drawing/2014/main" id="{F81A6540-8E07-7176-FAF4-54D489C0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1" t="72746" b="-839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B8B874-3E9E-BE5D-3275-0A8A6DFAE450}"/>
              </a:ext>
            </a:extLst>
          </p:cNvPr>
          <p:cNvSpPr txBox="1"/>
          <p:nvPr/>
        </p:nvSpPr>
        <p:spPr>
          <a:xfrm>
            <a:off x="3751049" y="314704"/>
            <a:ext cx="8120624" cy="256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O banco de dados embarcado serve para informações serem guardadas mesmo quando o aplicativo foi finalizado. Por exemplo, a opção de manter o usuário logado ou o tema do aplicativo, mesmo que ele feche o aplicativo é necessário que essas informações não se percam. E essas informações não precisam ser armazenadas em um banco de dados fora do aparelho utilizado, essas são informações que só são de preferencia do usuário e podem ser armazenadas no próprio aparelho em questão.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Para utilizar o banco de dados embarcado usaremos uma biblioteca </a:t>
            </a:r>
            <a:r>
              <a:rPr lang="pt-BR" sz="1600" dirty="0" err="1"/>
              <a:t>externa.Link</a:t>
            </a:r>
            <a:r>
              <a:rPr lang="pt-BR" sz="1600" dirty="0"/>
              <a:t> para documentação da biblioteca externa: </a:t>
            </a:r>
            <a:r>
              <a:rPr lang="pt-BR" sz="1600" dirty="0">
                <a:hlinkClick r:id="rId3"/>
              </a:rPr>
              <a:t>https://react-native-async-storage.github.io/async-storage/docs/usage</a:t>
            </a:r>
            <a:r>
              <a:rPr lang="pt-BR" sz="1600" dirty="0"/>
              <a:t> . 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Após a instalação, poderá ser feito os seguintes métodos: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7B3A5F-D472-1FB2-DF02-E67E31904601}"/>
              </a:ext>
            </a:extLst>
          </p:cNvPr>
          <p:cNvSpPr txBox="1"/>
          <p:nvPr/>
        </p:nvSpPr>
        <p:spPr>
          <a:xfrm>
            <a:off x="4048217" y="37108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70ABF95-8B05-2AAE-0333-B56D707C9A84}"/>
              </a:ext>
            </a:extLst>
          </p:cNvPr>
          <p:cNvSpPr txBox="1"/>
          <p:nvPr/>
        </p:nvSpPr>
        <p:spPr>
          <a:xfrm>
            <a:off x="3751048" y="2873775"/>
            <a:ext cx="39636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//Método para guardar informação</a:t>
            </a:r>
          </a:p>
          <a:p>
            <a:r>
              <a:rPr lang="pt-BR" sz="1600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storeData</a:t>
            </a:r>
            <a:r>
              <a:rPr lang="pt-BR" sz="1600" dirty="0"/>
              <a:t> = </a:t>
            </a:r>
            <a:r>
              <a:rPr lang="pt-BR" sz="1600" dirty="0" err="1"/>
              <a:t>async</a:t>
            </a:r>
            <a:r>
              <a:rPr lang="pt-BR" sz="1600" dirty="0"/>
              <a:t> (</a:t>
            </a:r>
            <a:r>
              <a:rPr lang="pt-BR" sz="1600" dirty="0" err="1"/>
              <a:t>value</a:t>
            </a:r>
            <a:r>
              <a:rPr lang="pt-BR" sz="1600" dirty="0"/>
              <a:t>) =&gt; {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try</a:t>
            </a:r>
            <a:r>
              <a:rPr lang="pt-BR" sz="1600" dirty="0"/>
              <a:t> {</a:t>
            </a:r>
          </a:p>
          <a:p>
            <a:r>
              <a:rPr lang="pt-BR" sz="1600" dirty="0"/>
              <a:t>            </a:t>
            </a:r>
            <a:r>
              <a:rPr lang="pt-BR" sz="1600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jsonValue</a:t>
            </a:r>
            <a:r>
              <a:rPr lang="pt-BR" sz="1600" dirty="0"/>
              <a:t> = </a:t>
            </a:r>
            <a:r>
              <a:rPr lang="pt-BR" sz="1600" dirty="0" err="1"/>
              <a:t>JSON.stringify</a:t>
            </a:r>
            <a:r>
              <a:rPr lang="pt-BR" sz="1600" dirty="0"/>
              <a:t>(</a:t>
            </a:r>
            <a:r>
              <a:rPr lang="pt-BR" sz="1600" dirty="0" err="1"/>
              <a:t>value</a:t>
            </a:r>
            <a:r>
              <a:rPr lang="pt-BR" sz="1600" dirty="0"/>
              <a:t>)</a:t>
            </a:r>
          </a:p>
          <a:p>
            <a:r>
              <a:rPr lang="pt-BR" sz="1600" dirty="0"/>
              <a:t>            </a:t>
            </a:r>
            <a:r>
              <a:rPr lang="pt-BR" sz="1600" dirty="0" err="1"/>
              <a:t>await</a:t>
            </a:r>
            <a:r>
              <a:rPr lang="pt-BR" sz="1600" dirty="0"/>
              <a:t> </a:t>
            </a:r>
            <a:r>
              <a:rPr lang="pt-BR" sz="1600" dirty="0" err="1"/>
              <a:t>AsyncStorage.setItem</a:t>
            </a:r>
            <a:r>
              <a:rPr lang="pt-BR" sz="1600" dirty="0"/>
              <a:t>('@</a:t>
            </a:r>
            <a:r>
              <a:rPr lang="pt-BR" sz="1600" dirty="0" err="1"/>
              <a:t>storage_Key</a:t>
            </a:r>
            <a:r>
              <a:rPr lang="pt-BR" sz="1600" dirty="0"/>
              <a:t>', </a:t>
            </a:r>
            <a:r>
              <a:rPr lang="pt-BR" sz="1600" dirty="0" err="1"/>
              <a:t>jsonValue</a:t>
            </a:r>
            <a:r>
              <a:rPr lang="pt-BR" sz="1600" dirty="0"/>
              <a:t>)</a:t>
            </a:r>
          </a:p>
          <a:p>
            <a:r>
              <a:rPr lang="pt-BR" sz="1600" dirty="0"/>
              <a:t>        } catch (e) {</a:t>
            </a:r>
          </a:p>
          <a:p>
            <a:r>
              <a:rPr lang="pt-BR" sz="1600" dirty="0"/>
              <a:t>            // </a:t>
            </a:r>
            <a:r>
              <a:rPr lang="pt-BR" sz="1600" dirty="0" err="1"/>
              <a:t>saving</a:t>
            </a:r>
            <a:r>
              <a:rPr lang="pt-BR" sz="1600" dirty="0"/>
              <a:t> </a:t>
            </a:r>
            <a:r>
              <a:rPr lang="pt-BR" sz="1600" dirty="0" err="1"/>
              <a:t>error</a:t>
            </a:r>
            <a:endParaRPr lang="pt-BR" sz="1600" dirty="0"/>
          </a:p>
          <a:p>
            <a:r>
              <a:rPr lang="pt-BR" sz="1600" dirty="0"/>
              <a:t>        }</a:t>
            </a:r>
          </a:p>
          <a:p>
            <a:r>
              <a:rPr lang="pt-BR" sz="1600" dirty="0"/>
              <a:t>    }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7D2A54-C746-E17A-E577-8FCE18A2A329}"/>
              </a:ext>
            </a:extLst>
          </p:cNvPr>
          <p:cNvSpPr txBox="1"/>
          <p:nvPr/>
        </p:nvSpPr>
        <p:spPr>
          <a:xfrm>
            <a:off x="7692623" y="2873775"/>
            <a:ext cx="39636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//Método para pegar informação</a:t>
            </a:r>
          </a:p>
          <a:p>
            <a:r>
              <a:rPr lang="pt-BR" sz="1600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getData</a:t>
            </a:r>
            <a:r>
              <a:rPr lang="pt-BR" sz="1600" dirty="0"/>
              <a:t> = </a:t>
            </a:r>
            <a:r>
              <a:rPr lang="pt-BR" sz="1600" dirty="0" err="1"/>
              <a:t>async</a:t>
            </a:r>
            <a:r>
              <a:rPr lang="pt-BR" sz="1600" dirty="0"/>
              <a:t> () =&gt; {</a:t>
            </a:r>
          </a:p>
          <a:p>
            <a:r>
              <a:rPr lang="pt-BR" sz="1600" dirty="0"/>
              <a:t>        </a:t>
            </a:r>
            <a:r>
              <a:rPr lang="pt-BR" sz="1600" dirty="0" err="1"/>
              <a:t>try</a:t>
            </a:r>
            <a:r>
              <a:rPr lang="pt-BR" sz="1600" dirty="0"/>
              <a:t> {</a:t>
            </a:r>
          </a:p>
          <a:p>
            <a:r>
              <a:rPr lang="pt-BR" sz="1600" dirty="0"/>
              <a:t>          </a:t>
            </a:r>
            <a:r>
              <a:rPr lang="pt-BR" sz="1600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jsonValue</a:t>
            </a:r>
            <a:r>
              <a:rPr lang="pt-BR" sz="1600" dirty="0"/>
              <a:t> = </a:t>
            </a:r>
            <a:r>
              <a:rPr lang="pt-BR" sz="1600" dirty="0" err="1"/>
              <a:t>await</a:t>
            </a:r>
            <a:r>
              <a:rPr lang="pt-BR" sz="1600" dirty="0"/>
              <a:t> </a:t>
            </a:r>
            <a:r>
              <a:rPr lang="pt-BR" sz="1600" dirty="0" err="1"/>
              <a:t>AsyncStorage.getItem</a:t>
            </a:r>
            <a:r>
              <a:rPr lang="pt-BR" sz="1600" dirty="0"/>
              <a:t>('@</a:t>
            </a:r>
            <a:r>
              <a:rPr lang="pt-BR" sz="1600" dirty="0" err="1"/>
              <a:t>storage_Key</a:t>
            </a:r>
            <a:r>
              <a:rPr lang="pt-BR" sz="1600" dirty="0"/>
              <a:t>')</a:t>
            </a:r>
          </a:p>
          <a:p>
            <a:r>
              <a:rPr lang="pt-BR" sz="1600" dirty="0"/>
              <a:t>          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jsonValue</a:t>
            </a:r>
            <a:r>
              <a:rPr lang="pt-BR" sz="1600" dirty="0"/>
              <a:t> != </a:t>
            </a:r>
            <a:r>
              <a:rPr lang="pt-BR" sz="1600" dirty="0" err="1"/>
              <a:t>null</a:t>
            </a:r>
            <a:r>
              <a:rPr lang="pt-BR" sz="1600" dirty="0"/>
              <a:t> ? </a:t>
            </a:r>
            <a:r>
              <a:rPr lang="pt-BR" sz="1600" dirty="0" err="1"/>
              <a:t>JSON.parse</a:t>
            </a:r>
            <a:r>
              <a:rPr lang="pt-BR" sz="1600" dirty="0"/>
              <a:t>(</a:t>
            </a:r>
            <a:r>
              <a:rPr lang="pt-BR" sz="1600" dirty="0" err="1"/>
              <a:t>jsonValue</a:t>
            </a:r>
            <a:r>
              <a:rPr lang="pt-BR" sz="1600" dirty="0"/>
              <a:t>) : </a:t>
            </a:r>
            <a:r>
              <a:rPr lang="pt-BR" sz="1600" dirty="0" err="1"/>
              <a:t>null</a:t>
            </a:r>
            <a:r>
              <a:rPr lang="pt-BR" sz="1600" dirty="0"/>
              <a:t>;</a:t>
            </a:r>
          </a:p>
          <a:p>
            <a:r>
              <a:rPr lang="pt-BR" sz="1600" dirty="0"/>
              <a:t>        } catch(e) {</a:t>
            </a:r>
          </a:p>
          <a:p>
            <a:r>
              <a:rPr lang="pt-BR" sz="1600" dirty="0"/>
              <a:t>          // </a:t>
            </a:r>
            <a:r>
              <a:rPr lang="pt-BR" sz="1600" dirty="0" err="1"/>
              <a:t>error</a:t>
            </a:r>
            <a:r>
              <a:rPr lang="pt-BR" sz="1600" dirty="0"/>
              <a:t> </a:t>
            </a:r>
            <a:r>
              <a:rPr lang="pt-BR" sz="1600" dirty="0" err="1"/>
              <a:t>reading</a:t>
            </a:r>
            <a:r>
              <a:rPr lang="pt-BR" sz="1600" dirty="0"/>
              <a:t> </a:t>
            </a:r>
            <a:r>
              <a:rPr lang="pt-BR" sz="1600" dirty="0" err="1"/>
              <a:t>value</a:t>
            </a:r>
            <a:endParaRPr lang="pt-BR" sz="1600" dirty="0"/>
          </a:p>
          <a:p>
            <a:r>
              <a:rPr lang="pt-BR" sz="1600" dirty="0"/>
              <a:t>        }</a:t>
            </a:r>
          </a:p>
          <a:p>
            <a:r>
              <a:rPr lang="pt-B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419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583C-D0DA-EB8E-D30C-6F32F35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31" y="1857015"/>
            <a:ext cx="2853937" cy="3065223"/>
          </a:xfrm>
        </p:spPr>
        <p:txBody>
          <a:bodyPr>
            <a:normAutofit fontScale="90000"/>
          </a:bodyPr>
          <a:lstStyle/>
          <a:p>
            <a:r>
              <a:rPr lang="pt-BR" dirty="0"/>
              <a:t>Uso de diferentes sistemas operacionais</a:t>
            </a:r>
          </a:p>
        </p:txBody>
      </p:sp>
      <p:pic>
        <p:nvPicPr>
          <p:cNvPr id="6" name="Imagem 5" descr="Logo serratec">
            <a:extLst>
              <a:ext uri="{FF2B5EF4-FFF2-40B4-BE49-F238E27FC236}">
                <a16:creationId xmlns:a16="http://schemas.microsoft.com/office/drawing/2014/main" id="{ADFD1A62-34CD-9DEA-AFF8-A3A14CD01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3" t="9853" r="73623" b="82599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</p:spPr>
      </p:pic>
      <p:pic>
        <p:nvPicPr>
          <p:cNvPr id="8" name="Imagem 4" descr="Faixa azul em formato de onda preenchendo o fim do slide">
            <a:extLst>
              <a:ext uri="{FF2B5EF4-FFF2-40B4-BE49-F238E27FC236}">
                <a16:creationId xmlns:a16="http://schemas.microsoft.com/office/drawing/2014/main" id="{F81A6540-8E07-7176-FAF4-54D489C0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1" t="72746" b="-839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B8B874-3E9E-BE5D-3275-0A8A6DFAE450}"/>
              </a:ext>
            </a:extLst>
          </p:cNvPr>
          <p:cNvSpPr txBox="1"/>
          <p:nvPr/>
        </p:nvSpPr>
        <p:spPr>
          <a:xfrm>
            <a:off x="3751049" y="314704"/>
            <a:ext cx="8120624" cy="1678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O </a:t>
            </a:r>
            <a:r>
              <a:rPr lang="pt-BR" sz="1600" dirty="0" err="1"/>
              <a:t>react</a:t>
            </a:r>
            <a:r>
              <a:rPr lang="pt-BR" sz="1600" dirty="0"/>
              <a:t> </a:t>
            </a:r>
            <a:r>
              <a:rPr lang="pt-BR" sz="1600" dirty="0" err="1"/>
              <a:t>native</a:t>
            </a:r>
            <a:r>
              <a:rPr lang="pt-BR" sz="1600" dirty="0"/>
              <a:t> é um framework que tem a intenção de ter somente 1 código para todos os sistemas operacionais, porém alguns ajustes precisam ser feitos de acordo com a plataforma que está sendo utilizado. Esses ajustes foram previstos e podem ser feitos utilizando uma propriedade do </a:t>
            </a:r>
            <a:r>
              <a:rPr lang="pt-BR" sz="1600" dirty="0" err="1"/>
              <a:t>react</a:t>
            </a:r>
            <a:r>
              <a:rPr lang="pt-BR" sz="1600" dirty="0"/>
              <a:t> </a:t>
            </a:r>
            <a:r>
              <a:rPr lang="pt-BR" sz="1600" dirty="0" err="1"/>
              <a:t>native</a:t>
            </a:r>
            <a:r>
              <a:rPr lang="pt-BR" sz="1600" dirty="0"/>
              <a:t> chamada Platform.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Link da documentação: </a:t>
            </a:r>
            <a:r>
              <a:rPr lang="pt-BR" sz="1600" dirty="0">
                <a:hlinkClick r:id="rId3"/>
              </a:rPr>
              <a:t>https://reactnative.dev/docs/platform</a:t>
            </a:r>
            <a:endParaRPr lang="pt-BR" sz="1600" dirty="0"/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Segue como usar a funcionalidade para mudar uma propriedade de estilo: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7B3A5F-D472-1FB2-DF02-E67E31904601}"/>
              </a:ext>
            </a:extLst>
          </p:cNvPr>
          <p:cNvSpPr txBox="1"/>
          <p:nvPr/>
        </p:nvSpPr>
        <p:spPr>
          <a:xfrm>
            <a:off x="4048217" y="37108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05076E0-0507-30A8-F1CD-2C0E899726A4}"/>
              </a:ext>
            </a:extLst>
          </p:cNvPr>
          <p:cNvSpPr txBox="1"/>
          <p:nvPr/>
        </p:nvSpPr>
        <p:spPr>
          <a:xfrm>
            <a:off x="3751049" y="2008222"/>
            <a:ext cx="8120624" cy="2762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 err="1"/>
              <a:t>import</a:t>
            </a:r>
            <a:r>
              <a:rPr lang="pt-BR" sz="1600" dirty="0"/>
              <a:t> { </a:t>
            </a:r>
            <a:r>
              <a:rPr lang="pt-BR" sz="1600" dirty="0" err="1"/>
              <a:t>StyleSheet</a:t>
            </a:r>
            <a:r>
              <a:rPr lang="pt-BR" sz="1600" dirty="0"/>
              <a:t>, Platform } </a:t>
            </a:r>
            <a:r>
              <a:rPr lang="pt-BR" sz="1600" dirty="0" err="1"/>
              <a:t>from</a:t>
            </a:r>
            <a:r>
              <a:rPr lang="pt-BR" sz="1600" dirty="0"/>
              <a:t> '</a:t>
            </a:r>
            <a:r>
              <a:rPr lang="pt-BR" sz="1600" dirty="0" err="1"/>
              <a:t>react-native</a:t>
            </a:r>
            <a:r>
              <a:rPr lang="pt-BR" sz="1600" dirty="0"/>
              <a:t>';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 err="1"/>
              <a:t>export</a:t>
            </a:r>
            <a:r>
              <a:rPr lang="pt-BR" sz="1600" dirty="0"/>
              <a:t> </a:t>
            </a:r>
            <a:r>
              <a:rPr lang="pt-BR" sz="1600" dirty="0" err="1"/>
              <a:t>const</a:t>
            </a:r>
            <a:r>
              <a:rPr lang="pt-BR" sz="1600" dirty="0"/>
              <a:t> </a:t>
            </a:r>
            <a:r>
              <a:rPr lang="pt-BR" sz="1600" dirty="0" err="1"/>
              <a:t>styles</a:t>
            </a:r>
            <a:r>
              <a:rPr lang="pt-BR" sz="1600" dirty="0"/>
              <a:t> = </a:t>
            </a:r>
            <a:r>
              <a:rPr lang="pt-BR" sz="1600" dirty="0" err="1"/>
              <a:t>StyleSheet.create</a:t>
            </a:r>
            <a:r>
              <a:rPr lang="pt-BR" sz="1600" dirty="0"/>
              <a:t>({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    container: {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        flex:1,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        </a:t>
            </a:r>
            <a:r>
              <a:rPr lang="pt-BR" sz="1600" dirty="0" err="1"/>
              <a:t>backgroundColor</a:t>
            </a:r>
            <a:r>
              <a:rPr lang="pt-BR" sz="1600" dirty="0"/>
              <a:t>: '#121015',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        </a:t>
            </a:r>
            <a:r>
              <a:rPr lang="pt-BR" sz="1600" dirty="0" err="1"/>
              <a:t>paddingTop</a:t>
            </a:r>
            <a:r>
              <a:rPr lang="pt-BR" sz="1600" dirty="0"/>
              <a:t>: </a:t>
            </a:r>
            <a:r>
              <a:rPr lang="pt-BR" sz="1600" dirty="0" err="1"/>
              <a:t>Platform.OS</a:t>
            </a:r>
            <a:r>
              <a:rPr lang="pt-BR" sz="1600" dirty="0"/>
              <a:t> === '</a:t>
            </a:r>
            <a:r>
              <a:rPr lang="pt-BR" sz="1600" dirty="0" err="1"/>
              <a:t>ios</a:t>
            </a:r>
            <a:r>
              <a:rPr lang="pt-BR" sz="1600" dirty="0"/>
              <a:t>’ ? 50 : 60,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        </a:t>
            </a:r>
            <a:r>
              <a:rPr lang="pt-BR" sz="1600" dirty="0" err="1"/>
              <a:t>paddingHorizontal</a:t>
            </a:r>
            <a:r>
              <a:rPr lang="pt-BR" sz="1600" dirty="0"/>
              <a:t>: 30</a:t>
            </a:r>
          </a:p>
          <a:p>
            <a:pPr marL="36900">
              <a:lnSpc>
                <a:spcPct val="90000"/>
              </a:lnSpc>
              <a:spcBef>
                <a:spcPts val="1000"/>
              </a:spcBef>
            </a:pPr>
            <a:r>
              <a:rPr lang="pt-BR" sz="1600" dirty="0"/>
              <a:t>    },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19DF1D-A4E6-15D7-292E-C513E18FA15E}"/>
              </a:ext>
            </a:extLst>
          </p:cNvPr>
          <p:cNvSpPr txBox="1"/>
          <p:nvPr/>
        </p:nvSpPr>
        <p:spPr>
          <a:xfrm>
            <a:off x="3751049" y="4771030"/>
            <a:ext cx="760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*Dessa forma, caso o usuário esteja usando o sistema operacional (OS) </a:t>
            </a:r>
            <a:r>
              <a:rPr lang="pt-BR" dirty="0" err="1"/>
              <a:t>ios</a:t>
            </a:r>
            <a:r>
              <a:rPr lang="pt-BR" dirty="0"/>
              <a:t>, o </a:t>
            </a:r>
            <a:r>
              <a:rPr lang="pt-BR" dirty="0" err="1"/>
              <a:t>paddingTop</a:t>
            </a:r>
            <a:r>
              <a:rPr lang="pt-BR" dirty="0"/>
              <a:t> será 50, se estiver usando outro OS será 60</a:t>
            </a:r>
          </a:p>
        </p:txBody>
      </p:sp>
    </p:spTree>
    <p:extLst>
      <p:ext uri="{BB962C8B-B14F-4D97-AF65-F5344CB8AC3E}">
        <p14:creationId xmlns:p14="http://schemas.microsoft.com/office/powerpoint/2010/main" val="348798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583C-D0DA-EB8E-D30C-6F32F35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823" y="365125"/>
            <a:ext cx="7093788" cy="1339940"/>
          </a:xfrm>
        </p:spPr>
        <p:txBody>
          <a:bodyPr/>
          <a:lstStyle/>
          <a:p>
            <a:r>
              <a:rPr lang="pt-BR" dirty="0"/>
              <a:t>Oque é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D393A-27B8-0C8E-EED0-7DA75937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823" y="1825625"/>
            <a:ext cx="7093788" cy="1882309"/>
          </a:xfrm>
        </p:spPr>
        <p:txBody>
          <a:bodyPr/>
          <a:lstStyle/>
          <a:p>
            <a:r>
              <a:rPr lang="pt-BR" dirty="0"/>
              <a:t>É um framework em Javascript para criação de aplicativos.</a:t>
            </a:r>
          </a:p>
          <a:p>
            <a:r>
              <a:rPr lang="pt-BR" dirty="0"/>
              <a:t>Renderiza de forma nativa* aplicativos para sistemas operacionais mobile diferentes.</a:t>
            </a:r>
          </a:p>
        </p:txBody>
      </p:sp>
      <p:pic>
        <p:nvPicPr>
          <p:cNvPr id="5" name="Imagem 5" descr="Imagem para fundo de slide, faixa azul preenchendo a parte lateral esquerda do slide, formato de onda com logo do Serratec.">
            <a:extLst>
              <a:ext uri="{FF2B5EF4-FFF2-40B4-BE49-F238E27FC236}">
                <a16:creationId xmlns:a16="http://schemas.microsoft.com/office/drawing/2014/main" id="{824238A6-D040-68D3-B216-DB8A9CB31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" t="-65" r="64935" b="65"/>
          <a:stretch/>
        </p:blipFill>
        <p:spPr>
          <a:xfrm>
            <a:off x="0" y="1253"/>
            <a:ext cx="4275937" cy="6856747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E99481D-17E7-A368-2715-9AF686EEFC54}"/>
              </a:ext>
            </a:extLst>
          </p:cNvPr>
          <p:cNvSpPr txBox="1">
            <a:spLocks/>
          </p:cNvSpPr>
          <p:nvPr/>
        </p:nvSpPr>
        <p:spPr>
          <a:xfrm>
            <a:off x="6274700" y="3828494"/>
            <a:ext cx="3281754" cy="1882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900" dirty="0"/>
              <a:t>*Renderiza de forma nativa significa que ele traduz o código de Javascript para o código que é utilizado no sistema operacional. </a:t>
            </a:r>
          </a:p>
          <a:p>
            <a:pPr marL="0" indent="0">
              <a:buNone/>
            </a:pPr>
            <a:r>
              <a:rPr lang="pt-BR" sz="2900" dirty="0" err="1"/>
              <a:t>Ex</a:t>
            </a:r>
            <a:r>
              <a:rPr lang="pt-BR" sz="2900" dirty="0"/>
              <a:t>: Android é </a:t>
            </a:r>
            <a:r>
              <a:rPr lang="pt-BR" sz="2900" dirty="0" err="1"/>
              <a:t>codado</a:t>
            </a:r>
            <a:r>
              <a:rPr lang="pt-BR" sz="2900" dirty="0"/>
              <a:t> em </a:t>
            </a:r>
            <a:r>
              <a:rPr lang="pt-BR" sz="2900" dirty="0" err="1"/>
              <a:t>Kotlin</a:t>
            </a:r>
            <a:r>
              <a:rPr lang="pt-BR" sz="2900" dirty="0"/>
              <a:t>(JAVA) e </a:t>
            </a:r>
            <a:r>
              <a:rPr lang="pt-BR" sz="2900" dirty="0" err="1"/>
              <a:t>codando</a:t>
            </a:r>
            <a:r>
              <a:rPr lang="pt-BR" sz="2900" dirty="0"/>
              <a:t> em </a:t>
            </a:r>
            <a:r>
              <a:rPr lang="pt-BR" sz="2900" dirty="0" err="1"/>
              <a:t>react</a:t>
            </a:r>
            <a:r>
              <a:rPr lang="pt-BR" sz="2900" dirty="0"/>
              <a:t> </a:t>
            </a:r>
            <a:r>
              <a:rPr lang="pt-BR" sz="2900" dirty="0" err="1"/>
              <a:t>native</a:t>
            </a:r>
            <a:r>
              <a:rPr lang="pt-BR" sz="2900" dirty="0"/>
              <a:t> você </a:t>
            </a:r>
            <a:r>
              <a:rPr lang="pt-BR" sz="2900" dirty="0" err="1"/>
              <a:t>coda</a:t>
            </a:r>
            <a:r>
              <a:rPr lang="pt-BR" sz="2900" dirty="0"/>
              <a:t> para Android e para IOS que é </a:t>
            </a:r>
            <a:r>
              <a:rPr lang="pt-BR" sz="2900" dirty="0" err="1"/>
              <a:t>codado</a:t>
            </a:r>
            <a:r>
              <a:rPr lang="pt-BR" sz="2900" dirty="0"/>
              <a:t> em Swift (linguagem própria da Apple)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16CDD0-9A50-FE99-052B-95E19CEE217E}"/>
              </a:ext>
            </a:extLst>
          </p:cNvPr>
          <p:cNvSpPr txBox="1"/>
          <p:nvPr/>
        </p:nvSpPr>
        <p:spPr>
          <a:xfrm>
            <a:off x="4868317" y="583136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https://reactnative.dev/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07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583C-D0DA-EB8E-D30C-6F32F35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823" y="365125"/>
            <a:ext cx="7093788" cy="1339940"/>
          </a:xfrm>
        </p:spPr>
        <p:txBody>
          <a:bodyPr/>
          <a:lstStyle/>
          <a:p>
            <a:r>
              <a:rPr lang="pt-BR" dirty="0"/>
              <a:t>Vantagens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D393A-27B8-0C8E-EED0-7DA75937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823" y="1825625"/>
            <a:ext cx="7093788" cy="3678530"/>
          </a:xfrm>
        </p:spPr>
        <p:txBody>
          <a:bodyPr>
            <a:normAutofit/>
          </a:bodyPr>
          <a:lstStyle/>
          <a:p>
            <a:r>
              <a:rPr lang="pt-BR" dirty="0"/>
              <a:t>1 linguagem para todos os sistemas operacionais.</a:t>
            </a:r>
          </a:p>
          <a:p>
            <a:r>
              <a:rPr lang="pt-BR" dirty="0"/>
              <a:t>Grande comunidade criando bibliotecas e componentes para utilização de todos</a:t>
            </a:r>
          </a:p>
          <a:p>
            <a:r>
              <a:rPr lang="pt-BR" dirty="0"/>
              <a:t>Grande comunidade tirando dúvidas na internet</a:t>
            </a:r>
          </a:p>
          <a:p>
            <a:r>
              <a:rPr lang="pt-BR" dirty="0"/>
              <a:t>Atualização instantânea de modificações no código</a:t>
            </a:r>
          </a:p>
        </p:txBody>
      </p:sp>
      <p:pic>
        <p:nvPicPr>
          <p:cNvPr id="5" name="Imagem 5" descr="Imagem para fundo de slide, faixa azul preenchendo a parte lateral esquerda do slide, formato de onda com logo do Serratec.">
            <a:extLst>
              <a:ext uri="{FF2B5EF4-FFF2-40B4-BE49-F238E27FC236}">
                <a16:creationId xmlns:a16="http://schemas.microsoft.com/office/drawing/2014/main" id="{824238A6-D040-68D3-B216-DB8A9CB31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" t="-65" r="64935" b="65"/>
          <a:stretch/>
        </p:blipFill>
        <p:spPr>
          <a:xfrm>
            <a:off x="0" y="1253"/>
            <a:ext cx="4275937" cy="68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3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583C-D0DA-EB8E-D30C-6F32F35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3" y="1831615"/>
            <a:ext cx="3571335" cy="3065223"/>
          </a:xfrm>
        </p:spPr>
        <p:txBody>
          <a:bodyPr>
            <a:normAutofit/>
          </a:bodyPr>
          <a:lstStyle/>
          <a:p>
            <a:r>
              <a:rPr lang="pt-BR" dirty="0"/>
              <a:t>O que é necessário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D393A-27B8-0C8E-EED0-7DA75937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634" y="833588"/>
            <a:ext cx="6719977" cy="1474606"/>
          </a:xfrm>
        </p:spPr>
        <p:txBody>
          <a:bodyPr>
            <a:normAutofit/>
          </a:bodyPr>
          <a:lstStyle/>
          <a:p>
            <a:r>
              <a:rPr lang="pt-BR" dirty="0"/>
              <a:t>Instalação do Node recomendado a versão (LTS)</a:t>
            </a:r>
          </a:p>
          <a:p>
            <a:r>
              <a:rPr lang="pt-BR" dirty="0" err="1"/>
              <a:t>Git</a:t>
            </a:r>
            <a:endParaRPr lang="pt-BR" dirty="0"/>
          </a:p>
        </p:txBody>
      </p:sp>
      <p:pic>
        <p:nvPicPr>
          <p:cNvPr id="6" name="Imagem 5" descr="Logo Serratec">
            <a:extLst>
              <a:ext uri="{FF2B5EF4-FFF2-40B4-BE49-F238E27FC236}">
                <a16:creationId xmlns:a16="http://schemas.microsoft.com/office/drawing/2014/main" id="{ADFD1A62-34CD-9DEA-AFF8-A3A14CD01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3" t="9853" r="73623" b="82599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</p:spPr>
      </p:pic>
      <p:pic>
        <p:nvPicPr>
          <p:cNvPr id="8" name="Imagem 4" descr="Faixa azul no formato de onda preenchendo a parte de baixo do slide">
            <a:extLst>
              <a:ext uri="{FF2B5EF4-FFF2-40B4-BE49-F238E27FC236}">
                <a16:creationId xmlns:a16="http://schemas.microsoft.com/office/drawing/2014/main" id="{F81A6540-8E07-7176-FAF4-54D489C0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1" t="72746" b="-839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5CB90D7-5F6F-75F8-D602-DA92F76C24A2}"/>
              </a:ext>
            </a:extLst>
          </p:cNvPr>
          <p:cNvSpPr txBox="1">
            <a:spLocks/>
          </p:cNvSpPr>
          <p:nvPr/>
        </p:nvSpPr>
        <p:spPr>
          <a:xfrm>
            <a:off x="5007633" y="2308194"/>
            <a:ext cx="3355131" cy="1474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Versão CLI (natural)</a:t>
            </a:r>
          </a:p>
          <a:p>
            <a:r>
              <a:rPr lang="pt-BR" dirty="0"/>
              <a:t>Instalação do JDK recomendado a versão (LTS)</a:t>
            </a:r>
          </a:p>
          <a:p>
            <a:r>
              <a:rPr lang="pt-BR" dirty="0"/>
              <a:t>Android Studio e dependências.</a:t>
            </a:r>
          </a:p>
          <a:p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409B1AF-EE50-2EA2-1DDC-97F0C2371818}"/>
              </a:ext>
            </a:extLst>
          </p:cNvPr>
          <p:cNvSpPr txBox="1">
            <a:spLocks/>
          </p:cNvSpPr>
          <p:nvPr/>
        </p:nvSpPr>
        <p:spPr>
          <a:xfrm>
            <a:off x="8362765" y="2308194"/>
            <a:ext cx="3364846" cy="1474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Versão Expo</a:t>
            </a:r>
          </a:p>
          <a:p>
            <a:r>
              <a:rPr lang="pt-BR" dirty="0"/>
              <a:t>expo-</a:t>
            </a:r>
            <a:r>
              <a:rPr lang="pt-BR" dirty="0" err="1"/>
              <a:t>cli</a:t>
            </a:r>
            <a:endParaRPr lang="pt-BR" dirty="0"/>
          </a:p>
          <a:p>
            <a:r>
              <a:rPr lang="pt-BR" dirty="0"/>
              <a:t>Expo GO (app a ser instalado no dispositivo Android e/ou iOS)</a:t>
            </a:r>
          </a:p>
        </p:txBody>
      </p:sp>
    </p:spTree>
    <p:extLst>
      <p:ext uri="{BB962C8B-B14F-4D97-AF65-F5344CB8AC3E}">
        <p14:creationId xmlns:p14="http://schemas.microsoft.com/office/powerpoint/2010/main" val="29722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99C16D6-D79B-0B7C-5038-9B607F2E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06899"/>
          </a:xfrm>
        </p:spPr>
        <p:txBody>
          <a:bodyPr/>
          <a:lstStyle/>
          <a:p>
            <a:r>
              <a:rPr lang="pt-BR" dirty="0"/>
              <a:t>Comparando versões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E6B7E4-67B0-BFF8-C3F9-17FC223E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7442" y="866776"/>
            <a:ext cx="5157787" cy="823912"/>
          </a:xfrm>
        </p:spPr>
        <p:txBody>
          <a:bodyPr/>
          <a:lstStyle/>
          <a:p>
            <a:r>
              <a:rPr lang="pt-BR" dirty="0"/>
              <a:t>Versão Expo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788DFF-605C-49ED-E2AF-9F900DC6A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7442" y="1690688"/>
            <a:ext cx="5157787" cy="3684588"/>
          </a:xfrm>
        </p:spPr>
        <p:txBody>
          <a:bodyPr>
            <a:normAutofit fontScale="92500"/>
          </a:bodyPr>
          <a:lstStyle/>
          <a:p>
            <a:r>
              <a:rPr lang="pt-BR" dirty="0"/>
              <a:t>Mais fácil instalação</a:t>
            </a:r>
          </a:p>
          <a:p>
            <a:r>
              <a:rPr lang="pt-BR" dirty="0"/>
              <a:t>Funcionalidade mais definidas</a:t>
            </a:r>
          </a:p>
          <a:p>
            <a:r>
              <a:rPr lang="pt-BR" dirty="0"/>
              <a:t>Não exige muito do computador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/>
              <a:t>Não é utilizado pelas empresas do </a:t>
            </a:r>
            <a:r>
              <a:rPr lang="pt-BR" dirty="0" err="1"/>
              <a:t>Serratec</a:t>
            </a:r>
            <a:endParaRPr lang="pt-BR" dirty="0"/>
          </a:p>
          <a:p>
            <a:r>
              <a:rPr lang="pt-BR" dirty="0"/>
              <a:t>Não é muito utilizado no mercado</a:t>
            </a:r>
          </a:p>
          <a:p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D389BB2-86DA-0776-B0D1-7C3DD35DB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9854" y="866776"/>
            <a:ext cx="5183188" cy="823912"/>
          </a:xfrm>
        </p:spPr>
        <p:txBody>
          <a:bodyPr/>
          <a:lstStyle/>
          <a:p>
            <a:r>
              <a:rPr lang="pt-BR" dirty="0"/>
              <a:t>Versão </a:t>
            </a:r>
            <a:r>
              <a:rPr lang="pt-BR" dirty="0" err="1"/>
              <a:t>Cli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797E0D8-40CE-2FEE-2729-5234DBF96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9854" y="1690688"/>
            <a:ext cx="5183188" cy="3684588"/>
          </a:xfrm>
        </p:spPr>
        <p:txBody>
          <a:bodyPr>
            <a:normAutofit fontScale="92500"/>
          </a:bodyPr>
          <a:lstStyle/>
          <a:p>
            <a:r>
              <a:rPr lang="pt-BR" dirty="0"/>
              <a:t>Funcionalidades mais diversas</a:t>
            </a:r>
          </a:p>
          <a:p>
            <a:r>
              <a:rPr lang="pt-BR" dirty="0"/>
              <a:t>Mais utilizado no mercado</a:t>
            </a:r>
          </a:p>
          <a:p>
            <a:r>
              <a:rPr lang="pt-BR" dirty="0"/>
              <a:t>Comunidade mais ativa e bibliotecas mais comuns</a:t>
            </a:r>
          </a:p>
          <a:p>
            <a:endParaRPr lang="pt-BR" dirty="0"/>
          </a:p>
          <a:p>
            <a:r>
              <a:rPr lang="pt-BR" dirty="0"/>
              <a:t>Mais difícil instalação</a:t>
            </a:r>
          </a:p>
          <a:p>
            <a:r>
              <a:rPr lang="pt-BR" dirty="0"/>
              <a:t>Exige muito do computador </a:t>
            </a:r>
            <a:br>
              <a:rPr lang="pt-BR" dirty="0"/>
            </a:br>
            <a:r>
              <a:rPr lang="pt-BR" dirty="0"/>
              <a:t>(emulador/</a:t>
            </a:r>
            <a:r>
              <a:rPr lang="pt-BR" dirty="0" err="1"/>
              <a:t>android</a:t>
            </a:r>
            <a:r>
              <a:rPr lang="pt-BR" dirty="0"/>
              <a:t> </a:t>
            </a:r>
            <a:r>
              <a:rPr lang="pt-BR" dirty="0" err="1"/>
              <a:t>studio</a:t>
            </a:r>
            <a:r>
              <a:rPr lang="pt-BR" dirty="0"/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538604D-86EE-5578-B922-DB47A15DA9FA}"/>
              </a:ext>
            </a:extLst>
          </p:cNvPr>
          <p:cNvSpPr txBox="1"/>
          <p:nvPr/>
        </p:nvSpPr>
        <p:spPr>
          <a:xfrm>
            <a:off x="6193654" y="5286285"/>
            <a:ext cx="5256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https://react-native.rocketseat.dev/android/windows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5E1E910-474E-5947-AF87-5FA55FB855DF}"/>
              </a:ext>
            </a:extLst>
          </p:cNvPr>
          <p:cNvSpPr txBox="1"/>
          <p:nvPr/>
        </p:nvSpPr>
        <p:spPr>
          <a:xfrm>
            <a:off x="934266" y="5304949"/>
            <a:ext cx="5259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https://docs.expo.dev/get-started/installation/</a:t>
            </a:r>
            <a:endParaRPr lang="pt-BR" dirty="0"/>
          </a:p>
        </p:txBody>
      </p:sp>
      <p:pic>
        <p:nvPicPr>
          <p:cNvPr id="13" name="Imagem 3" descr="Forma, Retângulo Azul&#10;&#10;Descrição gerada automaticamente">
            <a:extLst>
              <a:ext uri="{FF2B5EF4-FFF2-40B4-BE49-F238E27FC236}">
                <a16:creationId xmlns:a16="http://schemas.microsoft.com/office/drawing/2014/main" id="{9895D196-4961-FFA1-B530-5C44035D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9564"/>
            <a:ext cx="12192000" cy="1238435"/>
          </a:xfrm>
          <a:prstGeom prst="rect">
            <a:avLst/>
          </a:prstGeom>
        </p:spPr>
      </p:pic>
      <p:pic>
        <p:nvPicPr>
          <p:cNvPr id="14" name="Imagem 8" descr="Logo simplificado do serratec">
            <a:extLst>
              <a:ext uri="{FF2B5EF4-FFF2-40B4-BE49-F238E27FC236}">
                <a16:creationId xmlns:a16="http://schemas.microsoft.com/office/drawing/2014/main" id="{DB33D828-F5D0-DB8E-9F00-0AFB3C0586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051" r="82738" b="-13793"/>
          <a:stretch/>
        </p:blipFill>
        <p:spPr>
          <a:xfrm>
            <a:off x="11122325" y="5995838"/>
            <a:ext cx="488336" cy="57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0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99C16D6-D79B-0B7C-5038-9B607F2E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projeto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E6B7E4-67B0-BFF8-C3F9-17FC223E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499"/>
          </a:xfrm>
        </p:spPr>
        <p:txBody>
          <a:bodyPr/>
          <a:lstStyle/>
          <a:p>
            <a:r>
              <a:rPr lang="pt-BR" dirty="0"/>
              <a:t>Versão </a:t>
            </a:r>
            <a:r>
              <a:rPr lang="pt-BR" dirty="0" err="1"/>
              <a:t>Cli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788DFF-605C-49ED-E2AF-9F900DC6A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7100" y="2201662"/>
            <a:ext cx="5157787" cy="3684588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No terminal :</a:t>
            </a:r>
          </a:p>
          <a:p>
            <a:pPr lvl="1"/>
            <a:r>
              <a:rPr lang="pt-BR" dirty="0"/>
              <a:t>Rode no terminal </a:t>
            </a:r>
            <a:r>
              <a:rPr lang="pt-BR" dirty="0" err="1"/>
              <a:t>npx</a:t>
            </a:r>
            <a:r>
              <a:rPr lang="pt-BR" dirty="0"/>
              <a:t> </a:t>
            </a:r>
            <a:r>
              <a:rPr lang="pt-BR" dirty="0" err="1"/>
              <a:t>react-native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 </a:t>
            </a:r>
            <a:r>
              <a:rPr lang="pt-BR" dirty="0" err="1"/>
              <a:t>nomeApp</a:t>
            </a:r>
            <a:endParaRPr lang="pt-BR" dirty="0"/>
          </a:p>
          <a:p>
            <a:pPr lvl="1"/>
            <a:r>
              <a:rPr lang="pt-BR" dirty="0"/>
              <a:t>Depois que terminar tudo, dar </a:t>
            </a:r>
            <a:r>
              <a:rPr lang="pt-BR" dirty="0" err="1"/>
              <a:t>cd</a:t>
            </a:r>
            <a:r>
              <a:rPr lang="pt-BR" dirty="0"/>
              <a:t> .\</a:t>
            </a:r>
            <a:r>
              <a:rPr lang="pt-BR" dirty="0" err="1"/>
              <a:t>myskillsCli</a:t>
            </a:r>
            <a:r>
              <a:rPr lang="pt-BR" dirty="0"/>
              <a:t>\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dirty="0"/>
              <a:t>No terminal: </a:t>
            </a:r>
          </a:p>
          <a:p>
            <a:pPr lvl="1"/>
            <a:r>
              <a:rPr lang="pt-BR" dirty="0" err="1"/>
              <a:t>yarn</a:t>
            </a:r>
            <a:r>
              <a:rPr lang="pt-BR" dirty="0"/>
              <a:t> </a:t>
            </a:r>
            <a:r>
              <a:rPr lang="pt-BR" dirty="0" err="1"/>
              <a:t>android</a:t>
            </a:r>
            <a:r>
              <a:rPr lang="pt-BR" dirty="0"/>
              <a:t> /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react-native</a:t>
            </a:r>
            <a:r>
              <a:rPr lang="pt-BR" dirty="0"/>
              <a:t> </a:t>
            </a:r>
            <a:r>
              <a:rPr lang="pt-BR" dirty="0" err="1"/>
              <a:t>run-android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Seguir instruções do Link abaixo para instalar </a:t>
            </a:r>
            <a:r>
              <a:rPr lang="pt-BR" dirty="0" err="1"/>
              <a:t>TypeScript</a:t>
            </a:r>
            <a:endParaRPr lang="pt-BR" dirty="0"/>
          </a:p>
          <a:p>
            <a:pPr lvl="1"/>
            <a:r>
              <a:rPr lang="pt-BR" dirty="0">
                <a:hlinkClick r:id="rId2"/>
              </a:rPr>
              <a:t>https://reactnative.dev/docs/typescript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D389BB2-86DA-0776-B0D1-7C3DD35DB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499"/>
          </a:xfrm>
        </p:spPr>
        <p:txBody>
          <a:bodyPr/>
          <a:lstStyle/>
          <a:p>
            <a:r>
              <a:rPr lang="pt-BR" dirty="0"/>
              <a:t>Versão Expo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797E0D8-40CE-2FEE-2729-5234DBF96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20025"/>
            <a:ext cx="5183188" cy="3399539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No terminal :</a:t>
            </a:r>
          </a:p>
          <a:p>
            <a:pPr lvl="1"/>
            <a:r>
              <a:rPr lang="pt-BR" dirty="0"/>
              <a:t>expo </a:t>
            </a:r>
            <a:r>
              <a:rPr lang="pt-BR" dirty="0" err="1"/>
              <a:t>init</a:t>
            </a:r>
            <a:r>
              <a:rPr lang="pt-BR" dirty="0"/>
              <a:t> </a:t>
            </a:r>
            <a:r>
              <a:rPr lang="pt-BR" dirty="0" err="1"/>
              <a:t>myskillsExpo</a:t>
            </a:r>
            <a:endParaRPr lang="pt-BR" dirty="0"/>
          </a:p>
          <a:p>
            <a:pPr lvl="1"/>
            <a:r>
              <a:rPr lang="pt-BR" dirty="0"/>
              <a:t>Vai perguntar qual opção, ir no “</a:t>
            </a:r>
            <a:r>
              <a:rPr lang="pt-BR" dirty="0" err="1"/>
              <a:t>bare</a:t>
            </a:r>
            <a:r>
              <a:rPr lang="pt-BR" dirty="0"/>
              <a:t> </a:t>
            </a:r>
            <a:r>
              <a:rPr lang="pt-BR" dirty="0" err="1"/>
              <a:t>minimal</a:t>
            </a:r>
            <a:r>
              <a:rPr lang="pt-BR" dirty="0"/>
              <a:t>” com a seta do teclado e apertar “</a:t>
            </a:r>
            <a:r>
              <a:rPr lang="pt-BR" dirty="0" err="1"/>
              <a:t>enter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Depois que terminar tudo, dar </a:t>
            </a:r>
            <a:r>
              <a:rPr lang="pt-BR" dirty="0" err="1"/>
              <a:t>cd</a:t>
            </a:r>
            <a:r>
              <a:rPr lang="pt-BR" dirty="0"/>
              <a:t> .\</a:t>
            </a:r>
            <a:r>
              <a:rPr lang="pt-BR" dirty="0" err="1"/>
              <a:t>myskillsExpo</a:t>
            </a:r>
            <a:r>
              <a:rPr lang="pt-BR" dirty="0"/>
              <a:t>\</a:t>
            </a:r>
          </a:p>
          <a:p>
            <a:endParaRPr lang="pt-BR" dirty="0"/>
          </a:p>
          <a:p>
            <a:r>
              <a:rPr lang="pt-BR" dirty="0"/>
              <a:t>Na pasta: </a:t>
            </a:r>
          </a:p>
          <a:p>
            <a:pPr lvl="1"/>
            <a:r>
              <a:rPr lang="pt-BR" dirty="0"/>
              <a:t>criar um arquivo </a:t>
            </a:r>
            <a:r>
              <a:rPr lang="pt-BR" dirty="0" err="1"/>
              <a:t>tsconfig.json</a:t>
            </a:r>
            <a:endParaRPr lang="pt-BR" dirty="0"/>
          </a:p>
          <a:p>
            <a:endParaRPr lang="pt-BR" dirty="0"/>
          </a:p>
          <a:p>
            <a:r>
              <a:rPr lang="pt-BR" dirty="0"/>
              <a:t>No terminal: </a:t>
            </a:r>
          </a:p>
          <a:p>
            <a:pPr lvl="1"/>
            <a:r>
              <a:rPr lang="pt-BR" dirty="0"/>
              <a:t>expo start</a:t>
            </a:r>
          </a:p>
          <a:p>
            <a:pPr lvl="1"/>
            <a:r>
              <a:rPr lang="pt-BR" dirty="0"/>
              <a:t>Vai perguntar se quer </a:t>
            </a:r>
            <a:r>
              <a:rPr lang="pt-BR" dirty="0" err="1"/>
              <a:t>typescript</a:t>
            </a:r>
            <a:r>
              <a:rPr lang="pt-BR" dirty="0"/>
              <a:t>, aperta y e depois “</a:t>
            </a:r>
            <a:r>
              <a:rPr lang="pt-BR" dirty="0" err="1"/>
              <a:t>enter</a:t>
            </a:r>
            <a:r>
              <a:rPr lang="pt-BR" dirty="0"/>
              <a:t>”</a:t>
            </a:r>
          </a:p>
        </p:txBody>
      </p:sp>
      <p:pic>
        <p:nvPicPr>
          <p:cNvPr id="11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1E36A730-78B4-E62D-FA77-360390986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51" r="82738" b="-13793"/>
          <a:stretch/>
        </p:blipFill>
        <p:spPr>
          <a:xfrm>
            <a:off x="11122325" y="5995838"/>
            <a:ext cx="488336" cy="570447"/>
          </a:xfrm>
          <a:prstGeom prst="rect">
            <a:avLst/>
          </a:prstGeom>
        </p:spPr>
      </p:pic>
      <p:pic>
        <p:nvPicPr>
          <p:cNvPr id="13" name="Imagem 3" descr="Forma, Retângulo Azul&#10;&#10;Descrição gerada automaticamente">
            <a:extLst>
              <a:ext uri="{FF2B5EF4-FFF2-40B4-BE49-F238E27FC236}">
                <a16:creationId xmlns:a16="http://schemas.microsoft.com/office/drawing/2014/main" id="{66447AA9-9598-E4C2-FFDF-E2178CF18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5" y="5619564"/>
            <a:ext cx="12192000" cy="1238435"/>
          </a:xfrm>
          <a:prstGeom prst="rect">
            <a:avLst/>
          </a:prstGeom>
        </p:spPr>
      </p:pic>
      <p:pic>
        <p:nvPicPr>
          <p:cNvPr id="14" name="Imagem 8" descr="Logo simplificado do serratec">
            <a:extLst>
              <a:ext uri="{FF2B5EF4-FFF2-40B4-BE49-F238E27FC236}">
                <a16:creationId xmlns:a16="http://schemas.microsoft.com/office/drawing/2014/main" id="{372750A0-47F0-9D8B-9FEB-89DADB529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51" r="82738" b="-13793"/>
          <a:stretch/>
        </p:blipFill>
        <p:spPr>
          <a:xfrm>
            <a:off x="11133440" y="5995838"/>
            <a:ext cx="488336" cy="57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583C-D0DA-EB8E-D30C-6F32F35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3" y="1831615"/>
            <a:ext cx="3571335" cy="3065223"/>
          </a:xfrm>
        </p:spPr>
        <p:txBody>
          <a:bodyPr/>
          <a:lstStyle/>
          <a:p>
            <a:r>
              <a:rPr lang="pt-BR" dirty="0"/>
              <a:t>Principais componentes/</a:t>
            </a:r>
            <a:r>
              <a:rPr lang="pt-BR" dirty="0" err="1"/>
              <a:t>tags</a:t>
            </a:r>
            <a:r>
              <a:rPr lang="pt-BR" dirty="0"/>
              <a:t> do </a:t>
            </a:r>
            <a:r>
              <a:rPr lang="pt-BR" dirty="0" err="1"/>
              <a:t>ReactNative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D393A-27B8-0C8E-EED0-7DA75937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634" y="833588"/>
            <a:ext cx="6719977" cy="4167397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/>
              <a:t>View</a:t>
            </a:r>
            <a:r>
              <a:rPr lang="pt-BR" dirty="0"/>
              <a:t>: componente de envolver (parecido com </a:t>
            </a:r>
            <a:r>
              <a:rPr lang="pt-BR" dirty="0" err="1"/>
              <a:t>div</a:t>
            </a:r>
            <a:r>
              <a:rPr lang="pt-BR" dirty="0"/>
              <a:t>)</a:t>
            </a:r>
          </a:p>
          <a:p>
            <a:r>
              <a:rPr lang="pt-BR" dirty="0" err="1"/>
              <a:t>Text</a:t>
            </a:r>
            <a:r>
              <a:rPr lang="pt-BR" dirty="0"/>
              <a:t>: componente de texto (h1,h2,p...)</a:t>
            </a:r>
          </a:p>
          <a:p>
            <a:r>
              <a:rPr lang="pt-BR" dirty="0" err="1"/>
              <a:t>Image</a:t>
            </a:r>
            <a:r>
              <a:rPr lang="pt-BR" dirty="0"/>
              <a:t>: componente de colocar imagem</a:t>
            </a:r>
          </a:p>
          <a:p>
            <a:r>
              <a:rPr lang="pt-BR" dirty="0" err="1"/>
              <a:t>TouchableOpacity</a:t>
            </a:r>
            <a:r>
              <a:rPr lang="pt-BR" dirty="0"/>
              <a:t>: componente de envolver que da uma resposta visual ao ser pressionado</a:t>
            </a:r>
          </a:p>
          <a:p>
            <a:r>
              <a:rPr lang="pt-BR" dirty="0" err="1"/>
              <a:t>TextInput</a:t>
            </a:r>
            <a:r>
              <a:rPr lang="pt-BR" dirty="0"/>
              <a:t>: componente para abrir teclado e colocar texto</a:t>
            </a:r>
          </a:p>
          <a:p>
            <a:r>
              <a:rPr lang="pt-BR" dirty="0" err="1"/>
              <a:t>FlatList</a:t>
            </a:r>
            <a:r>
              <a:rPr lang="pt-BR" dirty="0"/>
              <a:t>: cria uma lista de componentes, baseado em um </a:t>
            </a:r>
            <a:r>
              <a:rPr lang="pt-BR" dirty="0" err="1"/>
              <a:t>array</a:t>
            </a:r>
            <a:endParaRPr lang="pt-BR" dirty="0"/>
          </a:p>
        </p:txBody>
      </p:sp>
      <p:pic>
        <p:nvPicPr>
          <p:cNvPr id="6" name="Imagem 5" descr="Logo serratec">
            <a:extLst>
              <a:ext uri="{FF2B5EF4-FFF2-40B4-BE49-F238E27FC236}">
                <a16:creationId xmlns:a16="http://schemas.microsoft.com/office/drawing/2014/main" id="{ADFD1A62-34CD-9DEA-AFF8-A3A14CD01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3" t="9853" r="73623" b="82599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</p:spPr>
      </p:pic>
      <p:pic>
        <p:nvPicPr>
          <p:cNvPr id="8" name="Imagem 4" descr="Faixa azul em formato de onda preenchendo o fim do slide">
            <a:extLst>
              <a:ext uri="{FF2B5EF4-FFF2-40B4-BE49-F238E27FC236}">
                <a16:creationId xmlns:a16="http://schemas.microsoft.com/office/drawing/2014/main" id="{F81A6540-8E07-7176-FAF4-54D489C0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1" t="72746" b="-839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9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99C16D6-D79B-0B7C-5038-9B607F2E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Estilizando componentes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E6B7E4-67B0-BFF8-C3F9-17FC223E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1358326"/>
            <a:ext cx="5157787" cy="520499"/>
          </a:xfrm>
        </p:spPr>
        <p:txBody>
          <a:bodyPr/>
          <a:lstStyle/>
          <a:p>
            <a:r>
              <a:rPr lang="pt-BR" dirty="0"/>
              <a:t>No arquivo com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: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788DFF-605C-49ED-E2AF-9F900DC6A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3" y="1934976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import React from 'react';</a:t>
            </a:r>
          </a:p>
          <a:p>
            <a:pPr marL="0" indent="0">
              <a:buNone/>
            </a:pPr>
            <a:r>
              <a:rPr lang="en-US" sz="1500" dirty="0"/>
              <a:t>import { Text, View } from 'react-native’;</a:t>
            </a:r>
          </a:p>
          <a:p>
            <a:pPr marL="0" indent="0">
              <a:buNone/>
            </a:pPr>
            <a:r>
              <a:rPr lang="en-US" sz="1500" dirty="0"/>
              <a:t>import { styles } from './styles’;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export const </a:t>
            </a:r>
            <a:r>
              <a:rPr lang="en-US" sz="1500" dirty="0" err="1"/>
              <a:t>Carrinho</a:t>
            </a:r>
            <a:r>
              <a:rPr lang="en-US" sz="1500" dirty="0"/>
              <a:t> = ()=&gt;{</a:t>
            </a:r>
          </a:p>
          <a:p>
            <a:pPr marL="0" indent="0">
              <a:buNone/>
            </a:pPr>
            <a:r>
              <a:rPr lang="en-US" sz="1500" dirty="0"/>
              <a:t>&lt;View style={</a:t>
            </a:r>
            <a:r>
              <a:rPr lang="en-US" sz="1500" dirty="0" err="1"/>
              <a:t>styles.container</a:t>
            </a:r>
            <a:r>
              <a:rPr lang="en-US" sz="1500" dirty="0"/>
              <a:t>}&gt;</a:t>
            </a:r>
          </a:p>
          <a:p>
            <a:pPr marL="0" indent="0">
              <a:buNone/>
            </a:pPr>
            <a:r>
              <a:rPr lang="pt-BR" sz="1500" dirty="0"/>
              <a:t>	&lt;</a:t>
            </a:r>
            <a:r>
              <a:rPr lang="pt-BR" sz="1500" dirty="0" err="1"/>
              <a:t>Text</a:t>
            </a:r>
            <a:r>
              <a:rPr lang="pt-BR" sz="1500" dirty="0"/>
              <a:t> </a:t>
            </a:r>
            <a:r>
              <a:rPr lang="pt-BR" sz="1500" dirty="0" err="1"/>
              <a:t>style</a:t>
            </a:r>
            <a:r>
              <a:rPr lang="pt-BR" sz="1500" dirty="0"/>
              <a:t>={</a:t>
            </a:r>
            <a:r>
              <a:rPr lang="pt-BR" sz="1500" dirty="0" err="1"/>
              <a:t>styles.title</a:t>
            </a:r>
            <a:r>
              <a:rPr lang="pt-BR" sz="1500" dirty="0"/>
              <a:t>}&gt;Carrinho&lt;/</a:t>
            </a:r>
            <a:r>
              <a:rPr lang="pt-BR" sz="1500" dirty="0" err="1"/>
              <a:t>Text</a:t>
            </a:r>
            <a:r>
              <a:rPr lang="pt-BR" sz="1500" dirty="0"/>
              <a:t>&gt;</a:t>
            </a:r>
          </a:p>
          <a:p>
            <a:pPr marL="0" indent="0">
              <a:buNone/>
            </a:pPr>
            <a:r>
              <a:rPr lang="pt-BR" sz="1500" dirty="0"/>
              <a:t>&lt;/</a:t>
            </a:r>
            <a:r>
              <a:rPr lang="pt-BR" sz="1500" dirty="0" err="1"/>
              <a:t>View</a:t>
            </a:r>
            <a:r>
              <a:rPr lang="pt-BR" sz="1500" dirty="0"/>
              <a:t>&gt;</a:t>
            </a:r>
          </a:p>
          <a:p>
            <a:pPr marL="0" indent="0">
              <a:buNone/>
            </a:pPr>
            <a:r>
              <a:rPr lang="pt-BR" sz="1500" dirty="0"/>
              <a:t>};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D389BB2-86DA-0776-B0D1-7C3DD35DB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58326"/>
            <a:ext cx="5183188" cy="520499"/>
          </a:xfrm>
        </p:spPr>
        <p:txBody>
          <a:bodyPr/>
          <a:lstStyle/>
          <a:p>
            <a:r>
              <a:rPr lang="pt-BR" dirty="0"/>
              <a:t>No arquivo com estilo: 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797E0D8-40CE-2FEE-2729-5234DBF96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934976"/>
            <a:ext cx="5183188" cy="4705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500" dirty="0" err="1"/>
              <a:t>import</a:t>
            </a:r>
            <a:r>
              <a:rPr lang="pt-BR" sz="1500" dirty="0"/>
              <a:t> { </a:t>
            </a:r>
            <a:r>
              <a:rPr lang="pt-BR" sz="1500" dirty="0" err="1"/>
              <a:t>StyleSheet</a:t>
            </a:r>
            <a:r>
              <a:rPr lang="pt-BR" sz="1500" dirty="0"/>
              <a:t> } </a:t>
            </a:r>
            <a:r>
              <a:rPr lang="pt-BR" sz="1500" dirty="0" err="1"/>
              <a:t>from</a:t>
            </a:r>
            <a:r>
              <a:rPr lang="pt-BR" sz="1500" dirty="0"/>
              <a:t> '</a:t>
            </a:r>
            <a:r>
              <a:rPr lang="pt-BR" sz="1500" dirty="0" err="1"/>
              <a:t>react-native</a:t>
            </a:r>
            <a:r>
              <a:rPr lang="pt-BR" sz="1500" dirty="0"/>
              <a:t>';</a:t>
            </a:r>
          </a:p>
          <a:p>
            <a:pPr marL="0" indent="0">
              <a:buNone/>
            </a:pPr>
            <a:r>
              <a:rPr lang="pt-BR" sz="1500" dirty="0" err="1"/>
              <a:t>export</a:t>
            </a:r>
            <a:r>
              <a:rPr lang="pt-BR" sz="1500" dirty="0"/>
              <a:t> </a:t>
            </a:r>
            <a:r>
              <a:rPr lang="pt-BR" sz="1500" dirty="0" err="1"/>
              <a:t>const</a:t>
            </a:r>
            <a:r>
              <a:rPr lang="pt-BR" sz="1500" dirty="0"/>
              <a:t> </a:t>
            </a:r>
            <a:r>
              <a:rPr lang="pt-BR" sz="1500" dirty="0" err="1"/>
              <a:t>styles</a:t>
            </a:r>
            <a:r>
              <a:rPr lang="pt-BR" sz="1500" dirty="0"/>
              <a:t> = </a:t>
            </a:r>
            <a:r>
              <a:rPr lang="pt-BR" sz="1500" dirty="0" err="1"/>
              <a:t>StyleSheet.create</a:t>
            </a:r>
            <a:r>
              <a:rPr lang="pt-BR" sz="1500" dirty="0"/>
              <a:t>({</a:t>
            </a:r>
          </a:p>
          <a:p>
            <a:pPr marL="0" indent="0">
              <a:buNone/>
            </a:pPr>
            <a:r>
              <a:rPr lang="pt-BR" sz="1500" dirty="0"/>
              <a:t>    container: {</a:t>
            </a:r>
          </a:p>
          <a:p>
            <a:pPr marL="0" indent="0">
              <a:buNone/>
            </a:pPr>
            <a:r>
              <a:rPr lang="pt-BR" sz="1500" dirty="0"/>
              <a:t>        </a:t>
            </a:r>
            <a:r>
              <a:rPr lang="pt-BR" sz="1500" dirty="0" err="1"/>
              <a:t>flex</a:t>
            </a:r>
            <a:r>
              <a:rPr lang="pt-BR" sz="1500" dirty="0"/>
              <a:t>: 1,</a:t>
            </a:r>
          </a:p>
          <a:p>
            <a:pPr marL="0" indent="0">
              <a:buNone/>
            </a:pPr>
            <a:r>
              <a:rPr lang="pt-BR" sz="1500" dirty="0"/>
              <a:t>        </a:t>
            </a:r>
            <a:r>
              <a:rPr lang="pt-BR" sz="1500" dirty="0" err="1"/>
              <a:t>backgroundColor</a:t>
            </a:r>
            <a:r>
              <a:rPr lang="pt-BR" sz="1500" dirty="0"/>
              <a:t>: '#121015',</a:t>
            </a:r>
          </a:p>
          <a:p>
            <a:pPr marL="0" indent="0">
              <a:buNone/>
            </a:pPr>
            <a:r>
              <a:rPr lang="pt-BR" sz="1500" dirty="0"/>
              <a:t>        </a:t>
            </a:r>
            <a:r>
              <a:rPr lang="pt-BR" sz="1500" dirty="0" err="1"/>
              <a:t>paddingHorizontal</a:t>
            </a:r>
            <a:r>
              <a:rPr lang="pt-BR" sz="1500" dirty="0"/>
              <a:t>: 30,</a:t>
            </a:r>
          </a:p>
          <a:p>
            <a:pPr marL="0" indent="0">
              <a:buNone/>
            </a:pPr>
            <a:r>
              <a:rPr lang="pt-BR" sz="1500" dirty="0"/>
              <a:t>        </a:t>
            </a:r>
            <a:r>
              <a:rPr lang="pt-BR" sz="1500" dirty="0" err="1"/>
              <a:t>paddingTop</a:t>
            </a:r>
            <a:r>
              <a:rPr lang="pt-BR" sz="1500" dirty="0"/>
              <a:t>: 60,</a:t>
            </a:r>
          </a:p>
          <a:p>
            <a:pPr marL="0" indent="0">
              <a:buNone/>
            </a:pPr>
            <a:r>
              <a:rPr lang="pt-BR" sz="1500" dirty="0"/>
              <a:t>        </a:t>
            </a:r>
            <a:r>
              <a:rPr lang="pt-BR" sz="1500" dirty="0" err="1"/>
              <a:t>alignContent</a:t>
            </a:r>
            <a:r>
              <a:rPr lang="pt-BR" sz="1500" dirty="0"/>
              <a:t>: '</a:t>
            </a:r>
            <a:r>
              <a:rPr lang="pt-BR" sz="1500" dirty="0" err="1"/>
              <a:t>space-between</a:t>
            </a:r>
            <a:r>
              <a:rPr lang="pt-BR" sz="1500" dirty="0"/>
              <a:t>'</a:t>
            </a:r>
          </a:p>
          <a:p>
            <a:pPr marL="0" indent="0">
              <a:buNone/>
            </a:pPr>
            <a:r>
              <a:rPr lang="pt-BR" sz="1500" dirty="0"/>
              <a:t>    },</a:t>
            </a:r>
          </a:p>
          <a:p>
            <a:pPr marL="0" indent="0">
              <a:buNone/>
            </a:pPr>
            <a:r>
              <a:rPr lang="pt-BR" sz="1500" dirty="0"/>
              <a:t>    </a:t>
            </a:r>
            <a:r>
              <a:rPr lang="pt-BR" sz="1500" dirty="0" err="1"/>
              <a:t>title</a:t>
            </a:r>
            <a:r>
              <a:rPr lang="pt-BR" sz="1500" dirty="0"/>
              <a:t>: {</a:t>
            </a:r>
          </a:p>
          <a:p>
            <a:pPr marL="0" indent="0">
              <a:buNone/>
            </a:pPr>
            <a:r>
              <a:rPr lang="pt-BR" sz="1500" dirty="0"/>
              <a:t>        color: '#</a:t>
            </a:r>
            <a:r>
              <a:rPr lang="pt-BR" sz="1500" dirty="0" err="1"/>
              <a:t>fff</a:t>
            </a:r>
            <a:r>
              <a:rPr lang="pt-BR" sz="1500" dirty="0"/>
              <a:t>',</a:t>
            </a:r>
          </a:p>
          <a:p>
            <a:pPr marL="0" indent="0">
              <a:buNone/>
            </a:pPr>
            <a:r>
              <a:rPr lang="pt-BR" sz="1500" dirty="0"/>
              <a:t>        </a:t>
            </a:r>
            <a:r>
              <a:rPr lang="pt-BR" sz="1500" dirty="0" err="1"/>
              <a:t>fontSize</a:t>
            </a:r>
            <a:r>
              <a:rPr lang="pt-BR" sz="1500" dirty="0"/>
              <a:t>: 24,</a:t>
            </a:r>
          </a:p>
          <a:p>
            <a:pPr marL="0" indent="0">
              <a:buNone/>
            </a:pPr>
            <a:r>
              <a:rPr lang="pt-BR" sz="1500" dirty="0"/>
              <a:t>        </a:t>
            </a:r>
            <a:r>
              <a:rPr lang="pt-BR" sz="1500" dirty="0" err="1"/>
              <a:t>fontWeight</a:t>
            </a:r>
            <a:r>
              <a:rPr lang="pt-BR" sz="1500" dirty="0"/>
              <a:t>: '</a:t>
            </a:r>
            <a:r>
              <a:rPr lang="pt-BR" sz="1500" dirty="0" err="1"/>
              <a:t>bold</a:t>
            </a:r>
            <a:r>
              <a:rPr lang="pt-BR" sz="1500" dirty="0"/>
              <a:t>',</a:t>
            </a:r>
          </a:p>
          <a:p>
            <a:pPr marL="0" indent="0">
              <a:buNone/>
            </a:pPr>
            <a:r>
              <a:rPr lang="pt-BR" sz="1500" dirty="0"/>
              <a:t>    }</a:t>
            </a:r>
          </a:p>
          <a:p>
            <a:pPr marL="0" indent="0">
              <a:buNone/>
            </a:pPr>
            <a:r>
              <a:rPr lang="pt-BR" sz="1500" dirty="0"/>
              <a:t>})</a:t>
            </a:r>
          </a:p>
        </p:txBody>
      </p:sp>
      <p:pic>
        <p:nvPicPr>
          <p:cNvPr id="11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1E36A730-78B4-E62D-FA77-360390986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51" r="82738" b="-13793"/>
          <a:stretch/>
        </p:blipFill>
        <p:spPr>
          <a:xfrm>
            <a:off x="11122325" y="5995838"/>
            <a:ext cx="488336" cy="570447"/>
          </a:xfrm>
          <a:prstGeom prst="rect">
            <a:avLst/>
          </a:prstGeom>
        </p:spPr>
      </p:pic>
      <p:pic>
        <p:nvPicPr>
          <p:cNvPr id="14" name="Imagem 8" descr="Logo simplificado do serratec">
            <a:extLst>
              <a:ext uri="{FF2B5EF4-FFF2-40B4-BE49-F238E27FC236}">
                <a16:creationId xmlns:a16="http://schemas.microsoft.com/office/drawing/2014/main" id="{372750A0-47F0-9D8B-9FEB-89DADB52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51" r="82738" b="-13793"/>
          <a:stretch/>
        </p:blipFill>
        <p:spPr>
          <a:xfrm>
            <a:off x="11133440" y="5995838"/>
            <a:ext cx="488336" cy="57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583C-D0DA-EB8E-D30C-6F32F35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32" y="1857015"/>
            <a:ext cx="4471902" cy="3065223"/>
          </a:xfrm>
        </p:spPr>
        <p:txBody>
          <a:bodyPr/>
          <a:lstStyle/>
          <a:p>
            <a:r>
              <a:rPr lang="pt-BR" dirty="0" err="1"/>
              <a:t>Componentização</a:t>
            </a:r>
            <a:r>
              <a:rPr lang="pt-BR" dirty="0"/>
              <a:t> e arquitetura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D393A-27B8-0C8E-EED0-7DA75937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634" y="833588"/>
            <a:ext cx="3727993" cy="42621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Para que serve </a:t>
            </a:r>
            <a:r>
              <a:rPr lang="pt-BR" sz="2000" dirty="0" err="1"/>
              <a:t>componentização</a:t>
            </a:r>
            <a:r>
              <a:rPr lang="pt-BR" sz="20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Reutilização de trechos de código;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Isolamento de contexto;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Legibilidade do código;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Padronização do projeto;</a:t>
            </a:r>
          </a:p>
          <a:p>
            <a:endParaRPr lang="pt-BR" dirty="0"/>
          </a:p>
        </p:txBody>
      </p:sp>
      <p:pic>
        <p:nvPicPr>
          <p:cNvPr id="6" name="Imagem 5" descr="Logo serratec">
            <a:extLst>
              <a:ext uri="{FF2B5EF4-FFF2-40B4-BE49-F238E27FC236}">
                <a16:creationId xmlns:a16="http://schemas.microsoft.com/office/drawing/2014/main" id="{ADFD1A62-34CD-9DEA-AFF8-A3A14CD01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3" t="9853" r="73623" b="82599"/>
          <a:stretch/>
        </p:blipFill>
        <p:spPr>
          <a:xfrm>
            <a:off x="876368" y="572758"/>
            <a:ext cx="2513301" cy="517948"/>
          </a:xfrm>
          <a:prstGeom prst="rect">
            <a:avLst/>
          </a:prstGeom>
        </p:spPr>
      </p:pic>
      <p:pic>
        <p:nvPicPr>
          <p:cNvPr id="8" name="Imagem 4" descr="Faixa azul em formato de onda preenchendo o fim do slide">
            <a:extLst>
              <a:ext uri="{FF2B5EF4-FFF2-40B4-BE49-F238E27FC236}">
                <a16:creationId xmlns:a16="http://schemas.microsoft.com/office/drawing/2014/main" id="{F81A6540-8E07-7176-FAF4-54D489C0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1" t="72746" b="-839"/>
          <a:stretch/>
        </p:blipFill>
        <p:spPr>
          <a:xfrm>
            <a:off x="-86915" y="5000985"/>
            <a:ext cx="12376319" cy="192770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79744A-BA48-9C39-513E-6BE8A5D07FC6}"/>
              </a:ext>
            </a:extLst>
          </p:cNvPr>
          <p:cNvSpPr txBox="1"/>
          <p:nvPr/>
        </p:nvSpPr>
        <p:spPr>
          <a:xfrm>
            <a:off x="8238186" y="831732"/>
            <a:ext cx="37279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Arquitetura de Projeto: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└── /</a:t>
            </a:r>
            <a:r>
              <a:rPr lang="pt-BR" sz="2000" dirty="0" err="1"/>
              <a:t>src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    ├── /@types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    ├── /</a:t>
            </a:r>
            <a:r>
              <a:rPr lang="pt-BR" sz="2000" dirty="0" err="1"/>
              <a:t>assets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    ├── /</a:t>
            </a:r>
            <a:r>
              <a:rPr lang="pt-BR" sz="2000" dirty="0" err="1"/>
              <a:t>components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    ├── /</a:t>
            </a:r>
            <a:r>
              <a:rPr lang="pt-BR" sz="2000" dirty="0" err="1"/>
              <a:t>context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    ├── /</a:t>
            </a:r>
            <a:r>
              <a:rPr lang="pt-BR" sz="2000" dirty="0" err="1"/>
              <a:t>hooks</a:t>
            </a:r>
            <a:r>
              <a:rPr lang="pt-BR" sz="2000" dirty="0"/>
              <a:t> || </a:t>
            </a:r>
            <a:r>
              <a:rPr lang="pt-BR" sz="2000" dirty="0" err="1"/>
              <a:t>functions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    ├── /</a:t>
            </a:r>
            <a:r>
              <a:rPr lang="pt-BR" sz="2000" dirty="0" err="1"/>
              <a:t>pages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    ├── /</a:t>
            </a:r>
            <a:r>
              <a:rPr lang="pt-BR" sz="2000" dirty="0" err="1"/>
              <a:t>services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    ├── /</a:t>
            </a:r>
            <a:r>
              <a:rPr lang="pt-BR" sz="2000" dirty="0" err="1"/>
              <a:t>utils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    └── App.js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    ├── index.js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56439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1749</Words>
  <Application>Microsoft Office PowerPoint</Application>
  <PresentationFormat>Widescreen</PresentationFormat>
  <Paragraphs>239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system-ui</vt:lpstr>
      <vt:lpstr>Wingdings 2</vt:lpstr>
      <vt:lpstr>Tema do Office</vt:lpstr>
      <vt:lpstr>React Native</vt:lpstr>
      <vt:lpstr>Oque é React Native?</vt:lpstr>
      <vt:lpstr>Vantagens React Native</vt:lpstr>
      <vt:lpstr>O que é necessário</vt:lpstr>
      <vt:lpstr>Comparando versões</vt:lpstr>
      <vt:lpstr>Iniciando projeto</vt:lpstr>
      <vt:lpstr>Principais componentes/tags do ReactNative</vt:lpstr>
      <vt:lpstr>Estilizando componentes</vt:lpstr>
      <vt:lpstr>Componentização e arquitetura do projeto</vt:lpstr>
      <vt:lpstr>Tipagem de componentes (type script)</vt:lpstr>
      <vt:lpstr>Navegação</vt:lpstr>
      <vt:lpstr>Requisições a api</vt:lpstr>
      <vt:lpstr>Contexto</vt:lpstr>
      <vt:lpstr>Criando Contexto</vt:lpstr>
      <vt:lpstr>Usando Contexto</vt:lpstr>
      <vt:lpstr>Banco de dados embarcado</vt:lpstr>
      <vt:lpstr>Uso de diferentes sistemas operacionais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frederico.shere@gmail.com</dc:creator>
  <cp:lastModifiedBy>Fred Shere</cp:lastModifiedBy>
  <cp:revision>122</cp:revision>
  <dcterms:created xsi:type="dcterms:W3CDTF">2022-06-14T19:14:16Z</dcterms:created>
  <dcterms:modified xsi:type="dcterms:W3CDTF">2022-07-29T12:53:52Z</dcterms:modified>
</cp:coreProperties>
</file>