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29"/>
  </p:notesMasterIdLst>
  <p:handoutMasterIdLst>
    <p:handoutMasterId r:id="rId30"/>
  </p:handoutMasterIdLst>
  <p:sldIdLst>
    <p:sldId id="257" r:id="rId3"/>
    <p:sldId id="264"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Lst>
  <p:sldSz cx="12192000" cy="6858000"/>
  <p:notesSz cx="6794500" cy="99314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60"/>
  </p:normalViewPr>
  <p:slideViewPr>
    <p:cSldViewPr snapToGrid="0">
      <p:cViewPr varScale="1">
        <p:scale>
          <a:sx n="109" d="100"/>
          <a:sy n="109" d="100"/>
        </p:scale>
        <p:origin x="8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F6CAC723-74B1-4F0A-ACE2-AE5E33831BA6}" type="datetimeFigureOut">
              <a:rPr lang="en-GB" smtClean="0"/>
              <a:t>26/03/2018</a:t>
            </a:fld>
            <a:endParaRPr lang="en-GB"/>
          </a:p>
        </p:txBody>
      </p:sp>
      <p:sp>
        <p:nvSpPr>
          <p:cNvPr id="4" name="Footer Placeholder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54947036-E176-4645-ADB1-C5E711114456}" type="slidenum">
              <a:rPr lang="en-GB" smtClean="0"/>
              <a:t>‹#›</a:t>
            </a:fld>
            <a:endParaRPr lang="en-GB"/>
          </a:p>
        </p:txBody>
      </p:sp>
    </p:spTree>
    <p:extLst>
      <p:ext uri="{BB962C8B-B14F-4D97-AF65-F5344CB8AC3E}">
        <p14:creationId xmlns:p14="http://schemas.microsoft.com/office/powerpoint/2010/main" val="2938353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A170E10A-239C-4862-B555-AADDB4CD2120}" type="datetimeFigureOut">
              <a:rPr lang="en-GB" smtClean="0"/>
              <a:t>26/03/2018</a:t>
            </a:fld>
            <a:endParaRPr lang="en-GB"/>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E73C4A55-B56A-491F-B245-4112DFD60A6E}" type="slidenum">
              <a:rPr lang="en-GB" smtClean="0"/>
              <a:t>‹#›</a:t>
            </a:fld>
            <a:endParaRPr lang="en-GB"/>
          </a:p>
        </p:txBody>
      </p:sp>
    </p:spTree>
    <p:extLst>
      <p:ext uri="{BB962C8B-B14F-4D97-AF65-F5344CB8AC3E}">
        <p14:creationId xmlns:p14="http://schemas.microsoft.com/office/powerpoint/2010/main" val="143516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99532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err="1" smtClean="0"/>
              <a:t>Two</a:t>
            </a:r>
            <a:r>
              <a:rPr lang="nl-NL" baseline="0" dirty="0" smtClean="0"/>
              <a:t> levels: 1) </a:t>
            </a:r>
            <a:r>
              <a:rPr lang="nl-NL" baseline="0" dirty="0" err="1" smtClean="0"/>
              <a:t>states</a:t>
            </a:r>
            <a:r>
              <a:rPr lang="nl-NL" baseline="0" dirty="0" smtClean="0"/>
              <a:t>, 2) landscapes.</a:t>
            </a:r>
            <a:endParaRPr lang="nl-NL" dirty="0"/>
          </a:p>
        </p:txBody>
      </p:sp>
    </p:spTree>
    <p:extLst>
      <p:ext uri="{BB962C8B-B14F-4D97-AF65-F5344CB8AC3E}">
        <p14:creationId xmlns:p14="http://schemas.microsoft.com/office/powerpoint/2010/main" val="2215037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168178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err="1" smtClean="0"/>
              <a:t>From</a:t>
            </a:r>
            <a:r>
              <a:rPr lang="nl-NL" dirty="0" smtClean="0"/>
              <a:t> </a:t>
            </a:r>
            <a:r>
              <a:rPr lang="nl-NL" dirty="0" err="1" smtClean="0"/>
              <a:t>this</a:t>
            </a:r>
            <a:r>
              <a:rPr lang="nl-NL" dirty="0" smtClean="0"/>
              <a:t> </a:t>
            </a:r>
            <a:r>
              <a:rPr lang="nl-NL" dirty="0" err="1" smtClean="0"/>
              <a:t>complexity</a:t>
            </a:r>
            <a:r>
              <a:rPr lang="nl-NL" dirty="0" smtClean="0"/>
              <a:t> approach </a:t>
            </a:r>
            <a:r>
              <a:rPr lang="nl-NL" dirty="0" err="1" smtClean="0"/>
              <a:t>to</a:t>
            </a:r>
            <a:r>
              <a:rPr lang="nl-NL" dirty="0" smtClean="0"/>
              <a:t> </a:t>
            </a:r>
            <a:r>
              <a:rPr lang="nl-NL" dirty="0" err="1" smtClean="0"/>
              <a:t>psychotherapy</a:t>
            </a:r>
            <a:r>
              <a:rPr lang="nl-NL" baseline="0" dirty="0" smtClean="0"/>
              <a:t> </a:t>
            </a:r>
            <a:r>
              <a:rPr lang="nl-NL" baseline="0" dirty="0" err="1" smtClean="0"/>
              <a:t>for</a:t>
            </a:r>
            <a:r>
              <a:rPr lang="nl-NL" baseline="0" dirty="0" smtClean="0"/>
              <a:t> </a:t>
            </a:r>
            <a:r>
              <a:rPr lang="nl-NL" baseline="0" dirty="0" err="1" smtClean="0"/>
              <a:t>depression</a:t>
            </a:r>
            <a:r>
              <a:rPr lang="nl-NL" baseline="0" dirty="0" smtClean="0"/>
              <a:t>, we </a:t>
            </a:r>
            <a:r>
              <a:rPr lang="nl-NL" baseline="0" dirty="0" err="1" smtClean="0"/>
              <a:t>can</a:t>
            </a:r>
            <a:r>
              <a:rPr lang="nl-NL" baseline="0" dirty="0" smtClean="0"/>
              <a:t> </a:t>
            </a:r>
            <a:r>
              <a:rPr lang="nl-NL" baseline="0" dirty="0" err="1" smtClean="0"/>
              <a:t>formulate</a:t>
            </a:r>
            <a:r>
              <a:rPr lang="nl-NL" baseline="0" dirty="0" smtClean="0"/>
              <a:t> </a:t>
            </a:r>
            <a:r>
              <a:rPr lang="nl-NL" baseline="0" dirty="0" err="1" smtClean="0"/>
              <a:t>the</a:t>
            </a:r>
            <a:r>
              <a:rPr lang="nl-NL" baseline="0" dirty="0" smtClean="0"/>
              <a:t> </a:t>
            </a:r>
            <a:r>
              <a:rPr lang="nl-NL" baseline="0" dirty="0" err="1" smtClean="0"/>
              <a:t>following</a:t>
            </a:r>
            <a:r>
              <a:rPr lang="nl-NL" baseline="0" dirty="0" smtClean="0"/>
              <a:t> </a:t>
            </a:r>
            <a:r>
              <a:rPr lang="nl-NL" baseline="0" dirty="0" err="1" smtClean="0"/>
              <a:t>questions</a:t>
            </a:r>
            <a:r>
              <a:rPr lang="nl-NL" baseline="0" dirty="0" smtClean="0"/>
              <a:t>. </a:t>
            </a:r>
            <a:r>
              <a:rPr lang="nl-NL" dirty="0" smtClean="0"/>
              <a:t>Critical </a:t>
            </a:r>
            <a:r>
              <a:rPr lang="nl-NL" dirty="0" err="1" smtClean="0"/>
              <a:t>fluctuations</a:t>
            </a:r>
            <a:r>
              <a:rPr lang="nl-NL" dirty="0" smtClean="0"/>
              <a:t> </a:t>
            </a:r>
            <a:r>
              <a:rPr lang="nl-NL" dirty="0" err="1" smtClean="0"/>
              <a:t>indicate</a:t>
            </a:r>
            <a:r>
              <a:rPr lang="nl-NL" dirty="0" smtClean="0"/>
              <a:t> </a:t>
            </a:r>
            <a:r>
              <a:rPr lang="nl-NL" dirty="0" err="1" smtClean="0"/>
              <a:t>the</a:t>
            </a:r>
            <a:r>
              <a:rPr lang="nl-NL" dirty="0" smtClean="0"/>
              <a:t> </a:t>
            </a:r>
            <a:r>
              <a:rPr lang="nl-NL" dirty="0" err="1" smtClean="0"/>
              <a:t>destabilization</a:t>
            </a:r>
            <a:r>
              <a:rPr lang="nl-NL" baseline="0" dirty="0" smtClean="0"/>
              <a:t> of </a:t>
            </a:r>
            <a:r>
              <a:rPr lang="nl-NL" baseline="0" dirty="0" err="1" smtClean="0"/>
              <a:t>an</a:t>
            </a:r>
            <a:r>
              <a:rPr lang="nl-NL" baseline="0" dirty="0" smtClean="0"/>
              <a:t> </a:t>
            </a:r>
            <a:r>
              <a:rPr lang="nl-NL" baseline="0" dirty="0" err="1" smtClean="0"/>
              <a:t>old</a:t>
            </a:r>
            <a:r>
              <a:rPr lang="nl-NL" baseline="0" dirty="0" smtClean="0"/>
              <a:t> </a:t>
            </a:r>
            <a:r>
              <a:rPr lang="nl-NL" baseline="0" dirty="0" err="1" smtClean="0"/>
              <a:t>pathological</a:t>
            </a:r>
            <a:r>
              <a:rPr lang="nl-NL" baseline="0" dirty="0" smtClean="0"/>
              <a:t> </a:t>
            </a:r>
            <a:r>
              <a:rPr lang="nl-NL" baseline="0" dirty="0" err="1" smtClean="0"/>
              <a:t>pattern</a:t>
            </a:r>
            <a:r>
              <a:rPr lang="nl-NL" baseline="0" dirty="0" smtClean="0"/>
              <a:t> </a:t>
            </a:r>
            <a:r>
              <a:rPr lang="nl-NL" baseline="0" dirty="0" err="1" smtClean="0"/>
              <a:t>and</a:t>
            </a:r>
            <a:r>
              <a:rPr lang="nl-NL" baseline="0" dirty="0" smtClean="0"/>
              <a:t> a </a:t>
            </a:r>
            <a:r>
              <a:rPr lang="nl-NL" baseline="0" dirty="0" err="1" smtClean="0"/>
              <a:t>possible</a:t>
            </a:r>
            <a:r>
              <a:rPr lang="nl-NL" baseline="0" dirty="0" smtClean="0"/>
              <a:t> </a:t>
            </a:r>
            <a:r>
              <a:rPr lang="nl-NL" baseline="0" dirty="0" err="1" smtClean="0"/>
              <a:t>pattern</a:t>
            </a:r>
            <a:r>
              <a:rPr lang="nl-NL" baseline="0" dirty="0" smtClean="0"/>
              <a:t> </a:t>
            </a:r>
            <a:r>
              <a:rPr lang="nl-NL" baseline="0" dirty="0" err="1" smtClean="0"/>
              <a:t>transition</a:t>
            </a:r>
            <a:r>
              <a:rPr lang="nl-NL" baseline="0" dirty="0" smtClean="0"/>
              <a:t> </a:t>
            </a:r>
            <a:r>
              <a:rPr lang="nl-NL" baseline="0" dirty="0" err="1" smtClean="0"/>
              <a:t>towards</a:t>
            </a:r>
            <a:r>
              <a:rPr lang="nl-NL" baseline="0" dirty="0" smtClean="0"/>
              <a:t> a more </a:t>
            </a:r>
            <a:r>
              <a:rPr lang="nl-NL" baseline="0" dirty="0" err="1" smtClean="0"/>
              <a:t>healthy</a:t>
            </a:r>
            <a:r>
              <a:rPr lang="nl-NL" baseline="0" dirty="0" smtClean="0"/>
              <a:t> </a:t>
            </a:r>
            <a:r>
              <a:rPr lang="nl-NL" baseline="0" dirty="0" err="1" smtClean="0"/>
              <a:t>pattern</a:t>
            </a:r>
            <a:r>
              <a:rPr lang="nl-NL" baseline="0" dirty="0" smtClean="0"/>
              <a:t>. 328 </a:t>
            </a:r>
            <a:r>
              <a:rPr lang="nl-NL" baseline="0" dirty="0" err="1" smtClean="0"/>
              <a:t>participants</a:t>
            </a:r>
            <a:endParaRPr lang="nl-NL" dirty="0"/>
          </a:p>
        </p:txBody>
      </p:sp>
    </p:spTree>
    <p:extLst>
      <p:ext uri="{BB962C8B-B14F-4D97-AF65-F5344CB8AC3E}">
        <p14:creationId xmlns:p14="http://schemas.microsoft.com/office/powerpoint/2010/main" val="299227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smtClean="0"/>
              <a:t>Daily </a:t>
            </a:r>
            <a:r>
              <a:rPr lang="nl-NL" dirty="0" err="1" smtClean="0"/>
              <a:t>self</a:t>
            </a:r>
            <a:r>
              <a:rPr lang="nl-NL" dirty="0" smtClean="0"/>
              <a:t>-ratings on </a:t>
            </a:r>
            <a:r>
              <a:rPr lang="nl-NL" dirty="0" err="1" smtClean="0"/>
              <a:t>the</a:t>
            </a:r>
            <a:r>
              <a:rPr lang="nl-NL" dirty="0" smtClean="0"/>
              <a:t> </a:t>
            </a:r>
            <a:r>
              <a:rPr lang="nl-NL" dirty="0" err="1" smtClean="0"/>
              <a:t>thepary</a:t>
            </a:r>
            <a:r>
              <a:rPr lang="nl-NL" dirty="0" smtClean="0"/>
              <a:t> </a:t>
            </a:r>
            <a:r>
              <a:rPr lang="nl-NL" dirty="0" err="1" smtClean="0"/>
              <a:t>process</a:t>
            </a:r>
            <a:r>
              <a:rPr lang="nl-NL" dirty="0" smtClean="0"/>
              <a:t> </a:t>
            </a:r>
            <a:r>
              <a:rPr lang="nl-NL" dirty="0" err="1" smtClean="0"/>
              <a:t>questionairre</a:t>
            </a:r>
            <a:r>
              <a:rPr lang="nl-NL" dirty="0" smtClean="0"/>
              <a:t>. </a:t>
            </a:r>
            <a:r>
              <a:rPr lang="nl-NL" dirty="0" err="1" smtClean="0"/>
              <a:t>Dynamic</a:t>
            </a:r>
            <a:r>
              <a:rPr lang="nl-NL" baseline="0" dirty="0" smtClean="0"/>
              <a:t> </a:t>
            </a:r>
            <a:r>
              <a:rPr lang="nl-NL" baseline="0" dirty="0" err="1" smtClean="0"/>
              <a:t>complexity</a:t>
            </a:r>
            <a:r>
              <a:rPr lang="nl-NL" baseline="0" dirty="0" smtClean="0"/>
              <a:t>: </a:t>
            </a:r>
            <a:r>
              <a:rPr lang="nl-NL" baseline="0" dirty="0" err="1" smtClean="0"/>
              <a:t>an</a:t>
            </a:r>
            <a:r>
              <a:rPr lang="nl-NL" baseline="0" dirty="0" smtClean="0"/>
              <a:t> index </a:t>
            </a:r>
            <a:r>
              <a:rPr lang="nl-NL" baseline="0" dirty="0" err="1" smtClean="0"/>
              <a:t>for</a:t>
            </a:r>
            <a:r>
              <a:rPr lang="nl-NL" baseline="0" dirty="0" smtClean="0"/>
              <a:t> </a:t>
            </a:r>
            <a:r>
              <a:rPr lang="nl-NL" baseline="0" dirty="0" err="1" smtClean="0"/>
              <a:t>critical</a:t>
            </a:r>
            <a:r>
              <a:rPr lang="nl-NL" baseline="0" dirty="0" smtClean="0"/>
              <a:t> </a:t>
            </a:r>
            <a:r>
              <a:rPr lang="nl-NL" baseline="0" dirty="0" err="1" smtClean="0"/>
              <a:t>fluctuations</a:t>
            </a:r>
            <a:r>
              <a:rPr lang="nl-NL" baseline="0" dirty="0" smtClean="0"/>
              <a:t>, </a:t>
            </a:r>
            <a:r>
              <a:rPr lang="nl-NL" baseline="0" dirty="0" err="1" smtClean="0"/>
              <a:t>for</a:t>
            </a:r>
            <a:r>
              <a:rPr lang="nl-NL" baseline="0" dirty="0" smtClean="0"/>
              <a:t> </a:t>
            </a:r>
            <a:r>
              <a:rPr lang="nl-NL" baseline="0" dirty="0" err="1" smtClean="0"/>
              <a:t>every</a:t>
            </a:r>
            <a:r>
              <a:rPr lang="nl-NL" baseline="0" dirty="0" smtClean="0"/>
              <a:t> item of </a:t>
            </a:r>
            <a:r>
              <a:rPr lang="nl-NL" baseline="0" dirty="0" err="1" smtClean="0"/>
              <a:t>every</a:t>
            </a:r>
            <a:r>
              <a:rPr lang="nl-NL" baseline="0" dirty="0" smtClean="0"/>
              <a:t> participant. </a:t>
            </a:r>
            <a:r>
              <a:rPr lang="nl-NL" baseline="0" dirty="0" err="1" smtClean="0"/>
              <a:t>Than</a:t>
            </a:r>
            <a:r>
              <a:rPr lang="nl-NL" baseline="0" dirty="0" smtClean="0"/>
              <a:t> we take </a:t>
            </a:r>
            <a:r>
              <a:rPr lang="nl-NL" baseline="0" dirty="0" err="1" smtClean="0"/>
              <a:t>the</a:t>
            </a:r>
            <a:r>
              <a:rPr lang="nl-NL" baseline="0" dirty="0" smtClean="0"/>
              <a:t> </a:t>
            </a:r>
            <a:r>
              <a:rPr lang="nl-NL" baseline="0" dirty="0" err="1" smtClean="0"/>
              <a:t>sum</a:t>
            </a:r>
            <a:r>
              <a:rPr lang="nl-NL" baseline="0" dirty="0" smtClean="0"/>
              <a:t>. </a:t>
            </a:r>
            <a:endParaRPr lang="nl-NL" dirty="0"/>
          </a:p>
        </p:txBody>
      </p:sp>
    </p:spTree>
    <p:extLst>
      <p:ext uri="{BB962C8B-B14F-4D97-AF65-F5344CB8AC3E}">
        <p14:creationId xmlns:p14="http://schemas.microsoft.com/office/powerpoint/2010/main" val="4284040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Named</a:t>
            </a:r>
            <a:r>
              <a:rPr lang="en-GB" baseline="0" dirty="0"/>
              <a:t> after </a:t>
            </a:r>
            <a:r>
              <a:rPr lang="en-GB" baseline="0" dirty="0" err="1"/>
              <a:t>Hakens</a:t>
            </a:r>
            <a:r>
              <a:rPr lang="en-GB" baseline="0" dirty="0"/>
              <a:t> </a:t>
            </a:r>
            <a:r>
              <a:rPr lang="en-GB" baseline="0" dirty="0" err="1"/>
              <a:t>Synergetics</a:t>
            </a:r>
            <a:r>
              <a:rPr lang="en-GB" baseline="0" dirty="0"/>
              <a:t>. It’s a </a:t>
            </a:r>
            <a:r>
              <a:rPr lang="en-GB" baseline="0" dirty="0" err="1"/>
              <a:t>colourfull</a:t>
            </a:r>
            <a:r>
              <a:rPr lang="en-GB" baseline="0" dirty="0"/>
              <a:t> place. We will have a look.</a:t>
            </a:r>
            <a:endParaRPr lang="en-GB" dirty="0"/>
          </a:p>
        </p:txBody>
      </p:sp>
      <p:sp>
        <p:nvSpPr>
          <p:cNvPr id="4" name="Slide Number Placeholder 3"/>
          <p:cNvSpPr>
            <a:spLocks noGrp="1"/>
          </p:cNvSpPr>
          <p:nvPr>
            <p:ph type="sldNum" sz="quarter" idx="10"/>
          </p:nvPr>
        </p:nvSpPr>
        <p:spPr/>
        <p:txBody>
          <a:bodyPr/>
          <a:lstStyle/>
          <a:p>
            <a:fld id="{35579590-2E66-49F4-91C7-896D4EDD1A09}" type="slidenum">
              <a:rPr lang="en-GB" smtClean="0"/>
              <a:t>15</a:t>
            </a:fld>
            <a:endParaRPr lang="en-GB"/>
          </a:p>
        </p:txBody>
      </p:sp>
    </p:spTree>
    <p:extLst>
      <p:ext uri="{BB962C8B-B14F-4D97-AF65-F5344CB8AC3E}">
        <p14:creationId xmlns:p14="http://schemas.microsoft.com/office/powerpoint/2010/main" val="146110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err="1" smtClean="0"/>
              <a:t>From</a:t>
            </a:r>
            <a:r>
              <a:rPr lang="nl-NL" dirty="0" smtClean="0"/>
              <a:t> </a:t>
            </a:r>
            <a:r>
              <a:rPr lang="nl-NL" dirty="0" err="1" smtClean="0"/>
              <a:t>this</a:t>
            </a:r>
            <a:r>
              <a:rPr lang="nl-NL" dirty="0" smtClean="0"/>
              <a:t> </a:t>
            </a:r>
            <a:r>
              <a:rPr lang="nl-NL" dirty="0" err="1" smtClean="0"/>
              <a:t>complexity</a:t>
            </a:r>
            <a:r>
              <a:rPr lang="nl-NL" dirty="0" smtClean="0"/>
              <a:t> approach </a:t>
            </a:r>
            <a:r>
              <a:rPr lang="nl-NL" dirty="0" err="1" smtClean="0"/>
              <a:t>to</a:t>
            </a:r>
            <a:r>
              <a:rPr lang="nl-NL" dirty="0" smtClean="0"/>
              <a:t> </a:t>
            </a:r>
            <a:r>
              <a:rPr lang="nl-NL" dirty="0" err="1" smtClean="0"/>
              <a:t>psychotherapy</a:t>
            </a:r>
            <a:r>
              <a:rPr lang="nl-NL" baseline="0" dirty="0" smtClean="0"/>
              <a:t> </a:t>
            </a:r>
            <a:r>
              <a:rPr lang="nl-NL" baseline="0" dirty="0" err="1" smtClean="0"/>
              <a:t>for</a:t>
            </a:r>
            <a:r>
              <a:rPr lang="nl-NL" baseline="0" dirty="0" smtClean="0"/>
              <a:t> </a:t>
            </a:r>
            <a:r>
              <a:rPr lang="nl-NL" baseline="0" dirty="0" err="1" smtClean="0"/>
              <a:t>depression</a:t>
            </a:r>
            <a:r>
              <a:rPr lang="nl-NL" baseline="0" dirty="0" smtClean="0"/>
              <a:t>, we </a:t>
            </a:r>
            <a:r>
              <a:rPr lang="nl-NL" baseline="0" dirty="0" err="1" smtClean="0"/>
              <a:t>can</a:t>
            </a:r>
            <a:r>
              <a:rPr lang="nl-NL" baseline="0" dirty="0" smtClean="0"/>
              <a:t> </a:t>
            </a:r>
            <a:r>
              <a:rPr lang="nl-NL" baseline="0" dirty="0" err="1" smtClean="0"/>
              <a:t>formulate</a:t>
            </a:r>
            <a:r>
              <a:rPr lang="nl-NL" baseline="0" dirty="0" smtClean="0"/>
              <a:t> </a:t>
            </a:r>
            <a:r>
              <a:rPr lang="nl-NL" baseline="0" dirty="0" err="1" smtClean="0"/>
              <a:t>the</a:t>
            </a:r>
            <a:r>
              <a:rPr lang="nl-NL" baseline="0" dirty="0" smtClean="0"/>
              <a:t> </a:t>
            </a:r>
            <a:r>
              <a:rPr lang="nl-NL" baseline="0" dirty="0" err="1" smtClean="0"/>
              <a:t>following</a:t>
            </a:r>
            <a:r>
              <a:rPr lang="nl-NL" baseline="0" dirty="0" smtClean="0"/>
              <a:t> </a:t>
            </a:r>
            <a:r>
              <a:rPr lang="nl-NL" baseline="0" dirty="0" err="1" smtClean="0"/>
              <a:t>questions</a:t>
            </a:r>
            <a:r>
              <a:rPr lang="nl-NL" baseline="0" dirty="0" smtClean="0"/>
              <a:t>. </a:t>
            </a:r>
            <a:r>
              <a:rPr lang="nl-NL" dirty="0" smtClean="0"/>
              <a:t>Critical </a:t>
            </a:r>
            <a:r>
              <a:rPr lang="nl-NL" dirty="0" err="1" smtClean="0"/>
              <a:t>fluctuations</a:t>
            </a:r>
            <a:r>
              <a:rPr lang="nl-NL" dirty="0" smtClean="0"/>
              <a:t> </a:t>
            </a:r>
            <a:r>
              <a:rPr lang="nl-NL" dirty="0" err="1" smtClean="0"/>
              <a:t>indicate</a:t>
            </a:r>
            <a:r>
              <a:rPr lang="nl-NL" dirty="0" smtClean="0"/>
              <a:t> </a:t>
            </a:r>
            <a:r>
              <a:rPr lang="nl-NL" dirty="0" err="1" smtClean="0"/>
              <a:t>the</a:t>
            </a:r>
            <a:r>
              <a:rPr lang="nl-NL" dirty="0" smtClean="0"/>
              <a:t> </a:t>
            </a:r>
            <a:r>
              <a:rPr lang="nl-NL" dirty="0" err="1" smtClean="0"/>
              <a:t>destabilization</a:t>
            </a:r>
            <a:r>
              <a:rPr lang="nl-NL" baseline="0" dirty="0" smtClean="0"/>
              <a:t> of </a:t>
            </a:r>
            <a:r>
              <a:rPr lang="nl-NL" baseline="0" dirty="0" err="1" smtClean="0"/>
              <a:t>an</a:t>
            </a:r>
            <a:r>
              <a:rPr lang="nl-NL" baseline="0" dirty="0" smtClean="0"/>
              <a:t> </a:t>
            </a:r>
            <a:r>
              <a:rPr lang="nl-NL" baseline="0" dirty="0" err="1" smtClean="0"/>
              <a:t>old</a:t>
            </a:r>
            <a:r>
              <a:rPr lang="nl-NL" baseline="0" dirty="0" smtClean="0"/>
              <a:t> </a:t>
            </a:r>
            <a:r>
              <a:rPr lang="nl-NL" baseline="0" dirty="0" err="1" smtClean="0"/>
              <a:t>pathological</a:t>
            </a:r>
            <a:r>
              <a:rPr lang="nl-NL" baseline="0" dirty="0" smtClean="0"/>
              <a:t> </a:t>
            </a:r>
            <a:r>
              <a:rPr lang="nl-NL" baseline="0" dirty="0" err="1" smtClean="0"/>
              <a:t>pattern</a:t>
            </a:r>
            <a:r>
              <a:rPr lang="nl-NL" baseline="0" dirty="0" smtClean="0"/>
              <a:t> </a:t>
            </a:r>
            <a:r>
              <a:rPr lang="nl-NL" baseline="0" dirty="0" err="1" smtClean="0"/>
              <a:t>and</a:t>
            </a:r>
            <a:r>
              <a:rPr lang="nl-NL" baseline="0" dirty="0" smtClean="0"/>
              <a:t> a </a:t>
            </a:r>
            <a:r>
              <a:rPr lang="nl-NL" baseline="0" dirty="0" err="1" smtClean="0"/>
              <a:t>possible</a:t>
            </a:r>
            <a:r>
              <a:rPr lang="nl-NL" baseline="0" dirty="0" smtClean="0"/>
              <a:t> </a:t>
            </a:r>
            <a:r>
              <a:rPr lang="nl-NL" baseline="0" dirty="0" err="1" smtClean="0"/>
              <a:t>pattern</a:t>
            </a:r>
            <a:r>
              <a:rPr lang="nl-NL" baseline="0" dirty="0" smtClean="0"/>
              <a:t> </a:t>
            </a:r>
            <a:r>
              <a:rPr lang="nl-NL" baseline="0" dirty="0" err="1" smtClean="0"/>
              <a:t>transition</a:t>
            </a:r>
            <a:r>
              <a:rPr lang="nl-NL" baseline="0" dirty="0" smtClean="0"/>
              <a:t> </a:t>
            </a:r>
            <a:r>
              <a:rPr lang="nl-NL" baseline="0" dirty="0" err="1" smtClean="0"/>
              <a:t>towards</a:t>
            </a:r>
            <a:r>
              <a:rPr lang="nl-NL" baseline="0" dirty="0" smtClean="0"/>
              <a:t> a more </a:t>
            </a:r>
            <a:r>
              <a:rPr lang="nl-NL" baseline="0" dirty="0" err="1" smtClean="0"/>
              <a:t>healthy</a:t>
            </a:r>
            <a:r>
              <a:rPr lang="nl-NL" baseline="0" dirty="0" smtClean="0"/>
              <a:t> </a:t>
            </a:r>
            <a:r>
              <a:rPr lang="nl-NL" baseline="0" dirty="0" err="1" smtClean="0"/>
              <a:t>pattern</a:t>
            </a:r>
            <a:r>
              <a:rPr lang="nl-NL" baseline="0" dirty="0" smtClean="0"/>
              <a:t>. 328 </a:t>
            </a:r>
            <a:r>
              <a:rPr lang="nl-NL" baseline="0" dirty="0" err="1" smtClean="0"/>
              <a:t>participants</a:t>
            </a:r>
            <a:endParaRPr lang="nl-NL" dirty="0"/>
          </a:p>
        </p:txBody>
      </p:sp>
    </p:spTree>
    <p:extLst>
      <p:ext uri="{BB962C8B-B14F-4D97-AF65-F5344CB8AC3E}">
        <p14:creationId xmlns:p14="http://schemas.microsoft.com/office/powerpoint/2010/main" val="635621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err="1" smtClean="0"/>
              <a:t>From</a:t>
            </a:r>
            <a:r>
              <a:rPr lang="nl-NL" dirty="0" smtClean="0"/>
              <a:t> </a:t>
            </a:r>
            <a:r>
              <a:rPr lang="nl-NL" dirty="0" err="1" smtClean="0"/>
              <a:t>this</a:t>
            </a:r>
            <a:r>
              <a:rPr lang="nl-NL" dirty="0" smtClean="0"/>
              <a:t> </a:t>
            </a:r>
            <a:r>
              <a:rPr lang="nl-NL" dirty="0" err="1" smtClean="0"/>
              <a:t>complexity</a:t>
            </a:r>
            <a:r>
              <a:rPr lang="nl-NL" dirty="0" smtClean="0"/>
              <a:t> approach </a:t>
            </a:r>
            <a:r>
              <a:rPr lang="nl-NL" dirty="0" err="1" smtClean="0"/>
              <a:t>to</a:t>
            </a:r>
            <a:r>
              <a:rPr lang="nl-NL" dirty="0" smtClean="0"/>
              <a:t> </a:t>
            </a:r>
            <a:r>
              <a:rPr lang="nl-NL" dirty="0" err="1" smtClean="0"/>
              <a:t>psychotherapy</a:t>
            </a:r>
            <a:r>
              <a:rPr lang="nl-NL" baseline="0" dirty="0" smtClean="0"/>
              <a:t> </a:t>
            </a:r>
            <a:r>
              <a:rPr lang="nl-NL" baseline="0" dirty="0" err="1" smtClean="0"/>
              <a:t>for</a:t>
            </a:r>
            <a:r>
              <a:rPr lang="nl-NL" baseline="0" dirty="0" smtClean="0"/>
              <a:t> </a:t>
            </a:r>
            <a:r>
              <a:rPr lang="nl-NL" baseline="0" dirty="0" err="1" smtClean="0"/>
              <a:t>depression</a:t>
            </a:r>
            <a:r>
              <a:rPr lang="nl-NL" baseline="0" dirty="0" smtClean="0"/>
              <a:t>, we </a:t>
            </a:r>
            <a:r>
              <a:rPr lang="nl-NL" baseline="0" dirty="0" err="1" smtClean="0"/>
              <a:t>can</a:t>
            </a:r>
            <a:r>
              <a:rPr lang="nl-NL" baseline="0" dirty="0" smtClean="0"/>
              <a:t> </a:t>
            </a:r>
            <a:r>
              <a:rPr lang="nl-NL" baseline="0" dirty="0" err="1" smtClean="0"/>
              <a:t>formulate</a:t>
            </a:r>
            <a:r>
              <a:rPr lang="nl-NL" baseline="0" dirty="0" smtClean="0"/>
              <a:t> </a:t>
            </a:r>
            <a:r>
              <a:rPr lang="nl-NL" baseline="0" dirty="0" err="1" smtClean="0"/>
              <a:t>the</a:t>
            </a:r>
            <a:r>
              <a:rPr lang="nl-NL" baseline="0" dirty="0" smtClean="0"/>
              <a:t> </a:t>
            </a:r>
            <a:r>
              <a:rPr lang="nl-NL" baseline="0" dirty="0" err="1" smtClean="0"/>
              <a:t>following</a:t>
            </a:r>
            <a:r>
              <a:rPr lang="nl-NL" baseline="0" dirty="0" smtClean="0"/>
              <a:t> </a:t>
            </a:r>
            <a:r>
              <a:rPr lang="nl-NL" baseline="0" dirty="0" err="1" smtClean="0"/>
              <a:t>questions</a:t>
            </a:r>
            <a:r>
              <a:rPr lang="nl-NL" baseline="0" dirty="0" smtClean="0"/>
              <a:t>. </a:t>
            </a:r>
            <a:r>
              <a:rPr lang="nl-NL" dirty="0" smtClean="0"/>
              <a:t>Critical </a:t>
            </a:r>
            <a:r>
              <a:rPr lang="nl-NL" dirty="0" err="1" smtClean="0"/>
              <a:t>fluctuations</a:t>
            </a:r>
            <a:r>
              <a:rPr lang="nl-NL" dirty="0" smtClean="0"/>
              <a:t> </a:t>
            </a:r>
            <a:r>
              <a:rPr lang="nl-NL" dirty="0" err="1" smtClean="0"/>
              <a:t>indicate</a:t>
            </a:r>
            <a:r>
              <a:rPr lang="nl-NL" dirty="0" smtClean="0"/>
              <a:t> </a:t>
            </a:r>
            <a:r>
              <a:rPr lang="nl-NL" dirty="0" err="1" smtClean="0"/>
              <a:t>the</a:t>
            </a:r>
            <a:r>
              <a:rPr lang="nl-NL" dirty="0" smtClean="0"/>
              <a:t> </a:t>
            </a:r>
            <a:r>
              <a:rPr lang="nl-NL" dirty="0" err="1" smtClean="0"/>
              <a:t>destabilization</a:t>
            </a:r>
            <a:r>
              <a:rPr lang="nl-NL" baseline="0" dirty="0" smtClean="0"/>
              <a:t> of </a:t>
            </a:r>
            <a:r>
              <a:rPr lang="nl-NL" baseline="0" dirty="0" err="1" smtClean="0"/>
              <a:t>an</a:t>
            </a:r>
            <a:r>
              <a:rPr lang="nl-NL" baseline="0" dirty="0" smtClean="0"/>
              <a:t> </a:t>
            </a:r>
            <a:r>
              <a:rPr lang="nl-NL" baseline="0" dirty="0" err="1" smtClean="0"/>
              <a:t>old</a:t>
            </a:r>
            <a:r>
              <a:rPr lang="nl-NL" baseline="0" dirty="0" smtClean="0"/>
              <a:t> </a:t>
            </a:r>
            <a:r>
              <a:rPr lang="nl-NL" baseline="0" dirty="0" err="1" smtClean="0"/>
              <a:t>pathological</a:t>
            </a:r>
            <a:r>
              <a:rPr lang="nl-NL" baseline="0" dirty="0" smtClean="0"/>
              <a:t> </a:t>
            </a:r>
            <a:r>
              <a:rPr lang="nl-NL" baseline="0" dirty="0" err="1" smtClean="0"/>
              <a:t>pattern</a:t>
            </a:r>
            <a:r>
              <a:rPr lang="nl-NL" baseline="0" dirty="0" smtClean="0"/>
              <a:t> </a:t>
            </a:r>
            <a:r>
              <a:rPr lang="nl-NL" baseline="0" dirty="0" err="1" smtClean="0"/>
              <a:t>and</a:t>
            </a:r>
            <a:r>
              <a:rPr lang="nl-NL" baseline="0" dirty="0" smtClean="0"/>
              <a:t> a </a:t>
            </a:r>
            <a:r>
              <a:rPr lang="nl-NL" baseline="0" dirty="0" err="1" smtClean="0"/>
              <a:t>possible</a:t>
            </a:r>
            <a:r>
              <a:rPr lang="nl-NL" baseline="0" dirty="0" smtClean="0"/>
              <a:t> </a:t>
            </a:r>
            <a:r>
              <a:rPr lang="nl-NL" baseline="0" dirty="0" err="1" smtClean="0"/>
              <a:t>pattern</a:t>
            </a:r>
            <a:r>
              <a:rPr lang="nl-NL" baseline="0" dirty="0" smtClean="0"/>
              <a:t> </a:t>
            </a:r>
            <a:r>
              <a:rPr lang="nl-NL" baseline="0" dirty="0" err="1" smtClean="0"/>
              <a:t>transition</a:t>
            </a:r>
            <a:r>
              <a:rPr lang="nl-NL" baseline="0" dirty="0" smtClean="0"/>
              <a:t> </a:t>
            </a:r>
            <a:r>
              <a:rPr lang="nl-NL" baseline="0" dirty="0" err="1" smtClean="0"/>
              <a:t>towards</a:t>
            </a:r>
            <a:r>
              <a:rPr lang="nl-NL" baseline="0" dirty="0" smtClean="0"/>
              <a:t> a more </a:t>
            </a:r>
            <a:r>
              <a:rPr lang="nl-NL" baseline="0" dirty="0" err="1" smtClean="0"/>
              <a:t>healthy</a:t>
            </a:r>
            <a:r>
              <a:rPr lang="nl-NL" baseline="0" dirty="0" smtClean="0"/>
              <a:t> </a:t>
            </a:r>
            <a:r>
              <a:rPr lang="nl-NL" baseline="0" dirty="0" err="1" smtClean="0"/>
              <a:t>pattern</a:t>
            </a:r>
            <a:r>
              <a:rPr lang="nl-NL" baseline="0" dirty="0" smtClean="0"/>
              <a:t>. 328 </a:t>
            </a:r>
            <a:r>
              <a:rPr lang="nl-NL" baseline="0" dirty="0" err="1" smtClean="0"/>
              <a:t>participants</a:t>
            </a:r>
            <a:endParaRPr lang="nl-NL" dirty="0"/>
          </a:p>
        </p:txBody>
      </p:sp>
    </p:spTree>
    <p:extLst>
      <p:ext uri="{BB962C8B-B14F-4D97-AF65-F5344CB8AC3E}">
        <p14:creationId xmlns:p14="http://schemas.microsoft.com/office/powerpoint/2010/main" val="43646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08675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r>
              <a:rPr lang="en-GB" dirty="0" smtClean="0"/>
              <a:t>Data from </a:t>
            </a:r>
            <a:r>
              <a:rPr lang="en-GB" dirty="0" err="1" smtClean="0"/>
              <a:t>Schiepek</a:t>
            </a:r>
            <a:r>
              <a:rPr lang="en-GB" dirty="0" smtClean="0"/>
              <a:t> &amp; Strunk.</a:t>
            </a:r>
            <a:r>
              <a:rPr lang="en-GB" baseline="0" dirty="0" smtClean="0"/>
              <a:t> Synergetic Navigation System: an online process-monitoring system which used by many clinicians in Austria and Germany. </a:t>
            </a:r>
            <a:endParaRPr lang="en-GB" dirty="0"/>
          </a:p>
        </p:txBody>
      </p:sp>
    </p:spTree>
    <p:extLst>
      <p:ext uri="{BB962C8B-B14F-4D97-AF65-F5344CB8AC3E}">
        <p14:creationId xmlns:p14="http://schemas.microsoft.com/office/powerpoint/2010/main" val="1230094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873389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err="1" smtClean="0"/>
              <a:t>From</a:t>
            </a:r>
            <a:r>
              <a:rPr lang="nl-NL" dirty="0" smtClean="0"/>
              <a:t> </a:t>
            </a:r>
            <a:r>
              <a:rPr lang="nl-NL" dirty="0" err="1" smtClean="0"/>
              <a:t>this</a:t>
            </a:r>
            <a:r>
              <a:rPr lang="nl-NL" dirty="0" smtClean="0"/>
              <a:t> </a:t>
            </a:r>
            <a:r>
              <a:rPr lang="nl-NL" dirty="0" err="1" smtClean="0"/>
              <a:t>complexity</a:t>
            </a:r>
            <a:r>
              <a:rPr lang="nl-NL" dirty="0" smtClean="0"/>
              <a:t> approach </a:t>
            </a:r>
            <a:r>
              <a:rPr lang="nl-NL" dirty="0" err="1" smtClean="0"/>
              <a:t>to</a:t>
            </a:r>
            <a:r>
              <a:rPr lang="nl-NL" dirty="0" smtClean="0"/>
              <a:t> </a:t>
            </a:r>
            <a:r>
              <a:rPr lang="nl-NL" dirty="0" err="1" smtClean="0"/>
              <a:t>psychotherapy</a:t>
            </a:r>
            <a:r>
              <a:rPr lang="nl-NL" baseline="0" dirty="0" smtClean="0"/>
              <a:t> </a:t>
            </a:r>
            <a:r>
              <a:rPr lang="nl-NL" baseline="0" dirty="0" err="1" smtClean="0"/>
              <a:t>for</a:t>
            </a:r>
            <a:r>
              <a:rPr lang="nl-NL" baseline="0" dirty="0" smtClean="0"/>
              <a:t> </a:t>
            </a:r>
            <a:r>
              <a:rPr lang="nl-NL" baseline="0" dirty="0" err="1" smtClean="0"/>
              <a:t>depression</a:t>
            </a:r>
            <a:r>
              <a:rPr lang="nl-NL" baseline="0" dirty="0" smtClean="0"/>
              <a:t>, we </a:t>
            </a:r>
            <a:r>
              <a:rPr lang="nl-NL" baseline="0" dirty="0" err="1" smtClean="0"/>
              <a:t>can</a:t>
            </a:r>
            <a:r>
              <a:rPr lang="nl-NL" baseline="0" dirty="0" smtClean="0"/>
              <a:t> </a:t>
            </a:r>
            <a:r>
              <a:rPr lang="nl-NL" baseline="0" dirty="0" err="1" smtClean="0"/>
              <a:t>formulate</a:t>
            </a:r>
            <a:r>
              <a:rPr lang="nl-NL" baseline="0" dirty="0" smtClean="0"/>
              <a:t> </a:t>
            </a:r>
            <a:r>
              <a:rPr lang="nl-NL" baseline="0" dirty="0" err="1" smtClean="0"/>
              <a:t>the</a:t>
            </a:r>
            <a:r>
              <a:rPr lang="nl-NL" baseline="0" dirty="0" smtClean="0"/>
              <a:t> </a:t>
            </a:r>
            <a:r>
              <a:rPr lang="nl-NL" baseline="0" dirty="0" err="1" smtClean="0"/>
              <a:t>following</a:t>
            </a:r>
            <a:r>
              <a:rPr lang="nl-NL" baseline="0" dirty="0" smtClean="0"/>
              <a:t> </a:t>
            </a:r>
            <a:r>
              <a:rPr lang="nl-NL" baseline="0" dirty="0" err="1" smtClean="0"/>
              <a:t>questions</a:t>
            </a:r>
            <a:r>
              <a:rPr lang="nl-NL" baseline="0" dirty="0" smtClean="0"/>
              <a:t>. </a:t>
            </a:r>
            <a:r>
              <a:rPr lang="nl-NL" dirty="0" smtClean="0"/>
              <a:t>Critical </a:t>
            </a:r>
            <a:r>
              <a:rPr lang="nl-NL" dirty="0" err="1" smtClean="0"/>
              <a:t>fluctuations</a:t>
            </a:r>
            <a:r>
              <a:rPr lang="nl-NL" dirty="0" smtClean="0"/>
              <a:t> </a:t>
            </a:r>
            <a:r>
              <a:rPr lang="nl-NL" dirty="0" err="1" smtClean="0"/>
              <a:t>indicate</a:t>
            </a:r>
            <a:r>
              <a:rPr lang="nl-NL" dirty="0" smtClean="0"/>
              <a:t> </a:t>
            </a:r>
            <a:r>
              <a:rPr lang="nl-NL" dirty="0" err="1" smtClean="0"/>
              <a:t>the</a:t>
            </a:r>
            <a:r>
              <a:rPr lang="nl-NL" dirty="0" smtClean="0"/>
              <a:t> </a:t>
            </a:r>
            <a:r>
              <a:rPr lang="nl-NL" dirty="0" err="1" smtClean="0"/>
              <a:t>destabilization</a:t>
            </a:r>
            <a:r>
              <a:rPr lang="nl-NL" baseline="0" dirty="0" smtClean="0"/>
              <a:t> of </a:t>
            </a:r>
            <a:r>
              <a:rPr lang="nl-NL" baseline="0" dirty="0" err="1" smtClean="0"/>
              <a:t>an</a:t>
            </a:r>
            <a:r>
              <a:rPr lang="nl-NL" baseline="0" dirty="0" smtClean="0"/>
              <a:t> </a:t>
            </a:r>
            <a:r>
              <a:rPr lang="nl-NL" baseline="0" dirty="0" err="1" smtClean="0"/>
              <a:t>old</a:t>
            </a:r>
            <a:r>
              <a:rPr lang="nl-NL" baseline="0" dirty="0" smtClean="0"/>
              <a:t> </a:t>
            </a:r>
            <a:r>
              <a:rPr lang="nl-NL" baseline="0" dirty="0" err="1" smtClean="0"/>
              <a:t>pathological</a:t>
            </a:r>
            <a:r>
              <a:rPr lang="nl-NL" baseline="0" dirty="0" smtClean="0"/>
              <a:t> </a:t>
            </a:r>
            <a:r>
              <a:rPr lang="nl-NL" baseline="0" dirty="0" err="1" smtClean="0"/>
              <a:t>pattern</a:t>
            </a:r>
            <a:r>
              <a:rPr lang="nl-NL" baseline="0" dirty="0" smtClean="0"/>
              <a:t> </a:t>
            </a:r>
            <a:r>
              <a:rPr lang="nl-NL" baseline="0" dirty="0" err="1" smtClean="0"/>
              <a:t>and</a:t>
            </a:r>
            <a:r>
              <a:rPr lang="nl-NL" baseline="0" dirty="0" smtClean="0"/>
              <a:t> a </a:t>
            </a:r>
            <a:r>
              <a:rPr lang="nl-NL" baseline="0" dirty="0" err="1" smtClean="0"/>
              <a:t>possible</a:t>
            </a:r>
            <a:r>
              <a:rPr lang="nl-NL" baseline="0" dirty="0" smtClean="0"/>
              <a:t> </a:t>
            </a:r>
            <a:r>
              <a:rPr lang="nl-NL" baseline="0" dirty="0" err="1" smtClean="0"/>
              <a:t>pattern</a:t>
            </a:r>
            <a:r>
              <a:rPr lang="nl-NL" baseline="0" dirty="0" smtClean="0"/>
              <a:t> </a:t>
            </a:r>
            <a:r>
              <a:rPr lang="nl-NL" baseline="0" dirty="0" err="1" smtClean="0"/>
              <a:t>transition</a:t>
            </a:r>
            <a:r>
              <a:rPr lang="nl-NL" baseline="0" dirty="0" smtClean="0"/>
              <a:t> </a:t>
            </a:r>
            <a:r>
              <a:rPr lang="nl-NL" baseline="0" dirty="0" err="1" smtClean="0"/>
              <a:t>towards</a:t>
            </a:r>
            <a:r>
              <a:rPr lang="nl-NL" baseline="0" dirty="0" smtClean="0"/>
              <a:t> a more </a:t>
            </a:r>
            <a:r>
              <a:rPr lang="nl-NL" baseline="0" dirty="0" err="1" smtClean="0"/>
              <a:t>healthy</a:t>
            </a:r>
            <a:r>
              <a:rPr lang="nl-NL" baseline="0" dirty="0" smtClean="0"/>
              <a:t> </a:t>
            </a:r>
            <a:r>
              <a:rPr lang="nl-NL" baseline="0" dirty="0" err="1" smtClean="0"/>
              <a:t>pattern</a:t>
            </a:r>
            <a:r>
              <a:rPr lang="nl-NL" baseline="0" dirty="0" smtClean="0"/>
              <a:t>. 328 </a:t>
            </a:r>
            <a:r>
              <a:rPr lang="nl-NL" baseline="0" dirty="0" err="1" smtClean="0"/>
              <a:t>participants</a:t>
            </a:r>
            <a:endParaRPr lang="nl-NL" dirty="0"/>
          </a:p>
        </p:txBody>
      </p:sp>
    </p:spTree>
    <p:extLst>
      <p:ext uri="{BB962C8B-B14F-4D97-AF65-F5344CB8AC3E}">
        <p14:creationId xmlns:p14="http://schemas.microsoft.com/office/powerpoint/2010/main" val="1587211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447885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880342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err="1" smtClean="0"/>
              <a:t>From</a:t>
            </a:r>
            <a:r>
              <a:rPr lang="nl-NL" dirty="0" smtClean="0"/>
              <a:t> </a:t>
            </a:r>
            <a:r>
              <a:rPr lang="nl-NL" dirty="0" err="1" smtClean="0"/>
              <a:t>this</a:t>
            </a:r>
            <a:r>
              <a:rPr lang="nl-NL" dirty="0" smtClean="0"/>
              <a:t> </a:t>
            </a:r>
            <a:r>
              <a:rPr lang="nl-NL" dirty="0" err="1" smtClean="0"/>
              <a:t>complexity</a:t>
            </a:r>
            <a:r>
              <a:rPr lang="nl-NL" dirty="0" smtClean="0"/>
              <a:t> approach </a:t>
            </a:r>
            <a:r>
              <a:rPr lang="nl-NL" dirty="0" err="1" smtClean="0"/>
              <a:t>to</a:t>
            </a:r>
            <a:r>
              <a:rPr lang="nl-NL" dirty="0" smtClean="0"/>
              <a:t> </a:t>
            </a:r>
            <a:r>
              <a:rPr lang="nl-NL" dirty="0" err="1" smtClean="0"/>
              <a:t>psychotherapy</a:t>
            </a:r>
            <a:r>
              <a:rPr lang="nl-NL" baseline="0" dirty="0" smtClean="0"/>
              <a:t> </a:t>
            </a:r>
            <a:r>
              <a:rPr lang="nl-NL" baseline="0" dirty="0" err="1" smtClean="0"/>
              <a:t>for</a:t>
            </a:r>
            <a:r>
              <a:rPr lang="nl-NL" baseline="0" dirty="0" smtClean="0"/>
              <a:t> </a:t>
            </a:r>
            <a:r>
              <a:rPr lang="nl-NL" baseline="0" dirty="0" err="1" smtClean="0"/>
              <a:t>depression</a:t>
            </a:r>
            <a:r>
              <a:rPr lang="nl-NL" baseline="0" dirty="0" smtClean="0"/>
              <a:t>, we </a:t>
            </a:r>
            <a:r>
              <a:rPr lang="nl-NL" baseline="0" dirty="0" err="1" smtClean="0"/>
              <a:t>can</a:t>
            </a:r>
            <a:r>
              <a:rPr lang="nl-NL" baseline="0" dirty="0" smtClean="0"/>
              <a:t> </a:t>
            </a:r>
            <a:r>
              <a:rPr lang="nl-NL" baseline="0" dirty="0" err="1" smtClean="0"/>
              <a:t>formulate</a:t>
            </a:r>
            <a:r>
              <a:rPr lang="nl-NL" baseline="0" dirty="0" smtClean="0"/>
              <a:t> </a:t>
            </a:r>
            <a:r>
              <a:rPr lang="nl-NL" baseline="0" dirty="0" err="1" smtClean="0"/>
              <a:t>the</a:t>
            </a:r>
            <a:r>
              <a:rPr lang="nl-NL" baseline="0" dirty="0" smtClean="0"/>
              <a:t> </a:t>
            </a:r>
            <a:r>
              <a:rPr lang="nl-NL" baseline="0" dirty="0" err="1" smtClean="0"/>
              <a:t>following</a:t>
            </a:r>
            <a:r>
              <a:rPr lang="nl-NL" baseline="0" dirty="0" smtClean="0"/>
              <a:t> </a:t>
            </a:r>
            <a:r>
              <a:rPr lang="nl-NL" baseline="0" dirty="0" err="1" smtClean="0"/>
              <a:t>questions</a:t>
            </a:r>
            <a:r>
              <a:rPr lang="nl-NL" baseline="0" dirty="0" smtClean="0"/>
              <a:t>. </a:t>
            </a:r>
            <a:r>
              <a:rPr lang="nl-NL" dirty="0" smtClean="0"/>
              <a:t>Critical </a:t>
            </a:r>
            <a:r>
              <a:rPr lang="nl-NL" dirty="0" err="1" smtClean="0"/>
              <a:t>fluctuations</a:t>
            </a:r>
            <a:r>
              <a:rPr lang="nl-NL" dirty="0" smtClean="0"/>
              <a:t> </a:t>
            </a:r>
            <a:r>
              <a:rPr lang="nl-NL" dirty="0" err="1" smtClean="0"/>
              <a:t>indicate</a:t>
            </a:r>
            <a:r>
              <a:rPr lang="nl-NL" dirty="0" smtClean="0"/>
              <a:t> </a:t>
            </a:r>
            <a:r>
              <a:rPr lang="nl-NL" dirty="0" err="1" smtClean="0"/>
              <a:t>the</a:t>
            </a:r>
            <a:r>
              <a:rPr lang="nl-NL" dirty="0" smtClean="0"/>
              <a:t> </a:t>
            </a:r>
            <a:r>
              <a:rPr lang="nl-NL" dirty="0" err="1" smtClean="0"/>
              <a:t>destabilization</a:t>
            </a:r>
            <a:r>
              <a:rPr lang="nl-NL" baseline="0" dirty="0" smtClean="0"/>
              <a:t> of </a:t>
            </a:r>
            <a:r>
              <a:rPr lang="nl-NL" baseline="0" dirty="0" err="1" smtClean="0"/>
              <a:t>an</a:t>
            </a:r>
            <a:r>
              <a:rPr lang="nl-NL" baseline="0" dirty="0" smtClean="0"/>
              <a:t> </a:t>
            </a:r>
            <a:r>
              <a:rPr lang="nl-NL" baseline="0" dirty="0" err="1" smtClean="0"/>
              <a:t>old</a:t>
            </a:r>
            <a:r>
              <a:rPr lang="nl-NL" baseline="0" dirty="0" smtClean="0"/>
              <a:t> </a:t>
            </a:r>
            <a:r>
              <a:rPr lang="nl-NL" baseline="0" dirty="0" err="1" smtClean="0"/>
              <a:t>pathological</a:t>
            </a:r>
            <a:r>
              <a:rPr lang="nl-NL" baseline="0" dirty="0" smtClean="0"/>
              <a:t> </a:t>
            </a:r>
            <a:r>
              <a:rPr lang="nl-NL" baseline="0" dirty="0" err="1" smtClean="0"/>
              <a:t>pattern</a:t>
            </a:r>
            <a:r>
              <a:rPr lang="nl-NL" baseline="0" dirty="0" smtClean="0"/>
              <a:t> </a:t>
            </a:r>
            <a:r>
              <a:rPr lang="nl-NL" baseline="0" dirty="0" err="1" smtClean="0"/>
              <a:t>and</a:t>
            </a:r>
            <a:r>
              <a:rPr lang="nl-NL" baseline="0" dirty="0" smtClean="0"/>
              <a:t> a </a:t>
            </a:r>
            <a:r>
              <a:rPr lang="nl-NL" baseline="0" dirty="0" err="1" smtClean="0"/>
              <a:t>possible</a:t>
            </a:r>
            <a:r>
              <a:rPr lang="nl-NL" baseline="0" dirty="0" smtClean="0"/>
              <a:t> </a:t>
            </a:r>
            <a:r>
              <a:rPr lang="nl-NL" baseline="0" dirty="0" err="1" smtClean="0"/>
              <a:t>pattern</a:t>
            </a:r>
            <a:r>
              <a:rPr lang="nl-NL" baseline="0" dirty="0" smtClean="0"/>
              <a:t> </a:t>
            </a:r>
            <a:r>
              <a:rPr lang="nl-NL" baseline="0" dirty="0" err="1" smtClean="0"/>
              <a:t>transition</a:t>
            </a:r>
            <a:r>
              <a:rPr lang="nl-NL" baseline="0" dirty="0" smtClean="0"/>
              <a:t> </a:t>
            </a:r>
            <a:r>
              <a:rPr lang="nl-NL" baseline="0" dirty="0" err="1" smtClean="0"/>
              <a:t>towards</a:t>
            </a:r>
            <a:r>
              <a:rPr lang="nl-NL" baseline="0" dirty="0" smtClean="0"/>
              <a:t> a more </a:t>
            </a:r>
            <a:r>
              <a:rPr lang="nl-NL" baseline="0" dirty="0" err="1" smtClean="0"/>
              <a:t>healthy</a:t>
            </a:r>
            <a:r>
              <a:rPr lang="nl-NL" baseline="0" dirty="0" smtClean="0"/>
              <a:t> </a:t>
            </a:r>
            <a:r>
              <a:rPr lang="nl-NL" baseline="0" dirty="0" err="1" smtClean="0"/>
              <a:t>pattern</a:t>
            </a:r>
            <a:r>
              <a:rPr lang="nl-NL" baseline="0" dirty="0" smtClean="0"/>
              <a:t>. 328 </a:t>
            </a:r>
            <a:r>
              <a:rPr lang="nl-NL" baseline="0" dirty="0" err="1" smtClean="0"/>
              <a:t>participants</a:t>
            </a:r>
            <a:endParaRPr lang="nl-NL" dirty="0"/>
          </a:p>
        </p:txBody>
      </p:sp>
    </p:spTree>
    <p:extLst>
      <p:ext uri="{BB962C8B-B14F-4D97-AF65-F5344CB8AC3E}">
        <p14:creationId xmlns:p14="http://schemas.microsoft.com/office/powerpoint/2010/main" val="3001822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err="1" smtClean="0"/>
              <a:t>From</a:t>
            </a:r>
            <a:r>
              <a:rPr lang="nl-NL" dirty="0" smtClean="0"/>
              <a:t> </a:t>
            </a:r>
            <a:r>
              <a:rPr lang="nl-NL" dirty="0" err="1" smtClean="0"/>
              <a:t>this</a:t>
            </a:r>
            <a:r>
              <a:rPr lang="nl-NL" dirty="0" smtClean="0"/>
              <a:t> </a:t>
            </a:r>
            <a:r>
              <a:rPr lang="nl-NL" dirty="0" err="1" smtClean="0"/>
              <a:t>complexity</a:t>
            </a:r>
            <a:r>
              <a:rPr lang="nl-NL" dirty="0" smtClean="0"/>
              <a:t> approach </a:t>
            </a:r>
            <a:r>
              <a:rPr lang="nl-NL" dirty="0" err="1" smtClean="0"/>
              <a:t>to</a:t>
            </a:r>
            <a:r>
              <a:rPr lang="nl-NL" dirty="0" smtClean="0"/>
              <a:t> </a:t>
            </a:r>
            <a:r>
              <a:rPr lang="nl-NL" dirty="0" err="1" smtClean="0"/>
              <a:t>psychotherapy</a:t>
            </a:r>
            <a:r>
              <a:rPr lang="nl-NL" baseline="0" dirty="0" smtClean="0"/>
              <a:t> </a:t>
            </a:r>
            <a:r>
              <a:rPr lang="nl-NL" baseline="0" dirty="0" err="1" smtClean="0"/>
              <a:t>for</a:t>
            </a:r>
            <a:r>
              <a:rPr lang="nl-NL" baseline="0" dirty="0" smtClean="0"/>
              <a:t> </a:t>
            </a:r>
            <a:r>
              <a:rPr lang="nl-NL" baseline="0" dirty="0" err="1" smtClean="0"/>
              <a:t>depression</a:t>
            </a:r>
            <a:r>
              <a:rPr lang="nl-NL" baseline="0" dirty="0" smtClean="0"/>
              <a:t>, we </a:t>
            </a:r>
            <a:r>
              <a:rPr lang="nl-NL" baseline="0" dirty="0" err="1" smtClean="0"/>
              <a:t>can</a:t>
            </a:r>
            <a:r>
              <a:rPr lang="nl-NL" baseline="0" dirty="0" smtClean="0"/>
              <a:t> </a:t>
            </a:r>
            <a:r>
              <a:rPr lang="nl-NL" baseline="0" dirty="0" err="1" smtClean="0"/>
              <a:t>formulate</a:t>
            </a:r>
            <a:r>
              <a:rPr lang="nl-NL" baseline="0" dirty="0" smtClean="0"/>
              <a:t> </a:t>
            </a:r>
            <a:r>
              <a:rPr lang="nl-NL" baseline="0" dirty="0" err="1" smtClean="0"/>
              <a:t>the</a:t>
            </a:r>
            <a:r>
              <a:rPr lang="nl-NL" baseline="0" dirty="0" smtClean="0"/>
              <a:t> </a:t>
            </a:r>
            <a:r>
              <a:rPr lang="nl-NL" baseline="0" dirty="0" err="1" smtClean="0"/>
              <a:t>following</a:t>
            </a:r>
            <a:r>
              <a:rPr lang="nl-NL" baseline="0" dirty="0" smtClean="0"/>
              <a:t> </a:t>
            </a:r>
            <a:r>
              <a:rPr lang="nl-NL" baseline="0" dirty="0" err="1" smtClean="0"/>
              <a:t>questions</a:t>
            </a:r>
            <a:r>
              <a:rPr lang="nl-NL" baseline="0" dirty="0" smtClean="0"/>
              <a:t>. </a:t>
            </a:r>
            <a:r>
              <a:rPr lang="nl-NL" dirty="0" smtClean="0"/>
              <a:t>Critical </a:t>
            </a:r>
            <a:r>
              <a:rPr lang="nl-NL" dirty="0" err="1" smtClean="0"/>
              <a:t>fluctuations</a:t>
            </a:r>
            <a:r>
              <a:rPr lang="nl-NL" dirty="0" smtClean="0"/>
              <a:t> </a:t>
            </a:r>
            <a:r>
              <a:rPr lang="nl-NL" dirty="0" err="1" smtClean="0"/>
              <a:t>indicate</a:t>
            </a:r>
            <a:r>
              <a:rPr lang="nl-NL" dirty="0" smtClean="0"/>
              <a:t> </a:t>
            </a:r>
            <a:r>
              <a:rPr lang="nl-NL" dirty="0" err="1" smtClean="0"/>
              <a:t>the</a:t>
            </a:r>
            <a:r>
              <a:rPr lang="nl-NL" dirty="0" smtClean="0"/>
              <a:t> </a:t>
            </a:r>
            <a:r>
              <a:rPr lang="nl-NL" dirty="0" err="1" smtClean="0"/>
              <a:t>destabilization</a:t>
            </a:r>
            <a:r>
              <a:rPr lang="nl-NL" baseline="0" dirty="0" smtClean="0"/>
              <a:t> of </a:t>
            </a:r>
            <a:r>
              <a:rPr lang="nl-NL" baseline="0" dirty="0" err="1" smtClean="0"/>
              <a:t>an</a:t>
            </a:r>
            <a:r>
              <a:rPr lang="nl-NL" baseline="0" dirty="0" smtClean="0"/>
              <a:t> </a:t>
            </a:r>
            <a:r>
              <a:rPr lang="nl-NL" baseline="0" dirty="0" err="1" smtClean="0"/>
              <a:t>old</a:t>
            </a:r>
            <a:r>
              <a:rPr lang="nl-NL" baseline="0" dirty="0" smtClean="0"/>
              <a:t> </a:t>
            </a:r>
            <a:r>
              <a:rPr lang="nl-NL" baseline="0" dirty="0" err="1" smtClean="0"/>
              <a:t>pathological</a:t>
            </a:r>
            <a:r>
              <a:rPr lang="nl-NL" baseline="0" dirty="0" smtClean="0"/>
              <a:t> </a:t>
            </a:r>
            <a:r>
              <a:rPr lang="nl-NL" baseline="0" dirty="0" err="1" smtClean="0"/>
              <a:t>pattern</a:t>
            </a:r>
            <a:r>
              <a:rPr lang="nl-NL" baseline="0" dirty="0" smtClean="0"/>
              <a:t> </a:t>
            </a:r>
            <a:r>
              <a:rPr lang="nl-NL" baseline="0" dirty="0" err="1" smtClean="0"/>
              <a:t>and</a:t>
            </a:r>
            <a:r>
              <a:rPr lang="nl-NL" baseline="0" dirty="0" smtClean="0"/>
              <a:t> a </a:t>
            </a:r>
            <a:r>
              <a:rPr lang="nl-NL" baseline="0" dirty="0" err="1" smtClean="0"/>
              <a:t>possible</a:t>
            </a:r>
            <a:r>
              <a:rPr lang="nl-NL" baseline="0" dirty="0" smtClean="0"/>
              <a:t> </a:t>
            </a:r>
            <a:r>
              <a:rPr lang="nl-NL" baseline="0" dirty="0" err="1" smtClean="0"/>
              <a:t>pattern</a:t>
            </a:r>
            <a:r>
              <a:rPr lang="nl-NL" baseline="0" dirty="0" smtClean="0"/>
              <a:t> </a:t>
            </a:r>
            <a:r>
              <a:rPr lang="nl-NL" baseline="0" dirty="0" err="1" smtClean="0"/>
              <a:t>transition</a:t>
            </a:r>
            <a:r>
              <a:rPr lang="nl-NL" baseline="0" dirty="0" smtClean="0"/>
              <a:t> </a:t>
            </a:r>
            <a:r>
              <a:rPr lang="nl-NL" baseline="0" dirty="0" err="1" smtClean="0"/>
              <a:t>towards</a:t>
            </a:r>
            <a:r>
              <a:rPr lang="nl-NL" baseline="0" dirty="0" smtClean="0"/>
              <a:t> a more </a:t>
            </a:r>
            <a:r>
              <a:rPr lang="nl-NL" baseline="0" dirty="0" err="1" smtClean="0"/>
              <a:t>healthy</a:t>
            </a:r>
            <a:r>
              <a:rPr lang="nl-NL" baseline="0" dirty="0" smtClean="0"/>
              <a:t> </a:t>
            </a:r>
            <a:r>
              <a:rPr lang="nl-NL" baseline="0" dirty="0" err="1" smtClean="0"/>
              <a:t>pattern</a:t>
            </a:r>
            <a:r>
              <a:rPr lang="nl-NL" baseline="0" dirty="0" smtClean="0"/>
              <a:t>. 328 </a:t>
            </a:r>
            <a:r>
              <a:rPr lang="nl-NL" baseline="0" dirty="0" err="1" smtClean="0"/>
              <a:t>participants</a:t>
            </a:r>
            <a:endParaRPr lang="nl-NL" dirty="0"/>
          </a:p>
        </p:txBody>
      </p:sp>
    </p:spTree>
    <p:extLst>
      <p:ext uri="{BB962C8B-B14F-4D97-AF65-F5344CB8AC3E}">
        <p14:creationId xmlns:p14="http://schemas.microsoft.com/office/powerpoint/2010/main" val="349917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559089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4504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err="1" smtClean="0"/>
              <a:t>From</a:t>
            </a:r>
            <a:r>
              <a:rPr lang="nl-NL" dirty="0" smtClean="0"/>
              <a:t> </a:t>
            </a:r>
            <a:r>
              <a:rPr lang="nl-NL" dirty="0" err="1" smtClean="0"/>
              <a:t>this</a:t>
            </a:r>
            <a:r>
              <a:rPr lang="nl-NL" dirty="0" smtClean="0"/>
              <a:t> </a:t>
            </a:r>
            <a:r>
              <a:rPr lang="nl-NL" dirty="0" err="1" smtClean="0"/>
              <a:t>complexity</a:t>
            </a:r>
            <a:r>
              <a:rPr lang="nl-NL" dirty="0" smtClean="0"/>
              <a:t> approach </a:t>
            </a:r>
            <a:r>
              <a:rPr lang="nl-NL" dirty="0" err="1" smtClean="0"/>
              <a:t>to</a:t>
            </a:r>
            <a:r>
              <a:rPr lang="nl-NL" dirty="0" smtClean="0"/>
              <a:t> </a:t>
            </a:r>
            <a:r>
              <a:rPr lang="nl-NL" dirty="0" err="1" smtClean="0"/>
              <a:t>psychotherapy</a:t>
            </a:r>
            <a:r>
              <a:rPr lang="nl-NL" baseline="0" dirty="0" smtClean="0"/>
              <a:t> </a:t>
            </a:r>
            <a:r>
              <a:rPr lang="nl-NL" baseline="0" dirty="0" err="1" smtClean="0"/>
              <a:t>for</a:t>
            </a:r>
            <a:r>
              <a:rPr lang="nl-NL" baseline="0" dirty="0" smtClean="0"/>
              <a:t> </a:t>
            </a:r>
            <a:r>
              <a:rPr lang="nl-NL" baseline="0" dirty="0" err="1" smtClean="0"/>
              <a:t>depression</a:t>
            </a:r>
            <a:r>
              <a:rPr lang="nl-NL" baseline="0" dirty="0" smtClean="0"/>
              <a:t>, we </a:t>
            </a:r>
            <a:r>
              <a:rPr lang="nl-NL" baseline="0" dirty="0" err="1" smtClean="0"/>
              <a:t>can</a:t>
            </a:r>
            <a:r>
              <a:rPr lang="nl-NL" baseline="0" dirty="0" smtClean="0"/>
              <a:t> </a:t>
            </a:r>
            <a:r>
              <a:rPr lang="nl-NL" baseline="0" dirty="0" err="1" smtClean="0"/>
              <a:t>formulate</a:t>
            </a:r>
            <a:r>
              <a:rPr lang="nl-NL" baseline="0" dirty="0" smtClean="0"/>
              <a:t> </a:t>
            </a:r>
            <a:r>
              <a:rPr lang="nl-NL" baseline="0" dirty="0" err="1" smtClean="0"/>
              <a:t>the</a:t>
            </a:r>
            <a:r>
              <a:rPr lang="nl-NL" baseline="0" dirty="0" smtClean="0"/>
              <a:t> </a:t>
            </a:r>
            <a:r>
              <a:rPr lang="nl-NL" baseline="0" dirty="0" err="1" smtClean="0"/>
              <a:t>following</a:t>
            </a:r>
            <a:r>
              <a:rPr lang="nl-NL" baseline="0" dirty="0" smtClean="0"/>
              <a:t> </a:t>
            </a:r>
            <a:r>
              <a:rPr lang="nl-NL" baseline="0" dirty="0" err="1" smtClean="0"/>
              <a:t>questions</a:t>
            </a:r>
            <a:r>
              <a:rPr lang="nl-NL" baseline="0" dirty="0" smtClean="0"/>
              <a:t>. </a:t>
            </a:r>
            <a:r>
              <a:rPr lang="nl-NL" dirty="0" smtClean="0"/>
              <a:t>Critical </a:t>
            </a:r>
            <a:r>
              <a:rPr lang="nl-NL" dirty="0" err="1" smtClean="0"/>
              <a:t>fluctuations</a:t>
            </a:r>
            <a:r>
              <a:rPr lang="nl-NL" dirty="0" smtClean="0"/>
              <a:t> </a:t>
            </a:r>
            <a:r>
              <a:rPr lang="nl-NL" dirty="0" err="1" smtClean="0"/>
              <a:t>indicate</a:t>
            </a:r>
            <a:r>
              <a:rPr lang="nl-NL" dirty="0" smtClean="0"/>
              <a:t> </a:t>
            </a:r>
            <a:r>
              <a:rPr lang="nl-NL" dirty="0" err="1" smtClean="0"/>
              <a:t>the</a:t>
            </a:r>
            <a:r>
              <a:rPr lang="nl-NL" dirty="0" smtClean="0"/>
              <a:t> </a:t>
            </a:r>
            <a:r>
              <a:rPr lang="nl-NL" dirty="0" err="1" smtClean="0"/>
              <a:t>destabilization</a:t>
            </a:r>
            <a:r>
              <a:rPr lang="nl-NL" baseline="0" dirty="0" smtClean="0"/>
              <a:t> of </a:t>
            </a:r>
            <a:r>
              <a:rPr lang="nl-NL" baseline="0" dirty="0" err="1" smtClean="0"/>
              <a:t>an</a:t>
            </a:r>
            <a:r>
              <a:rPr lang="nl-NL" baseline="0" dirty="0" smtClean="0"/>
              <a:t> </a:t>
            </a:r>
            <a:r>
              <a:rPr lang="nl-NL" baseline="0" dirty="0" err="1" smtClean="0"/>
              <a:t>old</a:t>
            </a:r>
            <a:r>
              <a:rPr lang="nl-NL" baseline="0" dirty="0" smtClean="0"/>
              <a:t> </a:t>
            </a:r>
            <a:r>
              <a:rPr lang="nl-NL" baseline="0" dirty="0" err="1" smtClean="0"/>
              <a:t>pathological</a:t>
            </a:r>
            <a:r>
              <a:rPr lang="nl-NL" baseline="0" dirty="0" smtClean="0"/>
              <a:t> </a:t>
            </a:r>
            <a:r>
              <a:rPr lang="nl-NL" baseline="0" dirty="0" err="1" smtClean="0"/>
              <a:t>pattern</a:t>
            </a:r>
            <a:r>
              <a:rPr lang="nl-NL" baseline="0" dirty="0" smtClean="0"/>
              <a:t> </a:t>
            </a:r>
            <a:r>
              <a:rPr lang="nl-NL" baseline="0" dirty="0" err="1" smtClean="0"/>
              <a:t>and</a:t>
            </a:r>
            <a:r>
              <a:rPr lang="nl-NL" baseline="0" dirty="0" smtClean="0"/>
              <a:t> a </a:t>
            </a:r>
            <a:r>
              <a:rPr lang="nl-NL" baseline="0" dirty="0" err="1" smtClean="0"/>
              <a:t>possible</a:t>
            </a:r>
            <a:r>
              <a:rPr lang="nl-NL" baseline="0" dirty="0" smtClean="0"/>
              <a:t> </a:t>
            </a:r>
            <a:r>
              <a:rPr lang="nl-NL" baseline="0" dirty="0" err="1" smtClean="0"/>
              <a:t>pattern</a:t>
            </a:r>
            <a:r>
              <a:rPr lang="nl-NL" baseline="0" dirty="0" smtClean="0"/>
              <a:t> </a:t>
            </a:r>
            <a:r>
              <a:rPr lang="nl-NL" baseline="0" dirty="0" err="1" smtClean="0"/>
              <a:t>transition</a:t>
            </a:r>
            <a:r>
              <a:rPr lang="nl-NL" baseline="0" dirty="0" smtClean="0"/>
              <a:t> </a:t>
            </a:r>
            <a:r>
              <a:rPr lang="nl-NL" baseline="0" dirty="0" err="1" smtClean="0"/>
              <a:t>towards</a:t>
            </a:r>
            <a:r>
              <a:rPr lang="nl-NL" baseline="0" dirty="0" smtClean="0"/>
              <a:t> a more </a:t>
            </a:r>
            <a:r>
              <a:rPr lang="nl-NL" baseline="0" dirty="0" err="1" smtClean="0"/>
              <a:t>healthy</a:t>
            </a:r>
            <a:r>
              <a:rPr lang="nl-NL" baseline="0" dirty="0" smtClean="0"/>
              <a:t> </a:t>
            </a:r>
            <a:r>
              <a:rPr lang="nl-NL" baseline="0" dirty="0" err="1" smtClean="0"/>
              <a:t>pattern</a:t>
            </a:r>
            <a:r>
              <a:rPr lang="nl-NL" baseline="0" dirty="0" smtClean="0"/>
              <a:t>. 328 </a:t>
            </a:r>
            <a:r>
              <a:rPr lang="nl-NL" baseline="0" dirty="0" err="1" smtClean="0"/>
              <a:t>participants</a:t>
            </a:r>
            <a:endParaRPr lang="nl-NL" dirty="0"/>
          </a:p>
        </p:txBody>
      </p:sp>
    </p:spTree>
    <p:extLst>
      <p:ext uri="{BB962C8B-B14F-4D97-AF65-F5344CB8AC3E}">
        <p14:creationId xmlns:p14="http://schemas.microsoft.com/office/powerpoint/2010/main" val="400477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smtClean="0"/>
              <a:t>Research</a:t>
            </a:r>
            <a:r>
              <a:rPr lang="nl-NL" baseline="0" dirty="0" smtClean="0"/>
              <a:t> is focussed on the input: i</a:t>
            </a:r>
            <a:r>
              <a:rPr lang="nl-NL" dirty="0" smtClean="0"/>
              <a:t>nterventions.</a:t>
            </a:r>
            <a:r>
              <a:rPr lang="nl-NL" baseline="0" dirty="0" smtClean="0"/>
              <a:t> We think of interventions as seperate causal factors. This is the conception of intervention causality. The same causality as with billiards. Imagine the white ball is the intervention.</a:t>
            </a:r>
            <a:endParaRPr lang="nl-NL" dirty="0"/>
          </a:p>
        </p:txBody>
      </p:sp>
    </p:spTree>
    <p:extLst>
      <p:ext uri="{BB962C8B-B14F-4D97-AF65-F5344CB8AC3E}">
        <p14:creationId xmlns:p14="http://schemas.microsoft.com/office/powerpoint/2010/main" val="815559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Cambria Math" panose="02040503050406030204" pitchFamily="18" charset="0"/>
                <a:ea typeface="Cambria Math" panose="02040503050406030204" pitchFamily="18" charset="0"/>
              </a:rPr>
              <a:t>Anomalies with</a:t>
            </a:r>
            <a:r>
              <a:rPr lang="en-GB" sz="1200" baseline="0" dirty="0" smtClean="0">
                <a:latin typeface="Cambria Math" panose="02040503050406030204" pitchFamily="18" charset="0"/>
                <a:ea typeface="Cambria Math" panose="02040503050406030204" pitchFamily="18" charset="0"/>
              </a:rPr>
              <a:t> this conception of intervention and clinical change. 1. The causal role of the intervention. 2. Change is not continuous, i.e. proportional to intervention efforts such as in billiards. 3. Limited predictability of treatment outcome, unlike billiards which can be fully modelled Newtonian.   PAUZE: we need a new theoretical perspective</a:t>
            </a:r>
            <a:endParaRPr lang="en-GB" sz="1200" dirty="0" smtClean="0">
              <a:latin typeface="Cambria Math" panose="02040503050406030204" pitchFamily="18" charset="0"/>
              <a:ea typeface="Cambria Math" panose="02040503050406030204" pitchFamily="18" charset="0"/>
            </a:endParaRPr>
          </a:p>
          <a:p>
            <a:endParaRPr lang="nl-NL" dirty="0"/>
          </a:p>
        </p:txBody>
      </p:sp>
    </p:spTree>
    <p:extLst>
      <p:ext uri="{BB962C8B-B14F-4D97-AF65-F5344CB8AC3E}">
        <p14:creationId xmlns:p14="http://schemas.microsoft.com/office/powerpoint/2010/main" val="6656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smtClean="0"/>
              <a:t>These approaches can deal with these anomalies. Commonalities 1. No one</a:t>
            </a:r>
            <a:r>
              <a:rPr lang="nl-NL" baseline="0" dirty="0" smtClean="0"/>
              <a:t> sizes fits all.  2. Still general principles underlying clinical change on a macroscopic level  3. interventions are not external causal factors causing change, they interact with the system, that is continously changing by self-organization</a:t>
            </a:r>
            <a:endParaRPr lang="nl-NL" dirty="0"/>
          </a:p>
        </p:txBody>
      </p:sp>
    </p:spTree>
    <p:extLst>
      <p:ext uri="{BB962C8B-B14F-4D97-AF65-F5344CB8AC3E}">
        <p14:creationId xmlns:p14="http://schemas.microsoft.com/office/powerpoint/2010/main" val="2308477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smtClean="0"/>
              <a:t>When change is self-organized, we get</a:t>
            </a:r>
            <a:r>
              <a:rPr lang="nl-NL" baseline="0" dirty="0" smtClean="0"/>
              <a:t> a different conceptualization of clinical change. 1. Not induced like a billiard ball, but comes from within/interactions, 2. change is not continous but often abrupt, 3. change is limited predictable </a:t>
            </a:r>
            <a:r>
              <a:rPr lang="nl-NL" dirty="0" smtClean="0"/>
              <a:t>4. Sometimes small</a:t>
            </a:r>
            <a:r>
              <a:rPr lang="nl-NL" baseline="0" dirty="0" smtClean="0"/>
              <a:t> interventions will have large effects, sometimes large interventions will have virtually no effect. Intervent effects are thus not independent, a</a:t>
            </a:r>
            <a:r>
              <a:rPr lang="nl-NL" dirty="0" smtClean="0"/>
              <a:t>s assumed in RCTs</a:t>
            </a:r>
            <a:r>
              <a:rPr lang="nl-NL" baseline="0" dirty="0" smtClean="0"/>
              <a:t> and manualized treatment.</a:t>
            </a:r>
            <a:endParaRPr lang="nl-NL" dirty="0"/>
          </a:p>
        </p:txBody>
      </p:sp>
    </p:spTree>
    <p:extLst>
      <p:ext uri="{BB962C8B-B14F-4D97-AF65-F5344CB8AC3E}">
        <p14:creationId xmlns:p14="http://schemas.microsoft.com/office/powerpoint/2010/main" val="3472176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Model</a:t>
            </a:r>
            <a:r>
              <a:rPr lang="en-GB" baseline="0" dirty="0" smtClean="0"/>
              <a:t> of system wide reorganization. </a:t>
            </a:r>
            <a:r>
              <a:rPr lang="en-GB" dirty="0" smtClean="0"/>
              <a:t>CP example: motivation to change, Destabilization: critical fluctuations, Multi-stability. </a:t>
            </a:r>
          </a:p>
          <a:p>
            <a:r>
              <a:rPr lang="en-GB" dirty="0" smtClean="0"/>
              <a:t>Explain that</a:t>
            </a:r>
            <a:r>
              <a:rPr lang="en-GB" baseline="0" dirty="0" smtClean="0"/>
              <a:t> the valley reforms itself continuously, destabilization = opportunity for different states to emerge. </a:t>
            </a:r>
            <a:endParaRPr lang="en-GB" dirty="0"/>
          </a:p>
        </p:txBody>
      </p:sp>
      <p:sp>
        <p:nvSpPr>
          <p:cNvPr id="4" name="Slide Number Placeholder 3"/>
          <p:cNvSpPr>
            <a:spLocks noGrp="1"/>
          </p:cNvSpPr>
          <p:nvPr>
            <p:ph type="sldNum" sz="quarter" idx="10"/>
          </p:nvPr>
        </p:nvSpPr>
        <p:spPr/>
        <p:txBody>
          <a:bodyPr/>
          <a:lstStyle/>
          <a:p>
            <a:fld id="{E73C4A55-B56A-491F-B245-4112DFD60A6E}" type="slidenum">
              <a:rPr lang="en-GB" smtClean="0"/>
              <a:t>8</a:t>
            </a:fld>
            <a:endParaRPr lang="en-GB"/>
          </a:p>
        </p:txBody>
      </p:sp>
    </p:spTree>
    <p:extLst>
      <p:ext uri="{BB962C8B-B14F-4D97-AF65-F5344CB8AC3E}">
        <p14:creationId xmlns:p14="http://schemas.microsoft.com/office/powerpoint/2010/main" val="1987545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877888"/>
            <a:ext cx="7807326" cy="4392612"/>
          </a:xfrm>
        </p:spPr>
      </p:sp>
      <p:sp>
        <p:nvSpPr>
          <p:cNvPr id="3" name="Notes Placeholder 2"/>
          <p:cNvSpPr>
            <a:spLocks noGrp="1"/>
          </p:cNvSpPr>
          <p:nvPr>
            <p:ph type="body" idx="1"/>
          </p:nvPr>
        </p:nvSpPr>
        <p:spPr/>
        <p:txBody>
          <a:bodyPr/>
          <a:lstStyle/>
          <a:p>
            <a:r>
              <a:rPr lang="nl-NL" dirty="0" err="1" smtClean="0"/>
              <a:t>Two</a:t>
            </a:r>
            <a:r>
              <a:rPr lang="nl-NL" baseline="0" dirty="0" smtClean="0"/>
              <a:t> levels: 1) </a:t>
            </a:r>
            <a:r>
              <a:rPr lang="nl-NL" baseline="0" dirty="0" err="1" smtClean="0"/>
              <a:t>states</a:t>
            </a:r>
            <a:r>
              <a:rPr lang="nl-NL" baseline="0" dirty="0" smtClean="0"/>
              <a:t>, 2) landscapes.</a:t>
            </a:r>
            <a:endParaRPr lang="nl-NL" dirty="0"/>
          </a:p>
        </p:txBody>
      </p:sp>
    </p:spTree>
    <p:extLst>
      <p:ext uri="{BB962C8B-B14F-4D97-AF65-F5344CB8AC3E}">
        <p14:creationId xmlns:p14="http://schemas.microsoft.com/office/powerpoint/2010/main" val="406400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6" name="Tijdelijke aanduiding voor inhoud 2"/>
          <p:cNvSpPr>
            <a:spLocks noGrp="1"/>
          </p:cNvSpPr>
          <p:nvPr>
            <p:ph idx="1"/>
          </p:nvPr>
        </p:nvSpPr>
        <p:spPr>
          <a:xfrm>
            <a:off x="1265123" y="1265213"/>
            <a:ext cx="9663010" cy="4301725"/>
          </a:xfrm>
        </p:spPr>
        <p:txBody>
          <a:body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Tree>
    <p:extLst>
      <p:ext uri="{BB962C8B-B14F-4D97-AF65-F5344CB8AC3E}">
        <p14:creationId xmlns:p14="http://schemas.microsoft.com/office/powerpoint/2010/main" val="316035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6" name="Tijdelijke aanduiding voor inhoud 2"/>
          <p:cNvSpPr>
            <a:spLocks noGrp="1"/>
          </p:cNvSpPr>
          <p:nvPr>
            <p:ph sz="half" idx="1"/>
          </p:nvPr>
        </p:nvSpPr>
        <p:spPr>
          <a:xfrm>
            <a:off x="1265124" y="1265213"/>
            <a:ext cx="4641848" cy="4301725"/>
          </a:xfrm>
        </p:spPr>
        <p:txBody>
          <a:bodyPr/>
          <a:lstStyle>
            <a:lvl1pPr>
              <a:defRPr sz="1757"/>
            </a:lvl1pPr>
            <a:lvl2pPr>
              <a:defRPr sz="1757"/>
            </a:lvl2pPr>
            <a:lvl3pPr>
              <a:defRPr sz="1476"/>
            </a:lvl3pPr>
            <a:lvl4pPr>
              <a:defRPr sz="1476"/>
            </a:lvl4pPr>
            <a:lvl5pPr>
              <a:defRPr sz="1476"/>
            </a:lvl5pPr>
            <a:lvl6pPr>
              <a:defRPr sz="1827"/>
            </a:lvl6pPr>
            <a:lvl7pPr>
              <a:defRPr sz="1827"/>
            </a:lvl7pPr>
            <a:lvl8pPr>
              <a:defRPr sz="1827"/>
            </a:lvl8pPr>
            <a:lvl9pPr>
              <a:defRPr sz="1827"/>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7" name="Tijdelijke aanduiding voor inhoud 3"/>
          <p:cNvSpPr>
            <a:spLocks noGrp="1"/>
          </p:cNvSpPr>
          <p:nvPr>
            <p:ph sz="half" idx="2"/>
          </p:nvPr>
        </p:nvSpPr>
        <p:spPr>
          <a:xfrm>
            <a:off x="6244513" y="1265213"/>
            <a:ext cx="4683620" cy="4301725"/>
          </a:xfrm>
        </p:spPr>
        <p:txBody>
          <a:bodyPr/>
          <a:lstStyle>
            <a:lvl1pPr>
              <a:defRPr sz="1757"/>
            </a:lvl1pPr>
            <a:lvl2pPr>
              <a:defRPr sz="1757"/>
            </a:lvl2pPr>
            <a:lvl3pPr>
              <a:defRPr sz="1476"/>
            </a:lvl3pPr>
            <a:lvl4pPr>
              <a:defRPr sz="1476"/>
            </a:lvl4pPr>
            <a:lvl5pPr>
              <a:defRPr sz="1476"/>
            </a:lvl5pPr>
            <a:lvl6pPr>
              <a:defRPr sz="1827"/>
            </a:lvl6pPr>
            <a:lvl7pPr>
              <a:defRPr sz="1827"/>
            </a:lvl7pPr>
            <a:lvl8pPr>
              <a:defRPr sz="1827"/>
            </a:lvl8pPr>
            <a:lvl9pPr>
              <a:defRPr sz="1827"/>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Tree>
    <p:extLst>
      <p:ext uri="{BB962C8B-B14F-4D97-AF65-F5344CB8AC3E}">
        <p14:creationId xmlns:p14="http://schemas.microsoft.com/office/powerpoint/2010/main" val="59393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6" name="Tijdelijke aanduiding voor inhoud 2"/>
          <p:cNvSpPr>
            <a:spLocks noGrp="1"/>
          </p:cNvSpPr>
          <p:nvPr>
            <p:ph idx="1"/>
          </p:nvPr>
        </p:nvSpPr>
        <p:spPr>
          <a:xfrm>
            <a:off x="1265123" y="1265213"/>
            <a:ext cx="9663010" cy="43017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Tree>
    <p:extLst>
      <p:ext uri="{BB962C8B-B14F-4D97-AF65-F5344CB8AC3E}">
        <p14:creationId xmlns:p14="http://schemas.microsoft.com/office/powerpoint/2010/main" val="211619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6" name="Tijdelijke aanduiding voor tekst 2"/>
          <p:cNvSpPr>
            <a:spLocks noGrp="1"/>
          </p:cNvSpPr>
          <p:nvPr>
            <p:ph type="body" idx="1"/>
          </p:nvPr>
        </p:nvSpPr>
        <p:spPr>
          <a:xfrm>
            <a:off x="1265123" y="1265213"/>
            <a:ext cx="4641848" cy="632607"/>
          </a:xfrm>
        </p:spPr>
        <p:txBody>
          <a:bodyPr/>
          <a:lstStyle>
            <a:lvl1pPr marL="0" indent="0">
              <a:buNone/>
              <a:defRPr sz="1757" b="1"/>
            </a:lvl1pPr>
            <a:lvl2pPr marL="457014" indent="0">
              <a:buNone/>
              <a:defRPr sz="1968" b="1"/>
            </a:lvl2pPr>
            <a:lvl3pPr marL="914027" indent="0">
              <a:buNone/>
              <a:defRPr sz="1827" b="1"/>
            </a:lvl3pPr>
            <a:lvl4pPr marL="1371041" indent="0">
              <a:buNone/>
              <a:defRPr sz="1616" b="1"/>
            </a:lvl4pPr>
            <a:lvl5pPr marL="1828054" indent="0">
              <a:buNone/>
              <a:defRPr sz="1616" b="1"/>
            </a:lvl5pPr>
            <a:lvl6pPr marL="2285068" indent="0">
              <a:buNone/>
              <a:defRPr sz="1616" b="1"/>
            </a:lvl6pPr>
            <a:lvl7pPr marL="2742082" indent="0">
              <a:buNone/>
              <a:defRPr sz="1616" b="1"/>
            </a:lvl7pPr>
            <a:lvl8pPr marL="3199096" indent="0">
              <a:buNone/>
              <a:defRPr sz="1616" b="1"/>
            </a:lvl8pPr>
            <a:lvl9pPr marL="3656109" indent="0">
              <a:buNone/>
              <a:defRPr sz="1616" b="1"/>
            </a:lvl9pPr>
          </a:lstStyle>
          <a:p>
            <a:pPr lvl="0"/>
            <a:r>
              <a:rPr lang="nl-NL" smtClean="0"/>
              <a:t>Klik om de modelstijlen te bewerken</a:t>
            </a:r>
          </a:p>
        </p:txBody>
      </p:sp>
      <p:sp>
        <p:nvSpPr>
          <p:cNvPr id="7" name="Tijdelijke aanduiding voor inhoud 3"/>
          <p:cNvSpPr>
            <a:spLocks noGrp="1"/>
          </p:cNvSpPr>
          <p:nvPr>
            <p:ph sz="half" idx="2"/>
          </p:nvPr>
        </p:nvSpPr>
        <p:spPr>
          <a:xfrm>
            <a:off x="1265124" y="1897820"/>
            <a:ext cx="4641848" cy="3669118"/>
          </a:xfrm>
        </p:spPr>
        <p:txBody>
          <a:bodyPr/>
          <a:lstStyle>
            <a:lvl1pPr>
              <a:defRPr sz="1757"/>
            </a:lvl1pPr>
            <a:lvl2pPr>
              <a:defRPr sz="1757"/>
            </a:lvl2pPr>
            <a:lvl3pPr>
              <a:defRPr sz="1476"/>
            </a:lvl3pPr>
            <a:lvl4pPr>
              <a:defRPr sz="1476"/>
            </a:lvl4pPr>
            <a:lvl5pPr>
              <a:defRPr sz="1476"/>
            </a:lvl5pPr>
            <a:lvl6pPr>
              <a:defRPr sz="1616"/>
            </a:lvl6pPr>
            <a:lvl7pPr>
              <a:defRPr sz="1616"/>
            </a:lvl7pPr>
            <a:lvl8pPr>
              <a:defRPr sz="1616"/>
            </a:lvl8pPr>
            <a:lvl9pPr>
              <a:defRPr sz="1616"/>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8" name="Tijdelijke aanduiding voor tekst 4"/>
          <p:cNvSpPr>
            <a:spLocks noGrp="1"/>
          </p:cNvSpPr>
          <p:nvPr>
            <p:ph type="body" sz="quarter" idx="3"/>
          </p:nvPr>
        </p:nvSpPr>
        <p:spPr>
          <a:xfrm>
            <a:off x="6244513" y="1265213"/>
            <a:ext cx="4682982" cy="632607"/>
          </a:xfrm>
        </p:spPr>
        <p:txBody>
          <a:bodyPr/>
          <a:lstStyle>
            <a:lvl1pPr marL="0" indent="0">
              <a:buNone/>
              <a:defRPr sz="1757" b="1"/>
            </a:lvl1pPr>
            <a:lvl2pPr marL="457014" indent="0">
              <a:buNone/>
              <a:defRPr sz="1968" b="1"/>
            </a:lvl2pPr>
            <a:lvl3pPr marL="914027" indent="0">
              <a:buNone/>
              <a:defRPr sz="1827" b="1"/>
            </a:lvl3pPr>
            <a:lvl4pPr marL="1371041" indent="0">
              <a:buNone/>
              <a:defRPr sz="1616" b="1"/>
            </a:lvl4pPr>
            <a:lvl5pPr marL="1828054" indent="0">
              <a:buNone/>
              <a:defRPr sz="1616" b="1"/>
            </a:lvl5pPr>
            <a:lvl6pPr marL="2285068" indent="0">
              <a:buNone/>
              <a:defRPr sz="1616" b="1"/>
            </a:lvl6pPr>
            <a:lvl7pPr marL="2742082" indent="0">
              <a:buNone/>
              <a:defRPr sz="1616" b="1"/>
            </a:lvl7pPr>
            <a:lvl8pPr marL="3199096" indent="0">
              <a:buNone/>
              <a:defRPr sz="1616" b="1"/>
            </a:lvl8pPr>
            <a:lvl9pPr marL="3656109" indent="0">
              <a:buNone/>
              <a:defRPr sz="1616" b="1"/>
            </a:lvl9pPr>
          </a:lstStyle>
          <a:p>
            <a:pPr lvl="0"/>
            <a:r>
              <a:rPr lang="nl-NL" smtClean="0"/>
              <a:t>Klik om de modelstijlen te bewerken</a:t>
            </a:r>
          </a:p>
        </p:txBody>
      </p:sp>
      <p:sp>
        <p:nvSpPr>
          <p:cNvPr id="9" name="Tijdelijke aanduiding voor inhoud 5"/>
          <p:cNvSpPr>
            <a:spLocks noGrp="1"/>
          </p:cNvSpPr>
          <p:nvPr>
            <p:ph sz="quarter" idx="4"/>
          </p:nvPr>
        </p:nvSpPr>
        <p:spPr>
          <a:xfrm>
            <a:off x="6244513" y="1897820"/>
            <a:ext cx="4683620" cy="3669118"/>
          </a:xfrm>
        </p:spPr>
        <p:txBody>
          <a:bodyPr/>
          <a:lstStyle>
            <a:lvl1pPr>
              <a:defRPr sz="1757"/>
            </a:lvl1pPr>
            <a:lvl2pPr>
              <a:defRPr sz="1757"/>
            </a:lvl2pPr>
            <a:lvl3pPr>
              <a:defRPr sz="1476"/>
            </a:lvl3pPr>
            <a:lvl4pPr>
              <a:defRPr sz="1476"/>
            </a:lvl4pPr>
            <a:lvl5pPr>
              <a:defRPr sz="1476"/>
            </a:lvl5pPr>
            <a:lvl6pPr>
              <a:defRPr sz="1616"/>
            </a:lvl6pPr>
            <a:lvl7pPr>
              <a:defRPr sz="1616"/>
            </a:lvl7pPr>
            <a:lvl8pPr>
              <a:defRPr sz="1616"/>
            </a:lvl8pPr>
            <a:lvl9pPr>
              <a:defRPr sz="1616"/>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Tree>
    <p:extLst>
      <p:ext uri="{BB962C8B-B14F-4D97-AF65-F5344CB8AC3E}">
        <p14:creationId xmlns:p14="http://schemas.microsoft.com/office/powerpoint/2010/main" val="371589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425125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6" name="Tijdelijke aanduiding voor afbeelding 2"/>
          <p:cNvSpPr>
            <a:spLocks noGrp="1"/>
          </p:cNvSpPr>
          <p:nvPr>
            <p:ph type="pic" idx="1"/>
          </p:nvPr>
        </p:nvSpPr>
        <p:spPr>
          <a:xfrm>
            <a:off x="1854011" y="389651"/>
            <a:ext cx="8386614" cy="4717471"/>
          </a:xfrm>
        </p:spPr>
        <p:txBody>
          <a:bodyPr rtlCol="0">
            <a:noAutofit/>
          </a:bodyPr>
          <a:lstStyle>
            <a:lvl1pPr marL="0" indent="0">
              <a:buNone/>
              <a:defRPr sz="3233"/>
            </a:lvl1pPr>
            <a:lvl2pPr marL="457014" indent="0">
              <a:buNone/>
              <a:defRPr sz="2811"/>
            </a:lvl2pPr>
            <a:lvl3pPr marL="914027" indent="0">
              <a:buNone/>
              <a:defRPr sz="2390"/>
            </a:lvl3pPr>
            <a:lvl4pPr marL="1371041" indent="0">
              <a:buNone/>
              <a:defRPr sz="1968"/>
            </a:lvl4pPr>
            <a:lvl5pPr marL="1828054" indent="0">
              <a:buNone/>
              <a:defRPr sz="1968"/>
            </a:lvl5pPr>
            <a:lvl6pPr marL="2285068" indent="0">
              <a:buNone/>
              <a:defRPr sz="1968"/>
            </a:lvl6pPr>
            <a:lvl7pPr marL="2742082" indent="0">
              <a:buNone/>
              <a:defRPr sz="1968"/>
            </a:lvl7pPr>
            <a:lvl8pPr marL="3199096" indent="0">
              <a:buNone/>
              <a:defRPr sz="1968"/>
            </a:lvl8pPr>
            <a:lvl9pPr marL="3656109" indent="0">
              <a:buNone/>
              <a:defRPr sz="1968"/>
            </a:lvl9pPr>
          </a:lstStyle>
          <a:p>
            <a:pPr lvl="0"/>
            <a:r>
              <a:rPr lang="nl-NL" noProof="0" smtClean="0"/>
              <a:t>Klik op het pictogram als u een afbeelding wilt toevoegen</a:t>
            </a:r>
            <a:endParaRPr lang="nl-NL" noProof="0"/>
          </a:p>
        </p:txBody>
      </p:sp>
      <p:sp>
        <p:nvSpPr>
          <p:cNvPr id="7" name="Tijdelijke aanduiding voor tekst 3"/>
          <p:cNvSpPr>
            <a:spLocks noGrp="1"/>
          </p:cNvSpPr>
          <p:nvPr>
            <p:ph type="body" sz="half" idx="2"/>
          </p:nvPr>
        </p:nvSpPr>
        <p:spPr>
          <a:xfrm>
            <a:off x="1854011" y="5107123"/>
            <a:ext cx="8386614" cy="560045"/>
          </a:xfrm>
        </p:spPr>
        <p:txBody>
          <a:bodyPr/>
          <a:lstStyle>
            <a:lvl1pPr marL="0" indent="0" algn="ctr">
              <a:buNone/>
              <a:defRPr sz="1265"/>
            </a:lvl1pPr>
            <a:lvl2pPr marL="457014" indent="0">
              <a:buNone/>
              <a:defRPr sz="1195"/>
            </a:lvl2pPr>
            <a:lvl3pPr marL="914027" indent="0">
              <a:buNone/>
              <a:defRPr sz="984"/>
            </a:lvl3pPr>
            <a:lvl4pPr marL="1371041" indent="0">
              <a:buNone/>
              <a:defRPr sz="914"/>
            </a:lvl4pPr>
            <a:lvl5pPr marL="1828054" indent="0">
              <a:buNone/>
              <a:defRPr sz="914"/>
            </a:lvl5pPr>
            <a:lvl6pPr marL="2285068" indent="0">
              <a:buNone/>
              <a:defRPr sz="914"/>
            </a:lvl6pPr>
            <a:lvl7pPr marL="2742082" indent="0">
              <a:buNone/>
              <a:defRPr sz="914"/>
            </a:lvl7pPr>
            <a:lvl8pPr marL="3199096" indent="0">
              <a:buNone/>
              <a:defRPr sz="914"/>
            </a:lvl8pPr>
            <a:lvl9pPr marL="3656109" indent="0">
              <a:buNone/>
              <a:defRPr sz="914"/>
            </a:lvl9pPr>
          </a:lstStyle>
          <a:p>
            <a:pPr lvl="0"/>
            <a:r>
              <a:rPr lang="nl-NL" smtClean="0"/>
              <a:t>Klik om de modelstijlen te bewerken</a:t>
            </a:r>
          </a:p>
        </p:txBody>
      </p:sp>
    </p:spTree>
    <p:extLst>
      <p:ext uri="{BB962C8B-B14F-4D97-AF65-F5344CB8AC3E}">
        <p14:creationId xmlns:p14="http://schemas.microsoft.com/office/powerpoint/2010/main" val="159802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fbeelding paginavullen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Tree>
    <p:extLst>
      <p:ext uri="{BB962C8B-B14F-4D97-AF65-F5344CB8AC3E}">
        <p14:creationId xmlns:p14="http://schemas.microsoft.com/office/powerpoint/2010/main" val="355404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0998AA-8700-4C94-BAB0-265535F04F24}" type="datetimeFigureOut">
              <a:rPr lang="en-GB" smtClean="0"/>
              <a:t>26/03/2018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8E156-CDD3-47C6-A347-D01B09FFB333}" type="slidenum">
              <a:rPr lang="en-GB" smtClean="0"/>
              <a:t>‹#›</a:t>
            </a:fld>
            <a:endParaRPr lang="en-GB"/>
          </a:p>
        </p:txBody>
      </p:sp>
    </p:spTree>
    <p:extLst>
      <p:ext uri="{BB962C8B-B14F-4D97-AF65-F5344CB8AC3E}">
        <p14:creationId xmlns:p14="http://schemas.microsoft.com/office/powerpoint/2010/main" val="648101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3.png"/><Relationship Id="rId5" Type="http://schemas.openxmlformats.org/officeDocument/2006/relationships/slideLayout" Target="../slideLayouts/slideLayout6.xml"/><Relationship Id="rId10"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65281" y="506595"/>
            <a:ext cx="9662553" cy="758776"/>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p>
            <a:pPr lvl="0"/>
            <a:r>
              <a:rPr lang="nl-NL" smtClean="0"/>
              <a:t>Titelstijl van model bewerken</a:t>
            </a:r>
          </a:p>
        </p:txBody>
      </p:sp>
      <p:sp>
        <p:nvSpPr>
          <p:cNvPr id="8195" name="Tijdelijke aanduiding voor tekst 2"/>
          <p:cNvSpPr>
            <a:spLocks noGrp="1"/>
          </p:cNvSpPr>
          <p:nvPr>
            <p:ph type="body" idx="1"/>
          </p:nvPr>
        </p:nvSpPr>
        <p:spPr bwMode="auto">
          <a:xfrm>
            <a:off x="1265281" y="1265372"/>
            <a:ext cx="9662553" cy="4301593"/>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pic>
        <p:nvPicPr>
          <p:cNvPr id="8199" name="Afbeelding 7" descr="RU_E_RGB_2014_wit.png"/>
          <p:cNvPicPr>
            <a:picLocks noChangeAspect="1"/>
          </p:cNvPicPr>
          <p:nvPr/>
        </p:nvPicPr>
        <p:blipFill>
          <a:blip r:embed="rId4"/>
          <a:srcRect/>
          <a:stretch>
            <a:fillRect/>
          </a:stretch>
        </p:blipFill>
        <p:spPr bwMode="auto">
          <a:xfrm>
            <a:off x="9081238" y="6119309"/>
            <a:ext cx="2531678" cy="572430"/>
          </a:xfrm>
          <a:prstGeom prst="rect">
            <a:avLst/>
          </a:prstGeom>
          <a:noFill/>
          <a:ln w="9525">
            <a:noFill/>
            <a:miter lim="800000"/>
            <a:headEnd/>
            <a:tailEnd/>
          </a:ln>
        </p:spPr>
      </p:pic>
      <p:pic>
        <p:nvPicPr>
          <p:cNvPr id="7" name="Picture 6" descr="BSI-signature-white-screen-big.png"/>
          <p:cNvPicPr>
            <a:picLocks noChangeAspect="1"/>
          </p:cNvPicPr>
          <p:nvPr userDrawn="1"/>
        </p:nvPicPr>
        <p:blipFill>
          <a:blip r:embed="rId5"/>
          <a:stretch>
            <a:fillRect/>
          </a:stretch>
        </p:blipFill>
        <p:spPr>
          <a:xfrm>
            <a:off x="303489" y="6031812"/>
            <a:ext cx="3851439" cy="659927"/>
          </a:xfrm>
          <a:prstGeom prst="rect">
            <a:avLst/>
          </a:prstGeom>
        </p:spPr>
      </p:pic>
    </p:spTree>
    <p:extLst>
      <p:ext uri="{BB962C8B-B14F-4D97-AF65-F5344CB8AC3E}">
        <p14:creationId xmlns:p14="http://schemas.microsoft.com/office/powerpoint/2010/main" val="622832782"/>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sldNum="0" hdr="0" ftr="0" dt="0"/>
  <p:txStyles>
    <p:titleStyle>
      <a:lvl1pPr algn="l" defTabSz="456320" rtl="0" eaLnBrk="0" fontAlgn="base" hangingPunct="0">
        <a:spcBef>
          <a:spcPct val="0"/>
        </a:spcBef>
        <a:spcAft>
          <a:spcPct val="0"/>
        </a:spcAft>
        <a:defRPr sz="3514" kern="1200">
          <a:solidFill>
            <a:schemeClr val="tx1"/>
          </a:solidFill>
          <a:latin typeface="+mj-lt"/>
          <a:ea typeface="ＭＳ Ｐゴシック" charset="0"/>
          <a:cs typeface="ＭＳ Ｐゴシック" charset="0"/>
        </a:defRPr>
      </a:lvl1pPr>
      <a:lvl2pPr algn="l" defTabSz="456320" rtl="0" eaLnBrk="0" fontAlgn="base" hangingPunct="0">
        <a:spcBef>
          <a:spcPct val="0"/>
        </a:spcBef>
        <a:spcAft>
          <a:spcPct val="0"/>
        </a:spcAft>
        <a:defRPr sz="3514">
          <a:solidFill>
            <a:schemeClr val="tx1"/>
          </a:solidFill>
          <a:latin typeface="Arial" charset="0"/>
          <a:ea typeface="ＭＳ Ｐゴシック" charset="0"/>
          <a:cs typeface="ＭＳ Ｐゴシック" charset="0"/>
        </a:defRPr>
      </a:lvl2pPr>
      <a:lvl3pPr algn="l" defTabSz="456320" rtl="0" eaLnBrk="0" fontAlgn="base" hangingPunct="0">
        <a:spcBef>
          <a:spcPct val="0"/>
        </a:spcBef>
        <a:spcAft>
          <a:spcPct val="0"/>
        </a:spcAft>
        <a:defRPr sz="3514">
          <a:solidFill>
            <a:schemeClr val="tx1"/>
          </a:solidFill>
          <a:latin typeface="Arial" charset="0"/>
          <a:ea typeface="ＭＳ Ｐゴシック" charset="0"/>
          <a:cs typeface="ＭＳ Ｐゴシック" charset="0"/>
        </a:defRPr>
      </a:lvl3pPr>
      <a:lvl4pPr algn="l" defTabSz="456320" rtl="0" eaLnBrk="0" fontAlgn="base" hangingPunct="0">
        <a:spcBef>
          <a:spcPct val="0"/>
        </a:spcBef>
        <a:spcAft>
          <a:spcPct val="0"/>
        </a:spcAft>
        <a:defRPr sz="3514">
          <a:solidFill>
            <a:schemeClr val="tx1"/>
          </a:solidFill>
          <a:latin typeface="Arial" charset="0"/>
          <a:ea typeface="ＭＳ Ｐゴシック" charset="0"/>
          <a:cs typeface="ＭＳ Ｐゴシック" charset="0"/>
        </a:defRPr>
      </a:lvl4pPr>
      <a:lvl5pPr algn="l" defTabSz="456320" rtl="0" eaLnBrk="0" fontAlgn="base" hangingPunct="0">
        <a:spcBef>
          <a:spcPct val="0"/>
        </a:spcBef>
        <a:spcAft>
          <a:spcPct val="0"/>
        </a:spcAft>
        <a:defRPr sz="3514">
          <a:solidFill>
            <a:schemeClr val="tx1"/>
          </a:solidFill>
          <a:latin typeface="Arial" charset="0"/>
          <a:ea typeface="ＭＳ Ｐゴシック" charset="0"/>
          <a:cs typeface="ＭＳ Ｐゴシック" charset="0"/>
        </a:defRPr>
      </a:lvl5pPr>
      <a:lvl6pPr marL="321320" algn="l" defTabSz="456320" rtl="0" fontAlgn="base">
        <a:spcBef>
          <a:spcPct val="0"/>
        </a:spcBef>
        <a:spcAft>
          <a:spcPct val="0"/>
        </a:spcAft>
        <a:defRPr sz="3514">
          <a:solidFill>
            <a:schemeClr val="tx1"/>
          </a:solidFill>
          <a:latin typeface="Arial" charset="0"/>
          <a:ea typeface="ＭＳ Ｐゴシック" charset="0"/>
          <a:cs typeface="ＭＳ Ｐゴシック" charset="0"/>
        </a:defRPr>
      </a:lvl6pPr>
      <a:lvl7pPr marL="642640" algn="l" defTabSz="456320" rtl="0" fontAlgn="base">
        <a:spcBef>
          <a:spcPct val="0"/>
        </a:spcBef>
        <a:spcAft>
          <a:spcPct val="0"/>
        </a:spcAft>
        <a:defRPr sz="3514">
          <a:solidFill>
            <a:schemeClr val="tx1"/>
          </a:solidFill>
          <a:latin typeface="Arial" charset="0"/>
          <a:ea typeface="ＭＳ Ｐゴシック" charset="0"/>
          <a:cs typeface="ＭＳ Ｐゴシック" charset="0"/>
        </a:defRPr>
      </a:lvl7pPr>
      <a:lvl8pPr marL="963960" algn="l" defTabSz="456320" rtl="0" fontAlgn="base">
        <a:spcBef>
          <a:spcPct val="0"/>
        </a:spcBef>
        <a:spcAft>
          <a:spcPct val="0"/>
        </a:spcAft>
        <a:defRPr sz="3514">
          <a:solidFill>
            <a:schemeClr val="tx1"/>
          </a:solidFill>
          <a:latin typeface="Arial" charset="0"/>
          <a:ea typeface="ＭＳ Ｐゴシック" charset="0"/>
          <a:cs typeface="ＭＳ Ｐゴシック" charset="0"/>
        </a:defRPr>
      </a:lvl8pPr>
      <a:lvl9pPr marL="1285281" algn="l" defTabSz="456320" rtl="0" fontAlgn="base">
        <a:spcBef>
          <a:spcPct val="0"/>
        </a:spcBef>
        <a:spcAft>
          <a:spcPct val="0"/>
        </a:spcAft>
        <a:defRPr sz="3514">
          <a:solidFill>
            <a:schemeClr val="tx1"/>
          </a:solidFill>
          <a:latin typeface="Arial" charset="0"/>
          <a:ea typeface="ＭＳ Ｐゴシック" charset="0"/>
          <a:cs typeface="ＭＳ Ｐゴシック" charset="0"/>
        </a:defRPr>
      </a:lvl9pPr>
    </p:titleStyle>
    <p:bodyStyle>
      <a:lvl1pPr marL="252147" indent="-252147" algn="l" defTabSz="456320" rtl="0" eaLnBrk="0" fontAlgn="base" hangingPunct="0">
        <a:spcBef>
          <a:spcPct val="0"/>
        </a:spcBef>
        <a:spcAft>
          <a:spcPct val="0"/>
        </a:spcAft>
        <a:buFont typeface="Arial" pitchFamily="34" charset="0"/>
        <a:buChar char="•"/>
        <a:defRPr sz="1757" kern="1200">
          <a:solidFill>
            <a:srgbClr val="000000"/>
          </a:solidFill>
          <a:latin typeface="+mn-lt"/>
          <a:ea typeface="ＭＳ Ｐゴシック" charset="0"/>
          <a:cs typeface="ＭＳ Ｐゴシック" charset="0"/>
        </a:defRPr>
      </a:lvl1pPr>
      <a:lvl2pPr marL="505410" indent="-252147" algn="l" defTabSz="456320" rtl="0" eaLnBrk="0" fontAlgn="base" hangingPunct="0">
        <a:spcBef>
          <a:spcPct val="0"/>
        </a:spcBef>
        <a:spcAft>
          <a:spcPct val="0"/>
        </a:spcAft>
        <a:buFont typeface="Lucida Grande" charset="0"/>
        <a:buChar char="-"/>
        <a:defRPr sz="1757" kern="1200">
          <a:solidFill>
            <a:srgbClr val="000000"/>
          </a:solidFill>
          <a:latin typeface="+mn-lt"/>
          <a:ea typeface="ＭＳ Ｐゴシック" charset="0"/>
          <a:cs typeface="+mn-cs"/>
        </a:defRPr>
      </a:lvl2pPr>
      <a:lvl3pPr marL="783218" indent="-252147" algn="l" defTabSz="456320" rtl="0" eaLnBrk="0" fontAlgn="base" hangingPunct="0">
        <a:spcBef>
          <a:spcPct val="0"/>
        </a:spcBef>
        <a:spcAft>
          <a:spcPct val="0"/>
        </a:spcAft>
        <a:buFont typeface="Lucida Grande" charset="0"/>
        <a:buChar char="–"/>
        <a:defRPr sz="1476" kern="1200">
          <a:solidFill>
            <a:srgbClr val="000000"/>
          </a:solidFill>
          <a:latin typeface="+mn-lt"/>
          <a:ea typeface="ＭＳ Ｐゴシック" charset="0"/>
          <a:cs typeface="+mn-cs"/>
        </a:defRPr>
      </a:lvl3pPr>
      <a:lvl4pPr marL="1062142" indent="-252147" algn="l" defTabSz="456320" rtl="0" eaLnBrk="0" fontAlgn="base" hangingPunct="0">
        <a:spcBef>
          <a:spcPct val="0"/>
        </a:spcBef>
        <a:spcAft>
          <a:spcPct val="0"/>
        </a:spcAft>
        <a:buFont typeface="Lucida Grande" charset="0"/>
        <a:buChar char="-"/>
        <a:defRPr sz="1476" kern="1200">
          <a:solidFill>
            <a:srgbClr val="000000"/>
          </a:solidFill>
          <a:latin typeface="+mn-lt"/>
          <a:ea typeface="ＭＳ Ｐゴシック" charset="0"/>
          <a:cs typeface="+mn-cs"/>
        </a:defRPr>
      </a:lvl4pPr>
      <a:lvl5pPr marL="1339950" indent="-252147" algn="l" defTabSz="456320" rtl="0" eaLnBrk="0" fontAlgn="base" hangingPunct="0">
        <a:spcBef>
          <a:spcPct val="0"/>
        </a:spcBef>
        <a:spcAft>
          <a:spcPct val="0"/>
        </a:spcAft>
        <a:buFont typeface="Lucida Grande" charset="0"/>
        <a:buChar char="-"/>
        <a:defRPr sz="1476" kern="1200">
          <a:solidFill>
            <a:srgbClr val="000000"/>
          </a:solidFill>
          <a:latin typeface="+mn-lt"/>
          <a:ea typeface="ＭＳ Ｐゴシック" charset="0"/>
          <a:cs typeface="+mn-cs"/>
        </a:defRPr>
      </a:lvl5pPr>
      <a:lvl6pPr marL="2513575" indent="-228507" algn="l" defTabSz="457014" rtl="0" eaLnBrk="1" latinLnBrk="0" hangingPunct="1">
        <a:spcBef>
          <a:spcPct val="20000"/>
        </a:spcBef>
        <a:buFont typeface="Arial"/>
        <a:buChar char="•"/>
        <a:defRPr sz="1968" kern="1200">
          <a:solidFill>
            <a:schemeClr val="tx1"/>
          </a:solidFill>
          <a:latin typeface="+mn-lt"/>
          <a:ea typeface="+mn-ea"/>
          <a:cs typeface="+mn-cs"/>
        </a:defRPr>
      </a:lvl6pPr>
      <a:lvl7pPr marL="2970589" indent="-228507" algn="l" defTabSz="457014" rtl="0" eaLnBrk="1" latinLnBrk="0" hangingPunct="1">
        <a:spcBef>
          <a:spcPct val="20000"/>
        </a:spcBef>
        <a:buFont typeface="Arial"/>
        <a:buChar char="•"/>
        <a:defRPr sz="1968" kern="1200">
          <a:solidFill>
            <a:schemeClr val="tx1"/>
          </a:solidFill>
          <a:latin typeface="+mn-lt"/>
          <a:ea typeface="+mn-ea"/>
          <a:cs typeface="+mn-cs"/>
        </a:defRPr>
      </a:lvl7pPr>
      <a:lvl8pPr marL="3427603" indent="-228507" algn="l" defTabSz="457014" rtl="0" eaLnBrk="1" latinLnBrk="0" hangingPunct="1">
        <a:spcBef>
          <a:spcPct val="20000"/>
        </a:spcBef>
        <a:buFont typeface="Arial"/>
        <a:buChar char="•"/>
        <a:defRPr sz="1968" kern="1200">
          <a:solidFill>
            <a:schemeClr val="tx1"/>
          </a:solidFill>
          <a:latin typeface="+mn-lt"/>
          <a:ea typeface="+mn-ea"/>
          <a:cs typeface="+mn-cs"/>
        </a:defRPr>
      </a:lvl8pPr>
      <a:lvl9pPr marL="3884616" indent="-228507" algn="l" defTabSz="457014" rtl="0" eaLnBrk="1" latinLnBrk="0" hangingPunct="1">
        <a:spcBef>
          <a:spcPct val="20000"/>
        </a:spcBef>
        <a:buFont typeface="Arial"/>
        <a:buChar char="•"/>
        <a:defRPr sz="1968" kern="1200">
          <a:solidFill>
            <a:schemeClr val="tx1"/>
          </a:solidFill>
          <a:latin typeface="+mn-lt"/>
          <a:ea typeface="+mn-ea"/>
          <a:cs typeface="+mn-cs"/>
        </a:defRPr>
      </a:lvl9pPr>
    </p:bodyStyle>
    <p:otherStyle>
      <a:defPPr>
        <a:defRPr lang="nl-NL"/>
      </a:defPPr>
      <a:lvl1pPr marL="0" algn="l" defTabSz="457014" rtl="0" eaLnBrk="1" latinLnBrk="0" hangingPunct="1">
        <a:defRPr sz="1827" kern="1200">
          <a:solidFill>
            <a:schemeClr val="tx1"/>
          </a:solidFill>
          <a:latin typeface="+mn-lt"/>
          <a:ea typeface="+mn-ea"/>
          <a:cs typeface="+mn-cs"/>
        </a:defRPr>
      </a:lvl1pPr>
      <a:lvl2pPr marL="457014" algn="l" defTabSz="457014" rtl="0" eaLnBrk="1" latinLnBrk="0" hangingPunct="1">
        <a:defRPr sz="1827" kern="1200">
          <a:solidFill>
            <a:schemeClr val="tx1"/>
          </a:solidFill>
          <a:latin typeface="+mn-lt"/>
          <a:ea typeface="+mn-ea"/>
          <a:cs typeface="+mn-cs"/>
        </a:defRPr>
      </a:lvl2pPr>
      <a:lvl3pPr marL="914027" algn="l" defTabSz="457014" rtl="0" eaLnBrk="1" latinLnBrk="0" hangingPunct="1">
        <a:defRPr sz="1827" kern="1200">
          <a:solidFill>
            <a:schemeClr val="tx1"/>
          </a:solidFill>
          <a:latin typeface="+mn-lt"/>
          <a:ea typeface="+mn-ea"/>
          <a:cs typeface="+mn-cs"/>
        </a:defRPr>
      </a:lvl3pPr>
      <a:lvl4pPr marL="1371041" algn="l" defTabSz="457014" rtl="0" eaLnBrk="1" latinLnBrk="0" hangingPunct="1">
        <a:defRPr sz="1827" kern="1200">
          <a:solidFill>
            <a:schemeClr val="tx1"/>
          </a:solidFill>
          <a:latin typeface="+mn-lt"/>
          <a:ea typeface="+mn-ea"/>
          <a:cs typeface="+mn-cs"/>
        </a:defRPr>
      </a:lvl4pPr>
      <a:lvl5pPr marL="1828054" algn="l" defTabSz="457014" rtl="0" eaLnBrk="1" latinLnBrk="0" hangingPunct="1">
        <a:defRPr sz="1827" kern="1200">
          <a:solidFill>
            <a:schemeClr val="tx1"/>
          </a:solidFill>
          <a:latin typeface="+mn-lt"/>
          <a:ea typeface="+mn-ea"/>
          <a:cs typeface="+mn-cs"/>
        </a:defRPr>
      </a:lvl5pPr>
      <a:lvl6pPr marL="2285068" algn="l" defTabSz="457014" rtl="0" eaLnBrk="1" latinLnBrk="0" hangingPunct="1">
        <a:defRPr sz="1827" kern="1200">
          <a:solidFill>
            <a:schemeClr val="tx1"/>
          </a:solidFill>
          <a:latin typeface="+mn-lt"/>
          <a:ea typeface="+mn-ea"/>
          <a:cs typeface="+mn-cs"/>
        </a:defRPr>
      </a:lvl6pPr>
      <a:lvl7pPr marL="2742082" algn="l" defTabSz="457014" rtl="0" eaLnBrk="1" latinLnBrk="0" hangingPunct="1">
        <a:defRPr sz="1827" kern="1200">
          <a:solidFill>
            <a:schemeClr val="tx1"/>
          </a:solidFill>
          <a:latin typeface="+mn-lt"/>
          <a:ea typeface="+mn-ea"/>
          <a:cs typeface="+mn-cs"/>
        </a:defRPr>
      </a:lvl7pPr>
      <a:lvl8pPr marL="3199096" algn="l" defTabSz="457014" rtl="0" eaLnBrk="1" latinLnBrk="0" hangingPunct="1">
        <a:defRPr sz="1827" kern="1200">
          <a:solidFill>
            <a:schemeClr val="tx1"/>
          </a:solidFill>
          <a:latin typeface="+mn-lt"/>
          <a:ea typeface="+mn-ea"/>
          <a:cs typeface="+mn-cs"/>
        </a:defRPr>
      </a:lvl8pPr>
      <a:lvl9pPr marL="3656109" algn="l" defTabSz="457014" rtl="0" eaLnBrk="1" latinLnBrk="0" hangingPunct="1">
        <a:defRPr sz="18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pic>
        <p:nvPicPr>
          <p:cNvPr id="1026" name="Afbeelding 11" descr="RU_E_RGB_2014_wit.png"/>
          <p:cNvPicPr>
            <a:picLocks noChangeAspect="1"/>
          </p:cNvPicPr>
          <p:nvPr/>
        </p:nvPicPr>
        <p:blipFill>
          <a:blip r:embed="rId10"/>
          <a:srcRect/>
          <a:stretch>
            <a:fillRect/>
          </a:stretch>
        </p:blipFill>
        <p:spPr bwMode="auto">
          <a:xfrm>
            <a:off x="9081238" y="6119309"/>
            <a:ext cx="2531678" cy="572430"/>
          </a:xfrm>
          <a:prstGeom prst="rect">
            <a:avLst/>
          </a:prstGeom>
          <a:noFill/>
          <a:ln w="9525">
            <a:noFill/>
            <a:miter lim="800000"/>
            <a:headEnd/>
            <a:tailEnd/>
          </a:ln>
        </p:spPr>
      </p:pic>
      <p:sp>
        <p:nvSpPr>
          <p:cNvPr id="1027" name="Tijdelijke aanduiding voor titel 1"/>
          <p:cNvSpPr>
            <a:spLocks noGrp="1"/>
          </p:cNvSpPr>
          <p:nvPr>
            <p:ph type="title"/>
          </p:nvPr>
        </p:nvSpPr>
        <p:spPr bwMode="auto">
          <a:xfrm>
            <a:off x="1265281" y="506595"/>
            <a:ext cx="9662553" cy="758776"/>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p>
            <a:pPr lvl="0"/>
            <a:r>
              <a:rPr lang="nl-NL" smtClean="0"/>
              <a:t>Titelstijl van model bewerken</a:t>
            </a:r>
          </a:p>
        </p:txBody>
      </p:sp>
      <p:sp>
        <p:nvSpPr>
          <p:cNvPr id="1028" name="Tijdelijke aanduiding voor tekst 2"/>
          <p:cNvSpPr>
            <a:spLocks noGrp="1"/>
          </p:cNvSpPr>
          <p:nvPr>
            <p:ph type="body" idx="1"/>
          </p:nvPr>
        </p:nvSpPr>
        <p:spPr bwMode="auto">
          <a:xfrm>
            <a:off x="1265281" y="1265372"/>
            <a:ext cx="9662553" cy="4301593"/>
          </a:xfrm>
          <a:prstGeom prst="rect">
            <a:avLst/>
          </a:prstGeom>
          <a:noFill/>
          <a:ln w="9525">
            <a:noFill/>
            <a:miter lim="800000"/>
            <a:headEnd/>
            <a:tailEnd/>
          </a:ln>
        </p:spPr>
        <p:txBody>
          <a:bodyPr vert="horz" wrap="square" lIns="36000" tIns="36000" rIns="36000" bIns="36000" numCol="1" anchor="t" anchorCtr="0" compatLnSpc="1">
            <a:prstTxWarp prst="textNoShape">
              <a:avLst/>
            </a:prstTxWarp>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pic>
        <p:nvPicPr>
          <p:cNvPr id="6" name="Picture 5" descr="BSI-signature-white-screen-big.png"/>
          <p:cNvPicPr>
            <a:picLocks noChangeAspect="1"/>
          </p:cNvPicPr>
          <p:nvPr userDrawn="1"/>
        </p:nvPicPr>
        <p:blipFill>
          <a:blip r:embed="rId11"/>
          <a:stretch>
            <a:fillRect/>
          </a:stretch>
        </p:blipFill>
        <p:spPr>
          <a:xfrm>
            <a:off x="303489" y="6031812"/>
            <a:ext cx="3851439" cy="659927"/>
          </a:xfrm>
          <a:prstGeom prst="rect">
            <a:avLst/>
          </a:prstGeom>
        </p:spPr>
      </p:pic>
    </p:spTree>
    <p:extLst>
      <p:ext uri="{BB962C8B-B14F-4D97-AF65-F5344CB8AC3E}">
        <p14:creationId xmlns:p14="http://schemas.microsoft.com/office/powerpoint/2010/main" val="201197862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iming>
    <p:tnLst>
      <p:par>
        <p:cTn id="1" dur="indefinite" restart="never" nodeType="tmRoot"/>
      </p:par>
    </p:tnLst>
  </p:timing>
  <p:hf sldNum="0" hdr="0" ftr="0" dt="0"/>
  <p:txStyles>
    <p:titleStyle>
      <a:lvl1pPr algn="l" defTabSz="456320" rtl="0" eaLnBrk="1" fontAlgn="base" hangingPunct="1">
        <a:spcBef>
          <a:spcPct val="0"/>
        </a:spcBef>
        <a:spcAft>
          <a:spcPct val="0"/>
        </a:spcAft>
        <a:defRPr sz="2108" b="1" kern="1200">
          <a:solidFill>
            <a:srgbClr val="BE2E1A"/>
          </a:solidFill>
          <a:latin typeface="+mj-lt"/>
          <a:ea typeface="ＭＳ Ｐゴシック" charset="0"/>
          <a:cs typeface="ＭＳ Ｐゴシック" charset="0"/>
        </a:defRPr>
      </a:lvl1pPr>
      <a:lvl2pPr algn="l" defTabSz="456320" rtl="0" eaLnBrk="1" fontAlgn="base" hangingPunct="1">
        <a:spcBef>
          <a:spcPct val="0"/>
        </a:spcBef>
        <a:spcAft>
          <a:spcPct val="0"/>
        </a:spcAft>
        <a:defRPr sz="2108" b="1">
          <a:solidFill>
            <a:srgbClr val="BE2E1A"/>
          </a:solidFill>
          <a:latin typeface="Arial" charset="0"/>
          <a:ea typeface="ＭＳ Ｐゴシック" charset="0"/>
          <a:cs typeface="ＭＳ Ｐゴシック" charset="0"/>
        </a:defRPr>
      </a:lvl2pPr>
      <a:lvl3pPr algn="l" defTabSz="456320" rtl="0" eaLnBrk="1" fontAlgn="base" hangingPunct="1">
        <a:spcBef>
          <a:spcPct val="0"/>
        </a:spcBef>
        <a:spcAft>
          <a:spcPct val="0"/>
        </a:spcAft>
        <a:defRPr sz="2108" b="1">
          <a:solidFill>
            <a:srgbClr val="BE2E1A"/>
          </a:solidFill>
          <a:latin typeface="Arial" charset="0"/>
          <a:ea typeface="ＭＳ Ｐゴシック" charset="0"/>
          <a:cs typeface="ＭＳ Ｐゴシック" charset="0"/>
        </a:defRPr>
      </a:lvl3pPr>
      <a:lvl4pPr algn="l" defTabSz="456320" rtl="0" eaLnBrk="1" fontAlgn="base" hangingPunct="1">
        <a:spcBef>
          <a:spcPct val="0"/>
        </a:spcBef>
        <a:spcAft>
          <a:spcPct val="0"/>
        </a:spcAft>
        <a:defRPr sz="2108" b="1">
          <a:solidFill>
            <a:srgbClr val="BE2E1A"/>
          </a:solidFill>
          <a:latin typeface="Arial" charset="0"/>
          <a:ea typeface="ＭＳ Ｐゴシック" charset="0"/>
          <a:cs typeface="ＭＳ Ｐゴシック" charset="0"/>
        </a:defRPr>
      </a:lvl4pPr>
      <a:lvl5pPr algn="l" defTabSz="456320" rtl="0" eaLnBrk="1" fontAlgn="base" hangingPunct="1">
        <a:spcBef>
          <a:spcPct val="0"/>
        </a:spcBef>
        <a:spcAft>
          <a:spcPct val="0"/>
        </a:spcAft>
        <a:defRPr sz="2108" b="1">
          <a:solidFill>
            <a:srgbClr val="BE2E1A"/>
          </a:solidFill>
          <a:latin typeface="Arial" charset="0"/>
          <a:ea typeface="ＭＳ Ｐゴシック" charset="0"/>
          <a:cs typeface="ＭＳ Ｐゴシック" charset="0"/>
        </a:defRPr>
      </a:lvl5pPr>
      <a:lvl6pPr marL="321320" algn="l" defTabSz="456320" rtl="0" eaLnBrk="1" fontAlgn="base" hangingPunct="1">
        <a:spcBef>
          <a:spcPct val="0"/>
        </a:spcBef>
        <a:spcAft>
          <a:spcPct val="0"/>
        </a:spcAft>
        <a:defRPr sz="2108" b="1">
          <a:solidFill>
            <a:srgbClr val="BE2E1A"/>
          </a:solidFill>
          <a:latin typeface="Arial" charset="0"/>
          <a:ea typeface="ＭＳ Ｐゴシック" charset="0"/>
          <a:cs typeface="ＭＳ Ｐゴシック" charset="0"/>
        </a:defRPr>
      </a:lvl6pPr>
      <a:lvl7pPr marL="642640" algn="l" defTabSz="456320" rtl="0" eaLnBrk="1" fontAlgn="base" hangingPunct="1">
        <a:spcBef>
          <a:spcPct val="0"/>
        </a:spcBef>
        <a:spcAft>
          <a:spcPct val="0"/>
        </a:spcAft>
        <a:defRPr sz="2108" b="1">
          <a:solidFill>
            <a:srgbClr val="BE2E1A"/>
          </a:solidFill>
          <a:latin typeface="Arial" charset="0"/>
          <a:ea typeface="ＭＳ Ｐゴシック" charset="0"/>
          <a:cs typeface="ＭＳ Ｐゴシック" charset="0"/>
        </a:defRPr>
      </a:lvl7pPr>
      <a:lvl8pPr marL="963960" algn="l" defTabSz="456320" rtl="0" eaLnBrk="1" fontAlgn="base" hangingPunct="1">
        <a:spcBef>
          <a:spcPct val="0"/>
        </a:spcBef>
        <a:spcAft>
          <a:spcPct val="0"/>
        </a:spcAft>
        <a:defRPr sz="2108" b="1">
          <a:solidFill>
            <a:srgbClr val="BE2E1A"/>
          </a:solidFill>
          <a:latin typeface="Arial" charset="0"/>
          <a:ea typeface="ＭＳ Ｐゴシック" charset="0"/>
          <a:cs typeface="ＭＳ Ｐゴシック" charset="0"/>
        </a:defRPr>
      </a:lvl8pPr>
      <a:lvl9pPr marL="1285281" algn="l" defTabSz="456320" rtl="0" eaLnBrk="1" fontAlgn="base" hangingPunct="1">
        <a:spcBef>
          <a:spcPct val="0"/>
        </a:spcBef>
        <a:spcAft>
          <a:spcPct val="0"/>
        </a:spcAft>
        <a:defRPr sz="2108" b="1">
          <a:solidFill>
            <a:srgbClr val="BE2E1A"/>
          </a:solidFill>
          <a:latin typeface="Arial" charset="0"/>
          <a:ea typeface="ＭＳ Ｐゴシック" charset="0"/>
          <a:cs typeface="ＭＳ Ｐゴシック" charset="0"/>
        </a:defRPr>
      </a:lvl9pPr>
    </p:titleStyle>
    <p:bodyStyle>
      <a:lvl1pPr marL="252147" indent="-252147" algn="l" defTabSz="456320" rtl="0" eaLnBrk="1" fontAlgn="base" hangingPunct="1">
        <a:spcBef>
          <a:spcPct val="0"/>
        </a:spcBef>
        <a:spcAft>
          <a:spcPct val="0"/>
        </a:spcAft>
        <a:buFont typeface="Arial" pitchFamily="34" charset="0"/>
        <a:buChar char="•"/>
        <a:defRPr sz="1757" kern="1200">
          <a:solidFill>
            <a:schemeClr val="tx1"/>
          </a:solidFill>
          <a:latin typeface="+mn-lt"/>
          <a:ea typeface="ＭＳ Ｐゴシック" charset="0"/>
          <a:cs typeface="ＭＳ Ｐゴシック" charset="0"/>
        </a:defRPr>
      </a:lvl1pPr>
      <a:lvl2pPr marL="505410" indent="-252147" algn="l" defTabSz="456320" rtl="0" eaLnBrk="1" fontAlgn="base" hangingPunct="1">
        <a:spcBef>
          <a:spcPct val="0"/>
        </a:spcBef>
        <a:spcAft>
          <a:spcPct val="0"/>
        </a:spcAft>
        <a:buFont typeface="Lucida Grande" charset="0"/>
        <a:buChar char="-"/>
        <a:defRPr sz="1757" kern="1200">
          <a:solidFill>
            <a:schemeClr val="tx1"/>
          </a:solidFill>
          <a:latin typeface="+mn-lt"/>
          <a:ea typeface="ＭＳ Ｐゴシック" charset="0"/>
          <a:cs typeface="+mn-cs"/>
        </a:defRPr>
      </a:lvl2pPr>
      <a:lvl3pPr marL="783218" indent="-252147" algn="l" defTabSz="456320" rtl="0" eaLnBrk="1" fontAlgn="base" hangingPunct="1">
        <a:spcBef>
          <a:spcPct val="0"/>
        </a:spcBef>
        <a:spcAft>
          <a:spcPct val="0"/>
        </a:spcAft>
        <a:buFont typeface="Lucida Grande" charset="0"/>
        <a:buChar char="–"/>
        <a:defRPr sz="1476" kern="1200">
          <a:solidFill>
            <a:schemeClr val="tx1"/>
          </a:solidFill>
          <a:latin typeface="+mn-lt"/>
          <a:ea typeface="ＭＳ Ｐゴシック" charset="0"/>
          <a:cs typeface="+mn-cs"/>
        </a:defRPr>
      </a:lvl3pPr>
      <a:lvl4pPr marL="1062142" indent="-252147" algn="l" defTabSz="456320" rtl="0" eaLnBrk="1" fontAlgn="base" hangingPunct="1">
        <a:spcBef>
          <a:spcPct val="0"/>
        </a:spcBef>
        <a:spcAft>
          <a:spcPct val="0"/>
        </a:spcAft>
        <a:buFont typeface="Lucida Grande" charset="0"/>
        <a:buChar char="-"/>
        <a:defRPr sz="1476" kern="1200">
          <a:solidFill>
            <a:schemeClr val="tx1"/>
          </a:solidFill>
          <a:latin typeface="+mn-lt"/>
          <a:ea typeface="ＭＳ Ｐゴシック" charset="0"/>
          <a:cs typeface="+mn-cs"/>
        </a:defRPr>
      </a:lvl4pPr>
      <a:lvl5pPr marL="1339950" indent="-252147" algn="l" defTabSz="456320" rtl="0" eaLnBrk="1" fontAlgn="base" hangingPunct="1">
        <a:spcBef>
          <a:spcPct val="0"/>
        </a:spcBef>
        <a:spcAft>
          <a:spcPct val="0"/>
        </a:spcAft>
        <a:buFont typeface="Lucida Grande" charset="0"/>
        <a:buChar char="-"/>
        <a:defRPr sz="1476" kern="1200">
          <a:solidFill>
            <a:schemeClr val="tx1"/>
          </a:solidFill>
          <a:latin typeface="+mn-lt"/>
          <a:ea typeface="ＭＳ Ｐゴシック" charset="0"/>
          <a:cs typeface="+mn-cs"/>
        </a:defRPr>
      </a:lvl5pPr>
      <a:lvl6pPr marL="2513575" indent="-228507" algn="l" defTabSz="457014" rtl="0" eaLnBrk="1" latinLnBrk="0" hangingPunct="1">
        <a:spcBef>
          <a:spcPct val="20000"/>
        </a:spcBef>
        <a:buFont typeface="Arial"/>
        <a:buChar char="•"/>
        <a:defRPr sz="1968" kern="1200">
          <a:solidFill>
            <a:schemeClr val="tx1"/>
          </a:solidFill>
          <a:latin typeface="+mn-lt"/>
          <a:ea typeface="+mn-ea"/>
          <a:cs typeface="+mn-cs"/>
        </a:defRPr>
      </a:lvl6pPr>
      <a:lvl7pPr marL="2970589" indent="-228507" algn="l" defTabSz="457014" rtl="0" eaLnBrk="1" latinLnBrk="0" hangingPunct="1">
        <a:spcBef>
          <a:spcPct val="20000"/>
        </a:spcBef>
        <a:buFont typeface="Arial"/>
        <a:buChar char="•"/>
        <a:defRPr sz="1968" kern="1200">
          <a:solidFill>
            <a:schemeClr val="tx1"/>
          </a:solidFill>
          <a:latin typeface="+mn-lt"/>
          <a:ea typeface="+mn-ea"/>
          <a:cs typeface="+mn-cs"/>
        </a:defRPr>
      </a:lvl7pPr>
      <a:lvl8pPr marL="3427603" indent="-228507" algn="l" defTabSz="457014" rtl="0" eaLnBrk="1" latinLnBrk="0" hangingPunct="1">
        <a:spcBef>
          <a:spcPct val="20000"/>
        </a:spcBef>
        <a:buFont typeface="Arial"/>
        <a:buChar char="•"/>
        <a:defRPr sz="1968" kern="1200">
          <a:solidFill>
            <a:schemeClr val="tx1"/>
          </a:solidFill>
          <a:latin typeface="+mn-lt"/>
          <a:ea typeface="+mn-ea"/>
          <a:cs typeface="+mn-cs"/>
        </a:defRPr>
      </a:lvl8pPr>
      <a:lvl9pPr marL="3884616" indent="-228507" algn="l" defTabSz="457014" rtl="0" eaLnBrk="1" latinLnBrk="0" hangingPunct="1">
        <a:spcBef>
          <a:spcPct val="20000"/>
        </a:spcBef>
        <a:buFont typeface="Arial"/>
        <a:buChar char="•"/>
        <a:defRPr sz="1968" kern="1200">
          <a:solidFill>
            <a:schemeClr val="tx1"/>
          </a:solidFill>
          <a:latin typeface="+mn-lt"/>
          <a:ea typeface="+mn-ea"/>
          <a:cs typeface="+mn-cs"/>
        </a:defRPr>
      </a:lvl9pPr>
    </p:bodyStyle>
    <p:otherStyle>
      <a:defPPr>
        <a:defRPr lang="nl-NL"/>
      </a:defPPr>
      <a:lvl1pPr marL="0" algn="l" defTabSz="457014" rtl="0" eaLnBrk="1" latinLnBrk="0" hangingPunct="1">
        <a:defRPr sz="1827" kern="1200">
          <a:solidFill>
            <a:schemeClr val="tx1"/>
          </a:solidFill>
          <a:latin typeface="+mn-lt"/>
          <a:ea typeface="+mn-ea"/>
          <a:cs typeface="+mn-cs"/>
        </a:defRPr>
      </a:lvl1pPr>
      <a:lvl2pPr marL="457014" algn="l" defTabSz="457014" rtl="0" eaLnBrk="1" latinLnBrk="0" hangingPunct="1">
        <a:defRPr sz="1827" kern="1200">
          <a:solidFill>
            <a:schemeClr val="tx1"/>
          </a:solidFill>
          <a:latin typeface="+mn-lt"/>
          <a:ea typeface="+mn-ea"/>
          <a:cs typeface="+mn-cs"/>
        </a:defRPr>
      </a:lvl2pPr>
      <a:lvl3pPr marL="914027" algn="l" defTabSz="457014" rtl="0" eaLnBrk="1" latinLnBrk="0" hangingPunct="1">
        <a:defRPr sz="1827" kern="1200">
          <a:solidFill>
            <a:schemeClr val="tx1"/>
          </a:solidFill>
          <a:latin typeface="+mn-lt"/>
          <a:ea typeface="+mn-ea"/>
          <a:cs typeface="+mn-cs"/>
        </a:defRPr>
      </a:lvl3pPr>
      <a:lvl4pPr marL="1371041" algn="l" defTabSz="457014" rtl="0" eaLnBrk="1" latinLnBrk="0" hangingPunct="1">
        <a:defRPr sz="1827" kern="1200">
          <a:solidFill>
            <a:schemeClr val="tx1"/>
          </a:solidFill>
          <a:latin typeface="+mn-lt"/>
          <a:ea typeface="+mn-ea"/>
          <a:cs typeface="+mn-cs"/>
        </a:defRPr>
      </a:lvl4pPr>
      <a:lvl5pPr marL="1828054" algn="l" defTabSz="457014" rtl="0" eaLnBrk="1" latinLnBrk="0" hangingPunct="1">
        <a:defRPr sz="1827" kern="1200">
          <a:solidFill>
            <a:schemeClr val="tx1"/>
          </a:solidFill>
          <a:latin typeface="+mn-lt"/>
          <a:ea typeface="+mn-ea"/>
          <a:cs typeface="+mn-cs"/>
        </a:defRPr>
      </a:lvl5pPr>
      <a:lvl6pPr marL="2285068" algn="l" defTabSz="457014" rtl="0" eaLnBrk="1" latinLnBrk="0" hangingPunct="1">
        <a:defRPr sz="1827" kern="1200">
          <a:solidFill>
            <a:schemeClr val="tx1"/>
          </a:solidFill>
          <a:latin typeface="+mn-lt"/>
          <a:ea typeface="+mn-ea"/>
          <a:cs typeface="+mn-cs"/>
        </a:defRPr>
      </a:lvl6pPr>
      <a:lvl7pPr marL="2742082" algn="l" defTabSz="457014" rtl="0" eaLnBrk="1" latinLnBrk="0" hangingPunct="1">
        <a:defRPr sz="1827" kern="1200">
          <a:solidFill>
            <a:schemeClr val="tx1"/>
          </a:solidFill>
          <a:latin typeface="+mn-lt"/>
          <a:ea typeface="+mn-ea"/>
          <a:cs typeface="+mn-cs"/>
        </a:defRPr>
      </a:lvl7pPr>
      <a:lvl8pPr marL="3199096" algn="l" defTabSz="457014" rtl="0" eaLnBrk="1" latinLnBrk="0" hangingPunct="1">
        <a:defRPr sz="1827" kern="1200">
          <a:solidFill>
            <a:schemeClr val="tx1"/>
          </a:solidFill>
          <a:latin typeface="+mn-lt"/>
          <a:ea typeface="+mn-ea"/>
          <a:cs typeface="+mn-cs"/>
        </a:defRPr>
      </a:lvl8pPr>
      <a:lvl9pPr marL="3656109" algn="l" defTabSz="457014" rtl="0" eaLnBrk="1" latinLnBrk="0" hangingPunct="1">
        <a:defRPr sz="18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showcase.sns-live.de/login"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mailto:m.olthof@pwo.ru.nl"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mailto:a.lichtwarck-aschoff@pwo.ru.n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el 1"/>
          <p:cNvSpPr>
            <a:spLocks noGrp="1"/>
          </p:cNvSpPr>
          <p:nvPr>
            <p:ph type="title"/>
          </p:nvPr>
        </p:nvSpPr>
        <p:spPr>
          <a:xfrm>
            <a:off x="732884" y="506803"/>
            <a:ext cx="11038354" cy="758722"/>
          </a:xfrm>
        </p:spPr>
        <p:txBody>
          <a:bodyPr/>
          <a:lstStyle/>
          <a:p>
            <a:pPr eaLnBrk="1" hangingPunct="1"/>
            <a:r>
              <a:rPr lang="nl-NL" sz="3092" dirty="0" smtClean="0">
                <a:latin typeface="Cambria Math" panose="02040503050406030204" pitchFamily="18" charset="0"/>
                <a:ea typeface="Cambria Math" panose="02040503050406030204" pitchFamily="18" charset="0"/>
              </a:rPr>
              <a:t>A </a:t>
            </a:r>
            <a:r>
              <a:rPr lang="nl-NL" sz="3092" dirty="0" err="1" smtClean="0">
                <a:latin typeface="Cambria Math" panose="02040503050406030204" pitchFamily="18" charset="0"/>
                <a:ea typeface="Cambria Math" panose="02040503050406030204" pitchFamily="18" charset="0"/>
              </a:rPr>
              <a:t>Dynamic</a:t>
            </a:r>
            <a:r>
              <a:rPr lang="nl-NL" sz="3092" dirty="0" smtClean="0">
                <a:latin typeface="Cambria Math" panose="02040503050406030204" pitchFamily="18" charset="0"/>
                <a:ea typeface="Cambria Math" panose="02040503050406030204" pitchFamily="18" charset="0"/>
              </a:rPr>
              <a:t> Systems Approach </a:t>
            </a:r>
            <a:r>
              <a:rPr lang="nl-NL" sz="3092" dirty="0" err="1" smtClean="0">
                <a:latin typeface="Cambria Math" panose="02040503050406030204" pitchFamily="18" charset="0"/>
                <a:ea typeface="Cambria Math" panose="02040503050406030204" pitchFamily="18" charset="0"/>
              </a:rPr>
              <a:t>to</a:t>
            </a:r>
            <a:r>
              <a:rPr lang="nl-NL" sz="3092" dirty="0" smtClean="0">
                <a:latin typeface="Cambria Math" panose="02040503050406030204" pitchFamily="18" charset="0"/>
                <a:ea typeface="Cambria Math" panose="02040503050406030204" pitchFamily="18" charset="0"/>
              </a:rPr>
              <a:t> </a:t>
            </a:r>
            <a:r>
              <a:rPr lang="nl-NL" sz="3092" dirty="0" err="1" smtClean="0">
                <a:latin typeface="Cambria Math" panose="02040503050406030204" pitchFamily="18" charset="0"/>
                <a:ea typeface="Cambria Math" panose="02040503050406030204" pitchFamily="18" charset="0"/>
              </a:rPr>
              <a:t>Psychopathology</a:t>
            </a:r>
            <a:r>
              <a:rPr lang="nl-NL" sz="3092" dirty="0" smtClean="0">
                <a:latin typeface="Cambria Math" panose="02040503050406030204" pitchFamily="18" charset="0"/>
                <a:ea typeface="Cambria Math" panose="02040503050406030204" pitchFamily="18" charset="0"/>
              </a:rPr>
              <a:t> </a:t>
            </a:r>
            <a:r>
              <a:rPr lang="nl-NL" sz="3092" dirty="0" err="1" smtClean="0">
                <a:latin typeface="Cambria Math" panose="02040503050406030204" pitchFamily="18" charset="0"/>
                <a:ea typeface="Cambria Math" panose="02040503050406030204" pitchFamily="18" charset="0"/>
              </a:rPr>
              <a:t>and</a:t>
            </a:r>
            <a:r>
              <a:rPr lang="nl-NL" sz="3092" dirty="0" smtClean="0">
                <a:latin typeface="Cambria Math" panose="02040503050406030204" pitchFamily="18" charset="0"/>
                <a:ea typeface="Cambria Math" panose="02040503050406030204" pitchFamily="18" charset="0"/>
              </a:rPr>
              <a:t> </a:t>
            </a:r>
            <a:r>
              <a:rPr lang="nl-NL" sz="3092" dirty="0" err="1" smtClean="0">
                <a:latin typeface="Cambria Math" panose="02040503050406030204" pitchFamily="18" charset="0"/>
                <a:ea typeface="Cambria Math" panose="02040503050406030204" pitchFamily="18" charset="0"/>
              </a:rPr>
              <a:t>Intervention</a:t>
            </a:r>
            <a:r>
              <a:rPr lang="nl-NL" sz="3092" dirty="0">
                <a:latin typeface="Cambria Math" panose="02040503050406030204" pitchFamily="18" charset="0"/>
                <a:ea typeface="Cambria Math" panose="02040503050406030204" pitchFamily="18" charset="0"/>
              </a:rPr>
              <a:t/>
            </a:r>
            <a:br>
              <a:rPr lang="nl-NL" sz="3092" dirty="0">
                <a:latin typeface="Cambria Math" panose="02040503050406030204" pitchFamily="18" charset="0"/>
                <a:ea typeface="Cambria Math" panose="02040503050406030204" pitchFamily="18" charset="0"/>
              </a:rPr>
            </a:br>
            <a:endParaRPr lang="nl-NL" sz="3092" dirty="0">
              <a:ea typeface="ＭＳ Ｐゴシック" pitchFamily="34" charset="-128"/>
            </a:endParaRPr>
          </a:p>
        </p:txBody>
      </p:sp>
      <p:sp>
        <p:nvSpPr>
          <p:cNvPr id="12290" name="Tijdelijke aanduiding voor inhoud 2"/>
          <p:cNvSpPr>
            <a:spLocks noGrp="1"/>
          </p:cNvSpPr>
          <p:nvPr>
            <p:ph idx="1"/>
          </p:nvPr>
        </p:nvSpPr>
        <p:spPr>
          <a:xfrm>
            <a:off x="732884" y="1265525"/>
            <a:ext cx="9662553" cy="4301287"/>
          </a:xfrm>
        </p:spPr>
        <p:txBody>
          <a:bodyPr/>
          <a:lstStyle/>
          <a:p>
            <a:pPr eaLnBrk="1" hangingPunct="1"/>
            <a:endParaRPr lang="nl-NL" dirty="0" smtClean="0">
              <a:ea typeface="ＭＳ Ｐゴシック" pitchFamily="34" charset="-128"/>
            </a:endParaRPr>
          </a:p>
          <a:p>
            <a:pPr eaLnBrk="1" hangingPunct="1"/>
            <a:endParaRPr lang="nl-NL" dirty="0">
              <a:ea typeface="ＭＳ Ｐゴシック" pitchFamily="34" charset="-128"/>
            </a:endParaRPr>
          </a:p>
          <a:p>
            <a:pPr eaLnBrk="1" hangingPunct="1"/>
            <a:endParaRPr lang="nl-NL" dirty="0" smtClean="0">
              <a:ea typeface="ＭＳ Ｐゴシック" pitchFamily="34" charset="-128"/>
            </a:endParaRPr>
          </a:p>
          <a:p>
            <a:pPr eaLnBrk="1" hangingPunct="1"/>
            <a:endParaRPr lang="nl-NL" dirty="0">
              <a:ea typeface="ＭＳ Ｐゴシック" pitchFamily="34" charset="-128"/>
            </a:endParaRPr>
          </a:p>
          <a:p>
            <a:pPr eaLnBrk="1" hangingPunct="1"/>
            <a:endParaRPr lang="nl-NL" dirty="0" smtClean="0">
              <a:ea typeface="ＭＳ Ｐゴシック" pitchFamily="34" charset="-128"/>
            </a:endParaRPr>
          </a:p>
          <a:p>
            <a:pPr eaLnBrk="1" hangingPunct="1"/>
            <a:endParaRPr lang="nl-NL" dirty="0">
              <a:ea typeface="ＭＳ Ｐゴシック" pitchFamily="34" charset="-128"/>
            </a:endParaRPr>
          </a:p>
          <a:p>
            <a:pPr eaLnBrk="1" hangingPunct="1"/>
            <a:endParaRPr lang="nl-NL" dirty="0" smtClean="0">
              <a:ea typeface="ＭＳ Ｐゴシック" pitchFamily="34" charset="-128"/>
            </a:endParaRPr>
          </a:p>
          <a:p>
            <a:pPr eaLnBrk="1" hangingPunct="1"/>
            <a:endParaRPr lang="nl-NL" dirty="0">
              <a:ea typeface="ＭＳ Ｐゴシック" pitchFamily="34" charset="-128"/>
            </a:endParaRPr>
          </a:p>
          <a:p>
            <a:pPr>
              <a:buNone/>
            </a:pPr>
            <a:r>
              <a:rPr lang="nl-NL" sz="2400" dirty="0">
                <a:solidFill>
                  <a:schemeClr val="bg1"/>
                </a:solidFill>
                <a:latin typeface="Cambria Math" panose="02040503050406030204" pitchFamily="18" charset="0"/>
                <a:ea typeface="Cambria Math" panose="02040503050406030204" pitchFamily="18" charset="0"/>
              </a:rPr>
              <a:t>Merlijn </a:t>
            </a:r>
            <a:r>
              <a:rPr lang="nl-NL" sz="2400" dirty="0" err="1">
                <a:solidFill>
                  <a:schemeClr val="bg1"/>
                </a:solidFill>
                <a:latin typeface="Cambria Math" panose="02040503050406030204" pitchFamily="18" charset="0"/>
                <a:ea typeface="Cambria Math" panose="02040503050406030204" pitchFamily="18" charset="0"/>
              </a:rPr>
              <a:t>Olthof</a:t>
            </a:r>
            <a:endParaRPr lang="nl-NL" sz="2400" dirty="0">
              <a:solidFill>
                <a:schemeClr val="bg1"/>
              </a:solidFill>
              <a:latin typeface="Cambria Math" panose="02040503050406030204" pitchFamily="18" charset="0"/>
              <a:ea typeface="Cambria Math" panose="02040503050406030204" pitchFamily="18" charset="0"/>
            </a:endParaRPr>
          </a:p>
          <a:p>
            <a:pPr>
              <a:buNone/>
            </a:pPr>
            <a:endParaRPr lang="nl-NL" sz="2400" dirty="0">
              <a:solidFill>
                <a:schemeClr val="bg1"/>
              </a:solidFill>
              <a:latin typeface="Cambria Math" panose="02040503050406030204" pitchFamily="18" charset="0"/>
              <a:ea typeface="Cambria Math" panose="02040503050406030204" pitchFamily="18" charset="0"/>
            </a:endParaRPr>
          </a:p>
          <a:p>
            <a:pPr>
              <a:buNone/>
            </a:pPr>
            <a:r>
              <a:rPr lang="nl-NL" sz="2400" dirty="0">
                <a:solidFill>
                  <a:schemeClr val="bg1"/>
                </a:solidFill>
                <a:latin typeface="Cambria Math" panose="02040503050406030204" pitchFamily="18" charset="0"/>
                <a:ea typeface="Cambria Math" panose="02040503050406030204" pitchFamily="18" charset="0"/>
              </a:rPr>
              <a:t>m.olthof@pwo.ru.nl</a:t>
            </a:r>
          </a:p>
          <a:p>
            <a:pPr>
              <a:buNone/>
            </a:pPr>
            <a:endParaRPr lang="nl-NL" sz="2400" dirty="0">
              <a:solidFill>
                <a:schemeClr val="bg1"/>
              </a:solidFill>
              <a:latin typeface="Cambria Math" panose="02040503050406030204" pitchFamily="18" charset="0"/>
              <a:ea typeface="Cambria Math" panose="02040503050406030204" pitchFamily="18" charset="0"/>
            </a:endParaRPr>
          </a:p>
          <a:p>
            <a:pPr>
              <a:buNone/>
            </a:pPr>
            <a:r>
              <a:rPr lang="nl-NL" sz="2400" dirty="0" smtClean="0">
                <a:solidFill>
                  <a:schemeClr val="bg1"/>
                </a:solidFill>
                <a:latin typeface="Cambria Math" panose="02040503050406030204" pitchFamily="18" charset="0"/>
                <a:ea typeface="Cambria Math" panose="02040503050406030204" pitchFamily="18" charset="0"/>
              </a:rPr>
              <a:t>Dynamics Of Complex Systems, 2018</a:t>
            </a:r>
            <a:endParaRPr lang="nl-NL" sz="2400" dirty="0">
              <a:solidFill>
                <a:schemeClr val="bg1"/>
              </a:solidFill>
              <a:latin typeface="Cambria Math" panose="02040503050406030204" pitchFamily="18" charset="0"/>
              <a:ea typeface="Cambria Math" panose="02040503050406030204" pitchFamily="18" charset="0"/>
            </a:endParaRPr>
          </a:p>
          <a:p>
            <a:pPr marL="0" indent="0" eaLnBrk="1" hangingPunct="1">
              <a:buNone/>
            </a:pPr>
            <a:endParaRPr lang="nl-NL" dirty="0" smtClean="0">
              <a:ea typeface="ＭＳ Ｐゴシック" pitchFamily="34" charset="-128"/>
            </a:endParaRPr>
          </a:p>
        </p:txBody>
      </p:sp>
    </p:spTree>
    <p:extLst>
      <p:ext uri="{BB962C8B-B14F-4D97-AF65-F5344CB8AC3E}">
        <p14:creationId xmlns:p14="http://schemas.microsoft.com/office/powerpoint/2010/main" val="1643301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Math" panose="02040503050406030204" pitchFamily="18" charset="0"/>
                <a:ea typeface="Cambria Math" panose="02040503050406030204" pitchFamily="18" charset="0"/>
              </a:rPr>
              <a:t>Psychopathology as emergent state: Landscapes</a:t>
            </a:r>
            <a:endParaRPr lang="en-GB" sz="281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marL="0" indent="0">
              <a:lnSpc>
                <a:spcPct val="150000"/>
              </a:lnSpc>
              <a:buNone/>
            </a:pPr>
            <a:endParaRPr lang="en-GB" sz="2108" dirty="0">
              <a:latin typeface="Cambria Math" panose="02040503050406030204" pitchFamily="18" charset="0"/>
              <a:ea typeface="Cambria Math" panose="02040503050406030204" pitchFamily="18" charset="0"/>
            </a:endParaRPr>
          </a:p>
          <a:p>
            <a:pPr>
              <a:lnSpc>
                <a:spcPct val="150000"/>
              </a:lnSpc>
            </a:pPr>
            <a:endParaRPr lang="en-GB" sz="2108" dirty="0">
              <a:latin typeface="Cambria Math" panose="02040503050406030204" pitchFamily="18" charset="0"/>
              <a:ea typeface="Cambria Math" panose="02040503050406030204" pitchFamily="18" charset="0"/>
            </a:endParaRPr>
          </a:p>
          <a:p>
            <a:pPr>
              <a:lnSpc>
                <a:spcPct val="150000"/>
              </a:lnSpc>
            </a:pPr>
            <a:endParaRPr lang="en-GB" sz="2108" dirty="0">
              <a:latin typeface="Cambria Math" panose="02040503050406030204" pitchFamily="18" charset="0"/>
              <a:ea typeface="Cambria Math" panose="02040503050406030204" pitchFamily="18" charset="0"/>
            </a:endParaRPr>
          </a:p>
        </p:txBody>
      </p:sp>
      <p:pic>
        <p:nvPicPr>
          <p:cNvPr id="4" name="Picture 3"/>
          <p:cNvPicPr>
            <a:picLocks noChangeAspect="1"/>
          </p:cNvPicPr>
          <p:nvPr/>
        </p:nvPicPr>
        <p:blipFill>
          <a:blip r:embed="rId3"/>
          <a:stretch>
            <a:fillRect/>
          </a:stretch>
        </p:blipFill>
        <p:spPr>
          <a:xfrm>
            <a:off x="376" y="2470256"/>
            <a:ext cx="3762372" cy="1891637"/>
          </a:xfrm>
          <a:prstGeom prst="rect">
            <a:avLst/>
          </a:prstGeom>
        </p:spPr>
      </p:pic>
      <p:pic>
        <p:nvPicPr>
          <p:cNvPr id="5" name="Picture 4"/>
          <p:cNvPicPr>
            <a:picLocks noChangeAspect="1"/>
          </p:cNvPicPr>
          <p:nvPr/>
        </p:nvPicPr>
        <p:blipFill rotWithShape="1">
          <a:blip r:embed="rId4"/>
          <a:srcRect b="6769"/>
          <a:stretch/>
        </p:blipFill>
        <p:spPr>
          <a:xfrm>
            <a:off x="4105153" y="2197824"/>
            <a:ext cx="3591658" cy="2946714"/>
          </a:xfrm>
          <a:prstGeom prst="rect">
            <a:avLst/>
          </a:prstGeom>
        </p:spPr>
      </p:pic>
      <p:sp>
        <p:nvSpPr>
          <p:cNvPr id="6" name="TextBox 5"/>
          <p:cNvSpPr txBox="1"/>
          <p:nvPr/>
        </p:nvSpPr>
        <p:spPr>
          <a:xfrm>
            <a:off x="1081454" y="1265213"/>
            <a:ext cx="11183815" cy="369332"/>
          </a:xfrm>
          <a:prstGeom prst="rect">
            <a:avLst/>
          </a:prstGeom>
          <a:noFill/>
        </p:spPr>
        <p:txBody>
          <a:bodyPr wrap="square" rtlCol="0">
            <a:spAutoFit/>
          </a:bodyPr>
          <a:lstStyle/>
          <a:p>
            <a:r>
              <a:rPr lang="en-GB" dirty="0" smtClean="0">
                <a:latin typeface="Cambria" panose="02040503050406030204" pitchFamily="18" charset="0"/>
              </a:rPr>
              <a:t>Rigid				         Flexible			</a:t>
            </a:r>
            <a:r>
              <a:rPr lang="en-GB" dirty="0">
                <a:latin typeface="Cambria" panose="02040503050406030204" pitchFamily="18" charset="0"/>
              </a:rPr>
              <a:t>	</a:t>
            </a:r>
            <a:r>
              <a:rPr lang="en-GB" dirty="0" smtClean="0">
                <a:latin typeface="Cambria" panose="02040503050406030204" pitchFamily="18" charset="0"/>
              </a:rPr>
              <a:t>Random</a:t>
            </a:r>
            <a:endParaRPr lang="en-GB" dirty="0">
              <a:latin typeface="Cambria" panose="02040503050406030204" pitchFamily="18" charset="0"/>
            </a:endParaRPr>
          </a:p>
        </p:txBody>
      </p:sp>
      <p:sp>
        <p:nvSpPr>
          <p:cNvPr id="9" name="Cube 8"/>
          <p:cNvSpPr/>
          <p:nvPr/>
        </p:nvSpPr>
        <p:spPr>
          <a:xfrm>
            <a:off x="8190035" y="2620107"/>
            <a:ext cx="3648808" cy="1301262"/>
          </a:xfrm>
          <a:prstGeom prst="cube">
            <a:avLst>
              <a:gd name="adj" fmla="val 6393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2" name="TextBox 11"/>
          <p:cNvSpPr txBox="1"/>
          <p:nvPr/>
        </p:nvSpPr>
        <p:spPr>
          <a:xfrm>
            <a:off x="444643" y="5212237"/>
            <a:ext cx="7227360" cy="287002"/>
          </a:xfrm>
          <a:prstGeom prst="rect">
            <a:avLst/>
          </a:prstGeom>
          <a:noFill/>
        </p:spPr>
        <p:txBody>
          <a:bodyPr wrap="square" rtlCol="0">
            <a:spAutoFit/>
          </a:bodyPr>
          <a:lstStyle/>
          <a:p>
            <a:pPr defTabSz="456320" fontAlgn="base">
              <a:spcBef>
                <a:spcPct val="0"/>
              </a:spcBef>
              <a:spcAft>
                <a:spcPct val="0"/>
              </a:spcAft>
            </a:pPr>
            <a:r>
              <a:rPr lang="en-US" sz="1265" dirty="0" smtClean="0">
                <a:solidFill>
                  <a:srgbClr val="222222"/>
                </a:solidFill>
                <a:latin typeface="Cambria" panose="02040503050406030204" pitchFamily="18" charset="0"/>
                <a:ea typeface="ＭＳ Ｐゴシック" pitchFamily="34" charset="-128"/>
              </a:rPr>
              <a:t>1/f noise: </a:t>
            </a:r>
            <a:r>
              <a:rPr lang="en-US" sz="1265" dirty="0" err="1" smtClean="0">
                <a:solidFill>
                  <a:srgbClr val="222222"/>
                </a:solidFill>
                <a:latin typeface="Cambria" panose="02040503050406030204" pitchFamily="18" charset="0"/>
                <a:ea typeface="ＭＳ Ｐゴシック" pitchFamily="34" charset="-128"/>
              </a:rPr>
              <a:t>Wijnants</a:t>
            </a:r>
            <a:r>
              <a:rPr lang="en-US" sz="1265" dirty="0" smtClean="0">
                <a:solidFill>
                  <a:srgbClr val="222222"/>
                </a:solidFill>
                <a:latin typeface="Cambria" panose="02040503050406030204" pitchFamily="18" charset="0"/>
                <a:ea typeface="ＭＳ Ｐゴシック" pitchFamily="34" charset="-128"/>
              </a:rPr>
              <a:t>, 2014; Van </a:t>
            </a:r>
            <a:r>
              <a:rPr lang="en-US" sz="1265" dirty="0" err="1" smtClean="0">
                <a:solidFill>
                  <a:srgbClr val="222222"/>
                </a:solidFill>
                <a:latin typeface="Cambria" panose="02040503050406030204" pitchFamily="18" charset="0"/>
                <a:ea typeface="ＭＳ Ｐゴシック" pitchFamily="34" charset="-128"/>
              </a:rPr>
              <a:t>Orden</a:t>
            </a:r>
            <a:r>
              <a:rPr lang="en-US" sz="1265" dirty="0" smtClean="0">
                <a:solidFill>
                  <a:srgbClr val="222222"/>
                </a:solidFill>
                <a:latin typeface="Cambria" panose="02040503050406030204" pitchFamily="18" charset="0"/>
                <a:ea typeface="ＭＳ Ｐゴシック" pitchFamily="34" charset="-128"/>
              </a:rPr>
              <a:t> et al., 2011; Haken &amp; </a:t>
            </a:r>
            <a:r>
              <a:rPr lang="en-US" sz="1265" dirty="0" err="1" smtClean="0">
                <a:solidFill>
                  <a:srgbClr val="222222"/>
                </a:solidFill>
                <a:latin typeface="Cambria" panose="02040503050406030204" pitchFamily="18" charset="0"/>
                <a:ea typeface="ＭＳ Ｐゴシック" pitchFamily="34" charset="-128"/>
              </a:rPr>
              <a:t>Tschacher</a:t>
            </a:r>
            <a:r>
              <a:rPr lang="en-US" sz="1265" dirty="0" smtClean="0">
                <a:solidFill>
                  <a:srgbClr val="222222"/>
                </a:solidFill>
                <a:latin typeface="Cambria" panose="02040503050406030204" pitchFamily="18" charset="0"/>
                <a:ea typeface="ＭＳ Ｐゴシック" pitchFamily="34" charset="-128"/>
              </a:rPr>
              <a:t>, 2017</a:t>
            </a:r>
            <a:endParaRPr lang="en-GB" sz="1265" dirty="0">
              <a:solidFill>
                <a:prstClr val="black"/>
              </a:solidFill>
              <a:latin typeface="Cambria" panose="02040503050406030204" pitchFamily="18" charset="0"/>
              <a:ea typeface="ＭＳ Ｐゴシック" pitchFamily="34" charset="-128"/>
            </a:endParaRPr>
          </a:p>
        </p:txBody>
      </p:sp>
      <p:sp>
        <p:nvSpPr>
          <p:cNvPr id="14" name="Oval 13"/>
          <p:cNvSpPr/>
          <p:nvPr/>
        </p:nvSpPr>
        <p:spPr>
          <a:xfrm>
            <a:off x="9812215" y="2901461"/>
            <a:ext cx="202224" cy="21101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6" name="Straight Arrow Connector 15"/>
          <p:cNvCxnSpPr/>
          <p:nvPr/>
        </p:nvCxnSpPr>
        <p:spPr>
          <a:xfrm flipV="1">
            <a:off x="10194008" y="2732643"/>
            <a:ext cx="946065" cy="1951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8783515" y="3112476"/>
            <a:ext cx="808893" cy="158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10163908" y="3112476"/>
            <a:ext cx="671011" cy="246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9166095" y="2736165"/>
            <a:ext cx="534689" cy="218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518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panose="02040503050406030204" pitchFamily="18" charset="0"/>
                <a:ea typeface="Cambria Math" panose="02040503050406030204" pitchFamily="18" charset="0"/>
              </a:rPr>
              <a:t>II.		 Empirical Studies</a:t>
            </a: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a:lnSpc>
                <a:spcPct val="150000"/>
              </a:lnSpc>
            </a:pPr>
            <a:r>
              <a:rPr lang="en-GB" sz="2108" dirty="0" smtClean="0">
                <a:latin typeface="Cambria" panose="02040503050406030204" pitchFamily="18" charset="0"/>
                <a:ea typeface="Cambria Math" panose="02040503050406030204" pitchFamily="18" charset="0"/>
              </a:rPr>
              <a:t>Aim: study hypothesis from CST about </a:t>
            </a:r>
            <a:r>
              <a:rPr lang="en-GB" sz="2108" i="1" dirty="0" smtClean="0">
                <a:latin typeface="Cambria" panose="02040503050406030204" pitchFamily="18" charset="0"/>
                <a:ea typeface="Cambria Math" panose="02040503050406030204" pitchFamily="18" charset="0"/>
              </a:rPr>
              <a:t>how </a:t>
            </a:r>
            <a:r>
              <a:rPr lang="en-GB" sz="2108" dirty="0" smtClean="0">
                <a:latin typeface="Cambria" panose="02040503050406030204" pitchFamily="18" charset="0"/>
                <a:ea typeface="Cambria Math" panose="02040503050406030204" pitchFamily="18" charset="0"/>
              </a:rPr>
              <a:t>change occurs in psychopathology</a:t>
            </a:r>
          </a:p>
          <a:p>
            <a:pPr>
              <a:lnSpc>
                <a:spcPct val="150000"/>
              </a:lnSpc>
            </a:pPr>
            <a:r>
              <a:rPr lang="en-GB" sz="2108" dirty="0" smtClean="0">
                <a:latin typeface="Cambria" panose="02040503050406030204" pitchFamily="18" charset="0"/>
                <a:ea typeface="Cambria Math" panose="02040503050406030204" pitchFamily="18" charset="0"/>
              </a:rPr>
              <a:t>Tools: time-series analysis of longitudinal data</a:t>
            </a:r>
          </a:p>
          <a:p>
            <a:pPr lvl="1">
              <a:lnSpc>
                <a:spcPct val="150000"/>
              </a:lnSpc>
            </a:pPr>
            <a:r>
              <a:rPr lang="en-GB" sz="2108" dirty="0" smtClean="0">
                <a:latin typeface="Cambria" panose="02040503050406030204" pitchFamily="18" charset="0"/>
                <a:ea typeface="Cambria Math" panose="02040503050406030204" pitchFamily="18" charset="0"/>
              </a:rPr>
              <a:t>Coded observational data (e.g. </a:t>
            </a:r>
            <a:r>
              <a:rPr lang="en-GB" sz="2108" dirty="0" err="1" smtClean="0">
                <a:latin typeface="Cambria" panose="02040503050406030204" pitchFamily="18" charset="0"/>
                <a:ea typeface="Cambria Math" panose="02040503050406030204" pitchFamily="18" charset="0"/>
              </a:rPr>
              <a:t>Lichtwarck-Aschoff</a:t>
            </a:r>
            <a:r>
              <a:rPr lang="en-GB" sz="2108" dirty="0" smtClean="0">
                <a:latin typeface="Cambria" panose="02040503050406030204" pitchFamily="18" charset="0"/>
                <a:ea typeface="Cambria Math" panose="02040503050406030204" pitchFamily="18" charset="0"/>
              </a:rPr>
              <a:t> et al., 2012)</a:t>
            </a:r>
          </a:p>
          <a:p>
            <a:pPr lvl="1">
              <a:lnSpc>
                <a:spcPct val="150000"/>
              </a:lnSpc>
            </a:pPr>
            <a:r>
              <a:rPr lang="en-GB" sz="2108" dirty="0" smtClean="0">
                <a:latin typeface="Cambria" panose="02040503050406030204" pitchFamily="18" charset="0"/>
                <a:ea typeface="Cambria Math" panose="02040503050406030204" pitchFamily="18" charset="0"/>
              </a:rPr>
              <a:t>Experience sampling data (e.g. </a:t>
            </a:r>
            <a:r>
              <a:rPr lang="en-GB" sz="2108" dirty="0" err="1" smtClean="0">
                <a:latin typeface="Cambria" panose="02040503050406030204" pitchFamily="18" charset="0"/>
                <a:ea typeface="Cambria Math" panose="02040503050406030204" pitchFamily="18" charset="0"/>
              </a:rPr>
              <a:t>Wichers</a:t>
            </a:r>
            <a:r>
              <a:rPr lang="en-GB" sz="2108" dirty="0" smtClean="0">
                <a:latin typeface="Cambria" panose="02040503050406030204" pitchFamily="18" charset="0"/>
                <a:ea typeface="Cambria Math" panose="02040503050406030204" pitchFamily="18" charset="0"/>
              </a:rPr>
              <a:t> &amp; Groot, 2016)</a:t>
            </a:r>
          </a:p>
          <a:p>
            <a:pPr lvl="1">
              <a:lnSpc>
                <a:spcPct val="150000"/>
              </a:lnSpc>
            </a:pPr>
            <a:endParaRPr lang="en-GB" sz="2108" dirty="0">
              <a:latin typeface="Cambria" panose="02040503050406030204" pitchFamily="18" charset="0"/>
              <a:ea typeface="Cambria Math" panose="02040503050406030204" pitchFamily="18" charset="0"/>
            </a:endParaRPr>
          </a:p>
          <a:p>
            <a:pPr marL="0" indent="0">
              <a:lnSpc>
                <a:spcPct val="150000"/>
              </a:lnSpc>
              <a:buNone/>
            </a:pPr>
            <a:endParaRPr lang="en-GB" sz="2108" dirty="0">
              <a:latin typeface="Cambria"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106959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err="1" smtClean="0">
                <a:latin typeface="Cambria" panose="02040503050406030204" pitchFamily="18" charset="0"/>
                <a:ea typeface="Cambria Math" panose="02040503050406030204" pitchFamily="18" charset="0"/>
              </a:rPr>
              <a:t>Schiepek</a:t>
            </a: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a:lnSpc>
                <a:spcPct val="150000"/>
              </a:lnSpc>
            </a:pPr>
            <a:endParaRPr lang="en-GB" sz="2108" dirty="0">
              <a:latin typeface="Cambria" panose="02040503050406030204" pitchFamily="18" charset="0"/>
              <a:ea typeface="Cambria Math" panose="02040503050406030204" pitchFamily="18" charset="0"/>
            </a:endParaRPr>
          </a:p>
        </p:txBody>
      </p:sp>
      <p:pic>
        <p:nvPicPr>
          <p:cNvPr id="4" name="Picture 3"/>
          <p:cNvPicPr>
            <a:picLocks noChangeAspect="1"/>
          </p:cNvPicPr>
          <p:nvPr/>
        </p:nvPicPr>
        <p:blipFill rotWithShape="1">
          <a:blip r:embed="rId3"/>
          <a:srcRect l="27999" t="35768" r="7460" b="9650"/>
          <a:stretch/>
        </p:blipFill>
        <p:spPr>
          <a:xfrm>
            <a:off x="992622" y="413239"/>
            <a:ext cx="9760370" cy="4643124"/>
          </a:xfrm>
          <a:prstGeom prst="rect">
            <a:avLst/>
          </a:prstGeom>
        </p:spPr>
      </p:pic>
    </p:spTree>
    <p:extLst>
      <p:ext uri="{BB962C8B-B14F-4D97-AF65-F5344CB8AC3E}">
        <p14:creationId xmlns:p14="http://schemas.microsoft.com/office/powerpoint/2010/main" val="4145869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5AAE486B-3ED1-498A-B346-7CD32ABD5C81}"/>
              </a:ext>
            </a:extLst>
          </p:cNvPr>
          <p:cNvPicPr>
            <a:picLocks noChangeAspect="1"/>
          </p:cNvPicPr>
          <p:nvPr/>
        </p:nvPicPr>
        <p:blipFill rotWithShape="1">
          <a:blip r:embed="rId2"/>
          <a:srcRect l="24467" t="20094" r="25738" b="14300"/>
          <a:stretch/>
        </p:blipFill>
        <p:spPr>
          <a:xfrm>
            <a:off x="2383608" y="127002"/>
            <a:ext cx="7252761" cy="5372415"/>
          </a:xfrm>
          <a:prstGeom prst="rect">
            <a:avLst/>
          </a:prstGeom>
        </p:spPr>
      </p:pic>
    </p:spTree>
    <p:extLst>
      <p:ext uri="{BB962C8B-B14F-4D97-AF65-F5344CB8AC3E}">
        <p14:creationId xmlns:p14="http://schemas.microsoft.com/office/powerpoint/2010/main" val="3981196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168" y="352735"/>
            <a:ext cx="9662553" cy="758722"/>
          </a:xfrm>
        </p:spPr>
        <p:txBody>
          <a:bodyPr/>
          <a:lstStyle/>
          <a:p>
            <a:r>
              <a:rPr lang="en-GB" sz="2811" dirty="0" smtClean="0">
                <a:latin typeface="Cambria" panose="02040503050406030204" pitchFamily="18" charset="0"/>
                <a:ea typeface="Cambria Math" panose="02040503050406030204" pitchFamily="18" charset="0"/>
              </a:rPr>
              <a:t>EWS: Dynamic </a:t>
            </a:r>
            <a:r>
              <a:rPr lang="en-GB" sz="2811" dirty="0">
                <a:latin typeface="Cambria" panose="02040503050406030204" pitchFamily="18" charset="0"/>
                <a:ea typeface="Cambria Math" panose="02040503050406030204" pitchFamily="18" charset="0"/>
              </a:rPr>
              <a:t>Complexity for Short Time Series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553" y="1265526"/>
            <a:ext cx="5831005" cy="4050239"/>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422" y="1265525"/>
            <a:ext cx="5831005" cy="4050239"/>
          </a:xfrm>
          <a:prstGeom prst="rect">
            <a:avLst/>
          </a:prstGeom>
        </p:spPr>
      </p:pic>
      <p:cxnSp>
        <p:nvCxnSpPr>
          <p:cNvPr id="19" name="Straight Connector 18"/>
          <p:cNvCxnSpPr/>
          <p:nvPr/>
        </p:nvCxnSpPr>
        <p:spPr>
          <a:xfrm flipV="1">
            <a:off x="789872" y="2535760"/>
            <a:ext cx="0" cy="3081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89872" y="2535759"/>
            <a:ext cx="95081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740690" y="2535760"/>
            <a:ext cx="0" cy="3081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740690" y="2843895"/>
            <a:ext cx="0" cy="343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02" y="5227609"/>
            <a:ext cx="7227360" cy="287002"/>
          </a:xfrm>
          <a:prstGeom prst="rect">
            <a:avLst/>
          </a:prstGeom>
          <a:noFill/>
        </p:spPr>
        <p:txBody>
          <a:bodyPr wrap="square" rtlCol="0">
            <a:spAutoFit/>
          </a:bodyPr>
          <a:lstStyle/>
          <a:p>
            <a:pPr defTabSz="456320" fontAlgn="base">
              <a:spcBef>
                <a:spcPct val="0"/>
              </a:spcBef>
              <a:spcAft>
                <a:spcPct val="0"/>
              </a:spcAft>
            </a:pPr>
            <a:r>
              <a:rPr lang="en-US" sz="1265" dirty="0">
                <a:solidFill>
                  <a:srgbClr val="222222"/>
                </a:solidFill>
                <a:latin typeface="Cambria" panose="02040503050406030204" pitchFamily="18" charset="0"/>
                <a:ea typeface="ＭＳ Ｐゴシック" pitchFamily="34" charset="-128"/>
              </a:rPr>
              <a:t>Validation study: </a:t>
            </a:r>
            <a:r>
              <a:rPr lang="en-US" sz="1265" dirty="0" err="1">
                <a:solidFill>
                  <a:srgbClr val="222222"/>
                </a:solidFill>
                <a:latin typeface="Cambria" panose="02040503050406030204" pitchFamily="18" charset="0"/>
                <a:ea typeface="ＭＳ Ｐゴシック" pitchFamily="34" charset="-128"/>
              </a:rPr>
              <a:t>Schiepek</a:t>
            </a:r>
            <a:r>
              <a:rPr lang="en-US" sz="1265" dirty="0">
                <a:solidFill>
                  <a:srgbClr val="222222"/>
                </a:solidFill>
                <a:latin typeface="Cambria" panose="02040503050406030204" pitchFamily="18" charset="0"/>
                <a:ea typeface="ＭＳ Ｐゴシック" pitchFamily="34" charset="-128"/>
              </a:rPr>
              <a:t> &amp; Strunk, 2010</a:t>
            </a:r>
            <a:endParaRPr lang="en-GB" sz="1265" dirty="0">
              <a:solidFill>
                <a:prstClr val="black"/>
              </a:solidFill>
              <a:latin typeface="Cambria" panose="02040503050406030204" pitchFamily="18" charset="0"/>
              <a:ea typeface="ＭＳ Ｐゴシック" pitchFamily="34" charset="-128"/>
            </a:endParaRPr>
          </a:p>
        </p:txBody>
      </p:sp>
      <p:cxnSp>
        <p:nvCxnSpPr>
          <p:cNvPr id="12" name="Straight Connector 11"/>
          <p:cNvCxnSpPr/>
          <p:nvPr/>
        </p:nvCxnSpPr>
        <p:spPr>
          <a:xfrm flipV="1">
            <a:off x="958613" y="2449189"/>
            <a:ext cx="0" cy="308135"/>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958614" y="2449188"/>
            <a:ext cx="95081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a:off x="1909431" y="2449189"/>
            <a:ext cx="0" cy="308135"/>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1909431" y="2757324"/>
            <a:ext cx="0" cy="3433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V="1">
            <a:off x="1143494" y="2361149"/>
            <a:ext cx="0" cy="308136"/>
          </a:xfrm>
          <a:prstGeom prst="line">
            <a:avLst/>
          </a:prstGeom>
        </p:spPr>
        <p:style>
          <a:lnRef idx="2">
            <a:schemeClr val="accent3"/>
          </a:lnRef>
          <a:fillRef idx="0">
            <a:schemeClr val="accent3"/>
          </a:fillRef>
          <a:effectRef idx="1">
            <a:schemeClr val="accent3"/>
          </a:effectRef>
          <a:fontRef idx="minor">
            <a:schemeClr val="tx1"/>
          </a:fontRef>
        </p:style>
      </p:cxnSp>
      <p:cxnSp>
        <p:nvCxnSpPr>
          <p:cNvPr id="17" name="Straight Connector 16"/>
          <p:cNvCxnSpPr/>
          <p:nvPr/>
        </p:nvCxnSpPr>
        <p:spPr>
          <a:xfrm>
            <a:off x="1143495" y="2361149"/>
            <a:ext cx="950818"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8" name="Straight Connector 17"/>
          <p:cNvCxnSpPr/>
          <p:nvPr/>
        </p:nvCxnSpPr>
        <p:spPr>
          <a:xfrm>
            <a:off x="2094312" y="2361149"/>
            <a:ext cx="0" cy="174610"/>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Arrow Connector 19"/>
          <p:cNvCxnSpPr/>
          <p:nvPr/>
        </p:nvCxnSpPr>
        <p:spPr>
          <a:xfrm>
            <a:off x="2093304" y="2449188"/>
            <a:ext cx="0" cy="24650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08374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002" y="524180"/>
            <a:ext cx="9662553" cy="758776"/>
          </a:xfrm>
        </p:spPr>
        <p:txBody>
          <a:bodyPr/>
          <a:lstStyle/>
          <a:p>
            <a:r>
              <a:rPr lang="en-GB" sz="2810" dirty="0" smtClean="0">
                <a:latin typeface="Cambria" panose="02040503050406030204" pitchFamily="18" charset="0"/>
              </a:rPr>
              <a:t>Dynamic </a:t>
            </a:r>
            <a:r>
              <a:rPr lang="en-GB" sz="2810" dirty="0" err="1" smtClean="0">
                <a:latin typeface="Cambria" panose="02040503050406030204" pitchFamily="18" charset="0"/>
              </a:rPr>
              <a:t>Assesment</a:t>
            </a:r>
            <a:r>
              <a:rPr lang="en-GB" sz="2810" dirty="0" smtClean="0">
                <a:latin typeface="Cambria" panose="02040503050406030204" pitchFamily="18" charset="0"/>
              </a:rPr>
              <a:t> with the SNS</a:t>
            </a:r>
            <a:endParaRPr lang="en-GB" sz="2810" dirty="0">
              <a:latin typeface="Cambria" panose="02040503050406030204" pitchFamily="18" charset="0"/>
            </a:endParaRPr>
          </a:p>
        </p:txBody>
      </p:sp>
      <p:sp>
        <p:nvSpPr>
          <p:cNvPr id="3" name="Content Placeholder 2"/>
          <p:cNvSpPr>
            <a:spLocks noGrp="1"/>
          </p:cNvSpPr>
          <p:nvPr>
            <p:ph idx="1"/>
          </p:nvPr>
        </p:nvSpPr>
        <p:spPr>
          <a:xfrm>
            <a:off x="622576" y="1132917"/>
            <a:ext cx="10515600" cy="4664819"/>
          </a:xfrm>
        </p:spPr>
        <p:txBody>
          <a:bodyPr>
            <a:normAutofit/>
          </a:bodyPr>
          <a:lstStyle/>
          <a:p>
            <a:pPr>
              <a:lnSpc>
                <a:spcPct val="150000"/>
              </a:lnSpc>
            </a:pPr>
            <a:r>
              <a:rPr lang="en-GB" sz="2110" dirty="0">
                <a:latin typeface="Cambria" panose="02040503050406030204" pitchFamily="18" charset="0"/>
              </a:rPr>
              <a:t>Process questionnaires</a:t>
            </a:r>
          </a:p>
          <a:p>
            <a:pPr>
              <a:lnSpc>
                <a:spcPct val="150000"/>
              </a:lnSpc>
            </a:pPr>
            <a:r>
              <a:rPr lang="en-GB" sz="2110" dirty="0">
                <a:latin typeface="Cambria" panose="02040503050406030204" pitchFamily="18" charset="0"/>
              </a:rPr>
              <a:t>Individualized questionnaires</a:t>
            </a:r>
          </a:p>
          <a:p>
            <a:pPr>
              <a:lnSpc>
                <a:spcPct val="150000"/>
              </a:lnSpc>
            </a:pPr>
            <a:r>
              <a:rPr lang="en-GB" sz="2110" dirty="0">
                <a:latin typeface="Cambria" panose="02040503050406030204" pitchFamily="18" charset="0"/>
              </a:rPr>
              <a:t>Diary Entry’s</a:t>
            </a:r>
          </a:p>
          <a:p>
            <a:pPr>
              <a:lnSpc>
                <a:spcPct val="150000"/>
              </a:lnSpc>
            </a:pPr>
            <a:r>
              <a:rPr lang="en-GB" sz="2110" dirty="0">
                <a:latin typeface="Cambria" panose="02040503050406030204" pitchFamily="18" charset="0"/>
              </a:rPr>
              <a:t>Build-In (nonlinear) analysis</a:t>
            </a:r>
          </a:p>
          <a:p>
            <a:pPr lvl="1">
              <a:lnSpc>
                <a:spcPct val="150000"/>
              </a:lnSpc>
            </a:pPr>
            <a:r>
              <a:rPr lang="en-GB" sz="2110" dirty="0">
                <a:latin typeface="Cambria" panose="02040503050406030204" pitchFamily="18" charset="0"/>
              </a:rPr>
              <a:t>Moving inter-item correlation matrices</a:t>
            </a:r>
          </a:p>
          <a:p>
            <a:pPr lvl="1">
              <a:lnSpc>
                <a:spcPct val="150000"/>
              </a:lnSpc>
            </a:pPr>
            <a:r>
              <a:rPr lang="en-GB" sz="2110" dirty="0">
                <a:latin typeface="Cambria" panose="02040503050406030204" pitchFamily="18" charset="0"/>
              </a:rPr>
              <a:t>Dynamic Complexity</a:t>
            </a:r>
          </a:p>
          <a:p>
            <a:pPr lvl="1">
              <a:lnSpc>
                <a:spcPct val="150000"/>
              </a:lnSpc>
            </a:pPr>
            <a:r>
              <a:rPr lang="en-GB" sz="2110" dirty="0">
                <a:latin typeface="Cambria" panose="02040503050406030204" pitchFamily="18" charset="0"/>
              </a:rPr>
              <a:t>Recurrence Plots</a:t>
            </a:r>
          </a:p>
          <a:p>
            <a:pPr marL="0" indent="0">
              <a:buNone/>
            </a:pPr>
            <a:endParaRPr lang="en-GB" sz="2110" dirty="0" smtClean="0">
              <a:latin typeface="Cambria" panose="02040503050406030204" pitchFamily="18" charset="0"/>
            </a:endParaRPr>
          </a:p>
          <a:p>
            <a:pPr marL="0" indent="0">
              <a:buNone/>
            </a:pPr>
            <a:r>
              <a:rPr lang="de-DE" sz="2110" dirty="0">
                <a:latin typeface="Cambria" panose="02040503050406030204" pitchFamily="18" charset="0"/>
                <a:hlinkClick r:id="rId3"/>
              </a:rPr>
              <a:t>https://showcase.sns-live.de/login</a:t>
            </a:r>
            <a:r>
              <a:rPr lang="de-DE" sz="2110" dirty="0">
                <a:latin typeface="Cambria" panose="02040503050406030204" pitchFamily="18" charset="0"/>
              </a:rPr>
              <a:t> </a:t>
            </a:r>
            <a:endParaRPr lang="nl-NL" sz="2110" dirty="0">
              <a:latin typeface="Cambria" panose="02040503050406030204" pitchFamily="18" charset="0"/>
            </a:endParaRPr>
          </a:p>
          <a:p>
            <a:pPr marL="0" indent="0">
              <a:buNone/>
            </a:pPr>
            <a:endParaRPr lang="en-GB" dirty="0"/>
          </a:p>
        </p:txBody>
      </p:sp>
      <p:pic>
        <p:nvPicPr>
          <p:cNvPr id="7" name="Picture 4">
            <a:extLst>
              <a:ext uri="{FF2B5EF4-FFF2-40B4-BE49-F238E27FC236}">
                <a16:creationId xmlns:a16="http://schemas.microsoft.com/office/drawing/2014/main" id="{F62A02E5-10EF-4025-BA52-12C11E6952D5}"/>
              </a:ext>
            </a:extLst>
          </p:cNvPr>
          <p:cNvPicPr>
            <a:picLocks noChangeAspect="1"/>
          </p:cNvPicPr>
          <p:nvPr/>
        </p:nvPicPr>
        <p:blipFill rotWithShape="1">
          <a:blip r:embed="rId4"/>
          <a:srcRect t="67086" r="1334"/>
          <a:stretch/>
        </p:blipFill>
        <p:spPr>
          <a:xfrm>
            <a:off x="5480118" y="3860639"/>
            <a:ext cx="6319157" cy="1571595"/>
          </a:xfrm>
          <a:prstGeom prst="rect">
            <a:avLst/>
          </a:prstGeom>
        </p:spPr>
      </p:pic>
      <p:pic>
        <p:nvPicPr>
          <p:cNvPr id="6" name="Picture 4">
            <a:extLst>
              <a:ext uri="{FF2B5EF4-FFF2-40B4-BE49-F238E27FC236}">
                <a16:creationId xmlns:a16="http://schemas.microsoft.com/office/drawing/2014/main" id="{5151AAC0-3837-41AD-A278-9C9C952B20D2}"/>
              </a:ext>
            </a:extLst>
          </p:cNvPr>
          <p:cNvPicPr>
            <a:picLocks noChangeAspect="1"/>
          </p:cNvPicPr>
          <p:nvPr/>
        </p:nvPicPr>
        <p:blipFill rotWithShape="1">
          <a:blip r:embed="rId4"/>
          <a:srcRect l="50725" t="29946" r="938" b="31972"/>
          <a:stretch/>
        </p:blipFill>
        <p:spPr>
          <a:xfrm>
            <a:off x="6263966" y="1027579"/>
            <a:ext cx="4979381" cy="2924758"/>
          </a:xfrm>
          <a:prstGeom prst="rect">
            <a:avLst/>
          </a:prstGeom>
        </p:spPr>
      </p:pic>
      <p:sp>
        <p:nvSpPr>
          <p:cNvPr id="9" name="TextBox 8"/>
          <p:cNvSpPr txBox="1"/>
          <p:nvPr/>
        </p:nvSpPr>
        <p:spPr>
          <a:xfrm>
            <a:off x="444643" y="5212237"/>
            <a:ext cx="7227360" cy="287002"/>
          </a:xfrm>
          <a:prstGeom prst="rect">
            <a:avLst/>
          </a:prstGeom>
          <a:noFill/>
        </p:spPr>
        <p:txBody>
          <a:bodyPr wrap="square" rtlCol="0">
            <a:spAutoFit/>
          </a:bodyPr>
          <a:lstStyle/>
          <a:p>
            <a:pPr defTabSz="456320" fontAlgn="base">
              <a:spcBef>
                <a:spcPct val="0"/>
              </a:spcBef>
              <a:spcAft>
                <a:spcPct val="0"/>
              </a:spcAft>
            </a:pPr>
            <a:r>
              <a:rPr lang="en-US" sz="1265" dirty="0" err="1" smtClean="0">
                <a:solidFill>
                  <a:srgbClr val="222222"/>
                </a:solidFill>
                <a:latin typeface="Cambria" panose="02040503050406030204" pitchFamily="18" charset="0"/>
                <a:ea typeface="ＭＳ Ｐゴシック" pitchFamily="34" charset="-128"/>
              </a:rPr>
              <a:t>Schiepek</a:t>
            </a:r>
            <a:r>
              <a:rPr lang="en-US" sz="1265" dirty="0" smtClean="0">
                <a:solidFill>
                  <a:srgbClr val="222222"/>
                </a:solidFill>
                <a:latin typeface="Cambria" panose="02040503050406030204" pitchFamily="18" charset="0"/>
                <a:ea typeface="ＭＳ Ｐゴシック" pitchFamily="34" charset="-128"/>
              </a:rPr>
              <a:t> et al, 2016</a:t>
            </a:r>
            <a:endParaRPr lang="en-GB" sz="1265" dirty="0">
              <a:solidFill>
                <a:prstClr val="black"/>
              </a:solidFill>
              <a:latin typeface="Cambria" panose="02040503050406030204" pitchFamily="18" charset="0"/>
              <a:ea typeface="ＭＳ Ｐゴシック" pitchFamily="34" charset="-128"/>
            </a:endParaRPr>
          </a:p>
        </p:txBody>
      </p:sp>
    </p:spTree>
    <p:extLst>
      <p:ext uri="{BB962C8B-B14F-4D97-AF65-F5344CB8AC3E}">
        <p14:creationId xmlns:p14="http://schemas.microsoft.com/office/powerpoint/2010/main" val="1088666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281" y="506595"/>
            <a:ext cx="9662553" cy="944136"/>
          </a:xfrm>
        </p:spPr>
        <p:txBody>
          <a:bodyPr/>
          <a:lstStyle/>
          <a:p>
            <a:r>
              <a:rPr lang="en-GB" sz="2811" dirty="0" smtClean="0">
                <a:latin typeface="Cambria" panose="02040503050406030204" pitchFamily="18" charset="0"/>
                <a:ea typeface="Cambria Math" panose="02040503050406030204" pitchFamily="18" charset="0"/>
              </a:rPr>
              <a:t>Critical Fluctuations as an Early-Warning Signal for Sudden Gains and Losses in Psychotherapy</a:t>
            </a:r>
            <a:endParaRPr lang="en-GB" sz="2811" dirty="0">
              <a:latin typeface="Cambria" panose="02040503050406030204" pitchFamily="18" charset="0"/>
              <a:ea typeface="Cambria Math" panose="02040503050406030204" pitchFamily="18" charset="0"/>
            </a:endParaRPr>
          </a:p>
        </p:txBody>
      </p:sp>
      <p:sp>
        <p:nvSpPr>
          <p:cNvPr id="6" name="Content Placeholder 2"/>
          <p:cNvSpPr>
            <a:spLocks noGrp="1"/>
          </p:cNvSpPr>
          <p:nvPr>
            <p:ph idx="1"/>
          </p:nvPr>
        </p:nvSpPr>
        <p:spPr/>
        <p:txBody>
          <a:bodyPr>
            <a:normAutofit/>
          </a:bodyPr>
          <a:lstStyle/>
          <a:p>
            <a:pPr marL="0" indent="0">
              <a:lnSpc>
                <a:spcPct val="150000"/>
              </a:lnSpc>
              <a:buNone/>
            </a:pPr>
            <a:r>
              <a:rPr lang="en-GB" sz="2110" dirty="0" smtClean="0">
                <a:latin typeface="Cambria" panose="02040503050406030204" pitchFamily="18" charset="0"/>
              </a:rPr>
              <a:t>Olthof, van </a:t>
            </a:r>
            <a:r>
              <a:rPr lang="en-GB" sz="2110" dirty="0" err="1" smtClean="0">
                <a:latin typeface="Cambria" panose="02040503050406030204" pitchFamily="18" charset="0"/>
              </a:rPr>
              <a:t>Rooij</a:t>
            </a:r>
            <a:r>
              <a:rPr lang="en-GB" sz="2110" dirty="0" smtClean="0">
                <a:latin typeface="Cambria" panose="02040503050406030204" pitchFamily="18" charset="0"/>
              </a:rPr>
              <a:t>, </a:t>
            </a:r>
            <a:r>
              <a:rPr lang="en-GB" sz="2110" dirty="0" err="1" smtClean="0">
                <a:latin typeface="Cambria" panose="02040503050406030204" pitchFamily="18" charset="0"/>
              </a:rPr>
              <a:t>Hasselman</a:t>
            </a:r>
            <a:r>
              <a:rPr lang="en-GB" sz="2110" dirty="0" smtClean="0">
                <a:latin typeface="Cambria" panose="02040503050406030204" pitchFamily="18" charset="0"/>
              </a:rPr>
              <a:t>, </a:t>
            </a:r>
            <a:r>
              <a:rPr lang="en-GB" sz="2110" dirty="0" err="1" smtClean="0">
                <a:latin typeface="Cambria" panose="02040503050406030204" pitchFamily="18" charset="0"/>
              </a:rPr>
              <a:t>Schiepek</a:t>
            </a:r>
            <a:r>
              <a:rPr lang="en-GB" sz="2110" dirty="0" smtClean="0">
                <a:latin typeface="Cambria" panose="02040503050406030204" pitchFamily="18" charset="0"/>
              </a:rPr>
              <a:t>, Strunk, </a:t>
            </a:r>
            <a:r>
              <a:rPr lang="en-GB" sz="2110" dirty="0" err="1" smtClean="0">
                <a:latin typeface="Cambria" panose="02040503050406030204" pitchFamily="18" charset="0"/>
              </a:rPr>
              <a:t>Aas</a:t>
            </a:r>
            <a:r>
              <a:rPr lang="en-GB" sz="2110" dirty="0" smtClean="0">
                <a:latin typeface="Cambria" panose="02040503050406030204" pitchFamily="18" charset="0"/>
              </a:rPr>
              <a:t> &amp; </a:t>
            </a:r>
            <a:r>
              <a:rPr lang="en-GB" sz="2110" dirty="0" err="1" smtClean="0">
                <a:latin typeface="Cambria" panose="02040503050406030204" pitchFamily="18" charset="0"/>
              </a:rPr>
              <a:t>Lichtwarck-Aschof</a:t>
            </a:r>
            <a:r>
              <a:rPr lang="en-GB" sz="2110" dirty="0" smtClean="0">
                <a:latin typeface="Cambria" panose="02040503050406030204" pitchFamily="18" charset="0"/>
              </a:rPr>
              <a:t>, in prep.</a:t>
            </a:r>
          </a:p>
        </p:txBody>
      </p:sp>
    </p:spTree>
    <p:extLst>
      <p:ext uri="{BB962C8B-B14F-4D97-AF65-F5344CB8AC3E}">
        <p14:creationId xmlns:p14="http://schemas.microsoft.com/office/powerpoint/2010/main" val="2484849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281" y="506595"/>
            <a:ext cx="9662553" cy="944136"/>
          </a:xfrm>
        </p:spPr>
        <p:txBody>
          <a:bodyPr/>
          <a:lstStyle/>
          <a:p>
            <a:r>
              <a:rPr lang="en-GB" sz="2811" dirty="0" smtClean="0">
                <a:latin typeface="Cambria" panose="02040503050406030204" pitchFamily="18" charset="0"/>
                <a:ea typeface="Cambria Math" panose="02040503050406030204" pitchFamily="18" charset="0"/>
              </a:rPr>
              <a:t>Sudden Gains and Losses</a:t>
            </a:r>
            <a:endParaRPr lang="en-GB" sz="2811" dirty="0">
              <a:latin typeface="Cambria" panose="02040503050406030204" pitchFamily="18" charset="0"/>
              <a:ea typeface="Cambria Math" panose="02040503050406030204" pitchFamily="18" charset="0"/>
            </a:endParaRPr>
          </a:p>
        </p:txBody>
      </p:sp>
      <p:pic>
        <p:nvPicPr>
          <p:cNvPr id="4" name="Content Placeholder 3"/>
          <p:cNvPicPr>
            <a:picLocks noGrp="1" noChangeAspect="1"/>
          </p:cNvPicPr>
          <p:nvPr>
            <p:ph idx="1"/>
          </p:nvPr>
        </p:nvPicPr>
        <p:blipFill rotWithShape="1">
          <a:blip r:embed="rId3"/>
          <a:srcRect l="21310" t="17711" r="42442" b="56620"/>
          <a:stretch/>
        </p:blipFill>
        <p:spPr>
          <a:xfrm>
            <a:off x="1131966" y="1450731"/>
            <a:ext cx="9075903" cy="3615228"/>
          </a:xfrm>
          <a:prstGeom prst="rect">
            <a:avLst/>
          </a:prstGeom>
        </p:spPr>
      </p:pic>
    </p:spTree>
    <p:extLst>
      <p:ext uri="{BB962C8B-B14F-4D97-AF65-F5344CB8AC3E}">
        <p14:creationId xmlns:p14="http://schemas.microsoft.com/office/powerpoint/2010/main" val="4006528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panose="02040503050406030204" pitchFamily="18" charset="0"/>
                <a:ea typeface="Cambria Math" panose="02040503050406030204" pitchFamily="18" charset="0"/>
              </a:rPr>
              <a:t>Hypothesis</a:t>
            </a: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marL="0" indent="0">
              <a:lnSpc>
                <a:spcPct val="150000"/>
              </a:lnSpc>
              <a:buNone/>
            </a:pPr>
            <a:r>
              <a:rPr lang="en-GB" sz="2108" dirty="0" smtClean="0">
                <a:latin typeface="Cambria" panose="02040503050406030204" pitchFamily="18" charset="0"/>
                <a:ea typeface="Cambria Math" panose="02040503050406030204" pitchFamily="18" charset="0"/>
              </a:rPr>
              <a:t>If Sudden Gains and Losses are Phase Transitions…</a:t>
            </a:r>
            <a:endParaRPr lang="en-GB" sz="2108" dirty="0">
              <a:latin typeface="Cambria" panose="02040503050406030204" pitchFamily="18" charset="0"/>
              <a:ea typeface="Cambria Math" panose="02040503050406030204" pitchFamily="18" charset="0"/>
            </a:endParaRPr>
          </a:p>
          <a:p>
            <a:pPr marL="0" indent="0">
              <a:lnSpc>
                <a:spcPct val="150000"/>
              </a:lnSpc>
              <a:buNone/>
            </a:pPr>
            <a:r>
              <a:rPr lang="en-GB" sz="2108" dirty="0" smtClean="0">
                <a:latin typeface="Cambria" panose="02040503050406030204" pitchFamily="18" charset="0"/>
                <a:ea typeface="Cambria Math" panose="02040503050406030204" pitchFamily="18" charset="0"/>
              </a:rPr>
              <a:t>we expect to find EWS preceding sudden gains and losses</a:t>
            </a:r>
          </a:p>
          <a:p>
            <a:pPr marL="0" indent="0">
              <a:lnSpc>
                <a:spcPct val="150000"/>
              </a:lnSpc>
              <a:buNone/>
            </a:pPr>
            <a:endParaRPr lang="en-GB" sz="2108" dirty="0">
              <a:latin typeface="Cambria" panose="02040503050406030204" pitchFamily="18" charset="0"/>
              <a:ea typeface="Cambria Math" panose="02040503050406030204" pitchFamily="18" charset="0"/>
            </a:endParaRPr>
          </a:p>
          <a:p>
            <a:pPr marL="0" indent="0">
              <a:lnSpc>
                <a:spcPct val="150000"/>
              </a:lnSpc>
              <a:buNone/>
            </a:pPr>
            <a:r>
              <a:rPr lang="en-GB" sz="2108" dirty="0" smtClean="0">
                <a:latin typeface="Cambria" panose="02040503050406030204" pitchFamily="18" charset="0"/>
                <a:ea typeface="Cambria Math" panose="02040503050406030204" pitchFamily="18" charset="0"/>
              </a:rPr>
              <a:t>More specifically: We expect sudden gains/losses to be </a:t>
            </a:r>
            <a:r>
              <a:rPr lang="en-GB" sz="2108" dirty="0">
                <a:latin typeface="Cambria" panose="02040503050406030204" pitchFamily="18" charset="0"/>
                <a:ea typeface="Cambria Math" panose="02040503050406030204" pitchFamily="18" charset="0"/>
              </a:rPr>
              <a:t>preceded by </a:t>
            </a:r>
            <a:r>
              <a:rPr lang="en-GB" sz="2108" dirty="0" smtClean="0">
                <a:latin typeface="Cambria" panose="02040503050406030204" pitchFamily="18" charset="0"/>
                <a:ea typeface="Cambria Math" panose="02040503050406030204" pitchFamily="18" charset="0"/>
              </a:rPr>
              <a:t>a temporal </a:t>
            </a:r>
            <a:r>
              <a:rPr lang="en-GB" sz="2108" dirty="0">
                <a:latin typeface="Cambria" panose="02040503050406030204" pitchFamily="18" charset="0"/>
                <a:ea typeface="Cambria Math" panose="02040503050406030204" pitchFamily="18" charset="0"/>
              </a:rPr>
              <a:t>increase in dynamic complexity </a:t>
            </a:r>
            <a:r>
              <a:rPr lang="en-GB" sz="2108" dirty="0" smtClean="0">
                <a:latin typeface="Cambria" panose="02040503050406030204" pitchFamily="18" charset="0"/>
                <a:ea typeface="Cambria Math" panose="02040503050406030204" pitchFamily="18" charset="0"/>
              </a:rPr>
              <a:t>of ES data </a:t>
            </a:r>
            <a:endParaRPr lang="en-GB" sz="2108" dirty="0">
              <a:latin typeface="Cambria" panose="02040503050406030204" pitchFamily="18" charset="0"/>
              <a:ea typeface="Cambria Math" panose="02040503050406030204" pitchFamily="18" charset="0"/>
            </a:endParaRPr>
          </a:p>
          <a:p>
            <a:pPr marL="0" indent="0">
              <a:lnSpc>
                <a:spcPct val="150000"/>
              </a:lnSpc>
              <a:buNone/>
            </a:pPr>
            <a:endParaRPr lang="en-GB" sz="2108" dirty="0" smtClean="0">
              <a:latin typeface="Cambria" panose="02040503050406030204" pitchFamily="18" charset="0"/>
              <a:ea typeface="Cambria Math" panose="02040503050406030204" pitchFamily="18" charset="0"/>
            </a:endParaRPr>
          </a:p>
          <a:p>
            <a:pPr lvl="1">
              <a:lnSpc>
                <a:spcPct val="150000"/>
              </a:lnSpc>
            </a:pPr>
            <a:endParaRPr lang="en-GB" sz="2108" dirty="0">
              <a:latin typeface="Cambria" panose="02040503050406030204" pitchFamily="18" charset="0"/>
              <a:ea typeface="Cambria Math" panose="02040503050406030204" pitchFamily="18" charset="0"/>
            </a:endParaRPr>
          </a:p>
          <a:p>
            <a:pPr marL="0" indent="0">
              <a:lnSpc>
                <a:spcPct val="150000"/>
              </a:lnSpc>
              <a:buNone/>
            </a:pPr>
            <a:endParaRPr lang="en-GB" sz="2108" dirty="0">
              <a:latin typeface="Cambria"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1287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2" dirty="0">
                <a:latin typeface="Cambria Math" panose="02040503050406030204" pitchFamily="18" charset="0"/>
                <a:ea typeface="Cambria Math" panose="02040503050406030204" pitchFamily="18" charset="0"/>
              </a:rPr>
              <a:t>Participants &amp; procedure</a:t>
            </a:r>
          </a:p>
        </p:txBody>
      </p:sp>
      <p:sp>
        <p:nvSpPr>
          <p:cNvPr id="3" name="Content Placeholder 2"/>
          <p:cNvSpPr>
            <a:spLocks noGrp="1"/>
          </p:cNvSpPr>
          <p:nvPr>
            <p:ph idx="1"/>
          </p:nvPr>
        </p:nvSpPr>
        <p:spPr/>
        <p:txBody>
          <a:bodyPr/>
          <a:lstStyle/>
          <a:p>
            <a:r>
              <a:rPr lang="en-GB" sz="2109" dirty="0">
                <a:latin typeface="Cambria Math" panose="02040503050406030204" pitchFamily="18" charset="0"/>
                <a:ea typeface="Cambria Math" panose="02040503050406030204" pitchFamily="18" charset="0"/>
              </a:rPr>
              <a:t>Patients with mood disorders (N=329)</a:t>
            </a:r>
          </a:p>
          <a:p>
            <a:pPr marL="0" indent="0">
              <a:buNone/>
            </a:pPr>
            <a:endParaRPr lang="en-GB" sz="2109" dirty="0">
              <a:latin typeface="Cambria Math" panose="02040503050406030204" pitchFamily="18" charset="0"/>
              <a:ea typeface="Cambria Math" panose="02040503050406030204" pitchFamily="18" charset="0"/>
            </a:endParaRPr>
          </a:p>
          <a:p>
            <a:r>
              <a:rPr lang="en-GB" sz="2109" dirty="0">
                <a:latin typeface="Cambria Math" panose="02040503050406030204" pitchFamily="18" charset="0"/>
                <a:ea typeface="Cambria Math" panose="02040503050406030204" pitchFamily="18" charset="0"/>
              </a:rPr>
              <a:t>Collected with the Synergetic Navigation System</a:t>
            </a:r>
            <a:r>
              <a:rPr lang="en-US" sz="2109" baseline="30000" dirty="0">
                <a:latin typeface="Cambria Math" panose="02040503050406030204" pitchFamily="18" charset="0"/>
                <a:ea typeface="Cambria Math" panose="02040503050406030204" pitchFamily="18" charset="0"/>
              </a:rPr>
              <a:t>1</a:t>
            </a:r>
            <a:r>
              <a:rPr lang="en-GB" sz="2109" dirty="0">
                <a:latin typeface="Cambria Math" panose="02040503050406030204" pitchFamily="18" charset="0"/>
                <a:ea typeface="Cambria Math" panose="02040503050406030204" pitchFamily="18" charset="0"/>
              </a:rPr>
              <a:t> between 2008-2014</a:t>
            </a:r>
          </a:p>
          <a:p>
            <a:endParaRPr lang="en-GB" sz="2109" dirty="0">
              <a:latin typeface="Cambria Math" panose="02040503050406030204" pitchFamily="18" charset="0"/>
              <a:ea typeface="Cambria Math" panose="02040503050406030204" pitchFamily="18" charset="0"/>
            </a:endParaRPr>
          </a:p>
          <a:p>
            <a:r>
              <a:rPr lang="en-GB" sz="2109" dirty="0">
                <a:latin typeface="Cambria Math" panose="02040503050406030204" pitchFamily="18" charset="0"/>
                <a:ea typeface="Cambria Math" panose="02040503050406030204" pitchFamily="18" charset="0"/>
              </a:rPr>
              <a:t>Therapy Process Questionnaire (TPQ</a:t>
            </a:r>
            <a:r>
              <a:rPr lang="en-US" sz="2109" baseline="30000" dirty="0">
                <a:solidFill>
                  <a:prstClr val="black"/>
                </a:solidFill>
                <a:latin typeface="Cambria Math" panose="02040503050406030204" pitchFamily="18" charset="0"/>
                <a:ea typeface="Cambria Math" panose="02040503050406030204" pitchFamily="18" charset="0"/>
              </a:rPr>
              <a:t>2</a:t>
            </a:r>
            <a:r>
              <a:rPr lang="en-GB" sz="2109" dirty="0">
                <a:latin typeface="Cambria Math" panose="02040503050406030204" pitchFamily="18" charset="0"/>
                <a:ea typeface="Cambria Math" panose="02040503050406030204" pitchFamily="18" charset="0"/>
              </a:rPr>
              <a:t>)</a:t>
            </a:r>
          </a:p>
          <a:p>
            <a:pPr lvl="1"/>
            <a:r>
              <a:rPr lang="en-GB" sz="2109" dirty="0">
                <a:latin typeface="Cambria Math" panose="02040503050406030204" pitchFamily="18" charset="0"/>
                <a:ea typeface="Cambria Math" panose="02040503050406030204" pitchFamily="18" charset="0"/>
              </a:rPr>
              <a:t>Factor I: Therapy progress</a:t>
            </a:r>
          </a:p>
          <a:p>
            <a:pPr lvl="1"/>
            <a:r>
              <a:rPr lang="en-GB" sz="2109" b="1" dirty="0">
                <a:latin typeface="Cambria Math" panose="02040503050406030204" pitchFamily="18" charset="0"/>
                <a:ea typeface="Cambria Math" panose="02040503050406030204" pitchFamily="18" charset="0"/>
              </a:rPr>
              <a:t>Factor II: Impairment by symptoms and problems</a:t>
            </a:r>
          </a:p>
          <a:p>
            <a:pPr lvl="1"/>
            <a:r>
              <a:rPr lang="en-GB" sz="2109" dirty="0">
                <a:latin typeface="Cambria Math" panose="02040503050406030204" pitchFamily="18" charset="0"/>
                <a:ea typeface="Cambria Math" panose="02040503050406030204" pitchFamily="18" charset="0"/>
              </a:rPr>
              <a:t>Factor III: Relationship quality and trust in therapist</a:t>
            </a:r>
          </a:p>
          <a:p>
            <a:pPr lvl="1"/>
            <a:r>
              <a:rPr lang="en-GB" sz="2109" dirty="0">
                <a:latin typeface="Cambria Math" panose="02040503050406030204" pitchFamily="18" charset="0"/>
                <a:ea typeface="Cambria Math" panose="02040503050406030204" pitchFamily="18" charset="0"/>
              </a:rPr>
              <a:t>Factor IV: Dysphoric affect</a:t>
            </a:r>
          </a:p>
          <a:p>
            <a:pPr lvl="1"/>
            <a:r>
              <a:rPr lang="en-GB" sz="2109" dirty="0">
                <a:latin typeface="Cambria Math" panose="02040503050406030204" pitchFamily="18" charset="0"/>
                <a:ea typeface="Cambria Math" panose="02040503050406030204" pitchFamily="18" charset="0"/>
              </a:rPr>
              <a:t>Factor V: Relationship with fellow patients</a:t>
            </a:r>
          </a:p>
        </p:txBody>
      </p:sp>
      <p:sp>
        <p:nvSpPr>
          <p:cNvPr id="4" name="Tekstvak 3"/>
          <p:cNvSpPr txBox="1"/>
          <p:nvPr/>
        </p:nvSpPr>
        <p:spPr>
          <a:xfrm>
            <a:off x="843737" y="5297928"/>
            <a:ext cx="8416939" cy="287002"/>
          </a:xfrm>
          <a:prstGeom prst="rect">
            <a:avLst/>
          </a:prstGeom>
          <a:noFill/>
        </p:spPr>
        <p:txBody>
          <a:bodyPr wrap="square" rtlCol="0">
            <a:spAutoFit/>
          </a:bodyPr>
          <a:lstStyle/>
          <a:p>
            <a:r>
              <a:rPr lang="en-US" sz="1265" baseline="30000" dirty="0">
                <a:latin typeface="Cambria" panose="02040503050406030204" pitchFamily="18" charset="0"/>
              </a:rPr>
              <a:t>1</a:t>
            </a:r>
            <a:r>
              <a:rPr lang="en-US" sz="1265" dirty="0">
                <a:latin typeface="Cambria" panose="02040503050406030204" pitchFamily="18" charset="0"/>
              </a:rPr>
              <a:t>Schiepek et al. (2016), </a:t>
            </a:r>
            <a:r>
              <a:rPr lang="en-US" sz="1265" baseline="30000" dirty="0">
                <a:latin typeface="Cambria" panose="02040503050406030204" pitchFamily="18" charset="0"/>
              </a:rPr>
              <a:t>2</a:t>
            </a:r>
            <a:r>
              <a:rPr lang="en-US" sz="1265" dirty="0">
                <a:latin typeface="Cambria" panose="02040503050406030204" pitchFamily="18" charset="0"/>
              </a:rPr>
              <a:t>Haken &amp; </a:t>
            </a:r>
            <a:r>
              <a:rPr lang="en-US" sz="1265" dirty="0" err="1">
                <a:latin typeface="Cambria" panose="02040503050406030204" pitchFamily="18" charset="0"/>
              </a:rPr>
              <a:t>Schiepek</a:t>
            </a:r>
            <a:r>
              <a:rPr lang="en-US" sz="1265" dirty="0">
                <a:latin typeface="Cambria" panose="02040503050406030204" pitchFamily="18" charset="0"/>
              </a:rPr>
              <a:t> (2010)</a:t>
            </a:r>
          </a:p>
        </p:txBody>
      </p:sp>
    </p:spTree>
    <p:extLst>
      <p:ext uri="{BB962C8B-B14F-4D97-AF65-F5344CB8AC3E}">
        <p14:creationId xmlns:p14="http://schemas.microsoft.com/office/powerpoint/2010/main" val="412173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panose="02040503050406030204" pitchFamily="18" charset="0"/>
                <a:ea typeface="Cambria Math" panose="02040503050406030204" pitchFamily="18" charset="0"/>
              </a:rPr>
              <a:t>Schedule</a:t>
            </a:r>
            <a:br>
              <a:rPr lang="en-GB" sz="2811" dirty="0" smtClean="0">
                <a:latin typeface="Cambria" panose="02040503050406030204" pitchFamily="18" charset="0"/>
                <a:ea typeface="Cambria Math" panose="02040503050406030204" pitchFamily="18" charset="0"/>
              </a:rPr>
            </a:b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marL="514350" indent="-514350">
              <a:lnSpc>
                <a:spcPct val="150000"/>
              </a:lnSpc>
              <a:buAutoNum type="romanUcPeriod"/>
            </a:pPr>
            <a:r>
              <a:rPr lang="en-GB" sz="2108" dirty="0" smtClean="0">
                <a:latin typeface="Cambria" panose="02040503050406030204" pitchFamily="18" charset="0"/>
                <a:ea typeface="Cambria Math" panose="02040503050406030204" pitchFamily="18" charset="0"/>
              </a:rPr>
              <a:t>Theory</a:t>
            </a:r>
          </a:p>
          <a:p>
            <a:pPr marL="514350" indent="-514350">
              <a:lnSpc>
                <a:spcPct val="150000"/>
              </a:lnSpc>
              <a:buAutoNum type="romanUcPeriod"/>
            </a:pPr>
            <a:r>
              <a:rPr lang="en-GB" sz="2108" dirty="0" smtClean="0">
                <a:latin typeface="Cambria" panose="02040503050406030204" pitchFamily="18" charset="0"/>
                <a:ea typeface="Cambria Math" panose="02040503050406030204" pitchFamily="18" charset="0"/>
              </a:rPr>
              <a:t>Empirical studies</a:t>
            </a:r>
          </a:p>
          <a:p>
            <a:pPr marL="514350" indent="-514350">
              <a:lnSpc>
                <a:spcPct val="150000"/>
              </a:lnSpc>
              <a:buAutoNum type="romanUcPeriod"/>
            </a:pPr>
            <a:r>
              <a:rPr lang="en-GB" sz="2108" dirty="0" smtClean="0">
                <a:latin typeface="Cambria" panose="02040503050406030204" pitchFamily="18" charset="0"/>
                <a:ea typeface="Cambria Math" panose="02040503050406030204" pitchFamily="18" charset="0"/>
              </a:rPr>
              <a:t>Take Home </a:t>
            </a:r>
            <a:r>
              <a:rPr lang="en-GB" sz="2108" dirty="0" smtClean="0">
                <a:latin typeface="Cambria" panose="02040503050406030204" pitchFamily="18" charset="0"/>
                <a:ea typeface="Cambria Math" panose="02040503050406030204" pitchFamily="18" charset="0"/>
              </a:rPr>
              <a:t>Message</a:t>
            </a:r>
            <a:endParaRPr lang="en-GB" sz="2108" dirty="0">
              <a:latin typeface="Cambria" panose="02040503050406030204" pitchFamily="18" charset="0"/>
              <a:ea typeface="Cambria Math" panose="02040503050406030204" pitchFamily="18" charset="0"/>
            </a:endParaRPr>
          </a:p>
          <a:p>
            <a:pPr>
              <a:lnSpc>
                <a:spcPct val="150000"/>
              </a:lnSpc>
            </a:pPr>
            <a:endParaRPr lang="en-GB" sz="2108" dirty="0">
              <a:latin typeface="Cambria"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65795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panose="02040503050406030204" pitchFamily="18" charset="0"/>
                <a:ea typeface="Cambria Math" panose="02040503050406030204" pitchFamily="18" charset="0"/>
              </a:rPr>
              <a:t>Data-Analysis</a:t>
            </a: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a:lnSpc>
                <a:spcPct val="150000"/>
              </a:lnSpc>
            </a:pPr>
            <a:r>
              <a:rPr lang="en-GB" sz="2108" dirty="0" smtClean="0">
                <a:latin typeface="Cambria" panose="02040503050406030204" pitchFamily="18" charset="0"/>
                <a:ea typeface="Cambria Math" panose="02040503050406030204" pitchFamily="18" charset="0"/>
              </a:rPr>
              <a:t>First analyse…</a:t>
            </a:r>
          </a:p>
          <a:p>
            <a:pPr lvl="1">
              <a:lnSpc>
                <a:spcPct val="150000"/>
              </a:lnSpc>
            </a:pPr>
            <a:r>
              <a:rPr lang="en-GB" sz="2108" dirty="0" smtClean="0">
                <a:latin typeface="Cambria" panose="02040503050406030204" pitchFamily="18" charset="0"/>
                <a:ea typeface="Cambria Math" panose="02040503050406030204" pitchFamily="18" charset="0"/>
              </a:rPr>
              <a:t>Sudden gains and losses </a:t>
            </a:r>
            <a:r>
              <a:rPr lang="en-GB" sz="2108" dirty="0" smtClean="0">
                <a:latin typeface="Cambria" panose="02040503050406030204" pitchFamily="18" charset="0"/>
                <a:ea typeface="Cambria Math" panose="02040503050406030204" pitchFamily="18" charset="0"/>
                <a:sym typeface="Wingdings" panose="05000000000000000000" pitchFamily="2" charset="2"/>
              </a:rPr>
              <a:t> </a:t>
            </a:r>
            <a:r>
              <a:rPr lang="en-GB" sz="2108" dirty="0" err="1" smtClean="0">
                <a:latin typeface="Cambria" panose="02040503050406030204" pitchFamily="18" charset="0"/>
                <a:ea typeface="Cambria Math" panose="02040503050406030204" pitchFamily="18" charset="0"/>
                <a:sym typeface="Wingdings" panose="05000000000000000000" pitchFamily="2" charset="2"/>
              </a:rPr>
              <a:t>casnet</a:t>
            </a:r>
            <a:r>
              <a:rPr lang="en-GB" sz="2108" dirty="0" smtClean="0">
                <a:latin typeface="Cambria" panose="02040503050406030204" pitchFamily="18" charset="0"/>
                <a:ea typeface="Cambria Math" panose="02040503050406030204" pitchFamily="18" charset="0"/>
                <a:sym typeface="Wingdings" panose="05000000000000000000" pitchFamily="2" charset="2"/>
              </a:rPr>
              <a:t>::</a:t>
            </a:r>
            <a:r>
              <a:rPr lang="en-GB" sz="2108" dirty="0" err="1" smtClean="0">
                <a:latin typeface="Cambria" panose="02040503050406030204" pitchFamily="18" charset="0"/>
                <a:ea typeface="Cambria Math" panose="02040503050406030204" pitchFamily="18" charset="0"/>
                <a:sym typeface="Wingdings" panose="05000000000000000000" pitchFamily="2" charset="2"/>
              </a:rPr>
              <a:t>ts_levels</a:t>
            </a:r>
            <a:r>
              <a:rPr lang="en-GB" sz="2108" dirty="0" smtClean="0">
                <a:latin typeface="Cambria" panose="02040503050406030204" pitchFamily="18" charset="0"/>
                <a:ea typeface="Cambria Math" panose="02040503050406030204" pitchFamily="18" charset="0"/>
                <a:sym typeface="Wingdings" panose="05000000000000000000" pitchFamily="2" charset="2"/>
              </a:rPr>
              <a:t>()</a:t>
            </a:r>
            <a:endParaRPr lang="en-GB" sz="2108" dirty="0" smtClean="0">
              <a:latin typeface="Cambria" panose="02040503050406030204" pitchFamily="18" charset="0"/>
              <a:ea typeface="Cambria Math" panose="02040503050406030204" pitchFamily="18" charset="0"/>
            </a:endParaRPr>
          </a:p>
          <a:p>
            <a:pPr lvl="1">
              <a:lnSpc>
                <a:spcPct val="150000"/>
              </a:lnSpc>
            </a:pPr>
            <a:r>
              <a:rPr lang="en-GB" sz="2108" dirty="0" smtClean="0">
                <a:latin typeface="Cambria" panose="02040503050406030204" pitchFamily="18" charset="0"/>
                <a:ea typeface="Cambria Math" panose="02040503050406030204" pitchFamily="18" charset="0"/>
              </a:rPr>
              <a:t>Dynamic complexity time series </a:t>
            </a:r>
            <a:r>
              <a:rPr lang="en-GB" sz="2108" dirty="0" smtClean="0">
                <a:latin typeface="Cambria" panose="02040503050406030204" pitchFamily="18" charset="0"/>
                <a:ea typeface="Cambria Math" panose="02040503050406030204" pitchFamily="18" charset="0"/>
                <a:sym typeface="Wingdings" panose="05000000000000000000" pitchFamily="2" charset="2"/>
              </a:rPr>
              <a:t> </a:t>
            </a:r>
            <a:r>
              <a:rPr lang="en-GB" sz="2108" dirty="0" err="1" smtClean="0">
                <a:latin typeface="Cambria" panose="02040503050406030204" pitchFamily="18" charset="0"/>
                <a:ea typeface="Cambria Math" panose="02040503050406030204" pitchFamily="18" charset="0"/>
              </a:rPr>
              <a:t>casnet</a:t>
            </a:r>
            <a:r>
              <a:rPr lang="en-GB" sz="2108" dirty="0" smtClean="0">
                <a:latin typeface="Cambria" panose="02040503050406030204" pitchFamily="18" charset="0"/>
                <a:ea typeface="Cambria Math" panose="02040503050406030204" pitchFamily="18" charset="0"/>
              </a:rPr>
              <a:t>::</a:t>
            </a:r>
            <a:r>
              <a:rPr lang="en-GB" sz="2108" dirty="0" err="1" smtClean="0">
                <a:latin typeface="Cambria" panose="02040503050406030204" pitchFamily="18" charset="0"/>
                <a:ea typeface="Cambria Math" panose="02040503050406030204" pitchFamily="18" charset="0"/>
              </a:rPr>
              <a:t>dyn_comp</a:t>
            </a:r>
            <a:r>
              <a:rPr lang="en-GB" sz="2108" dirty="0" smtClean="0">
                <a:latin typeface="Cambria" panose="02040503050406030204" pitchFamily="18" charset="0"/>
                <a:ea typeface="Cambria Math" panose="02040503050406030204" pitchFamily="18" charset="0"/>
              </a:rPr>
              <a:t>()</a:t>
            </a:r>
          </a:p>
          <a:p>
            <a:pPr lvl="1">
              <a:lnSpc>
                <a:spcPct val="150000"/>
              </a:lnSpc>
            </a:pPr>
            <a:endParaRPr lang="en-GB" sz="2108" dirty="0">
              <a:latin typeface="Cambria" panose="02040503050406030204" pitchFamily="18" charset="0"/>
              <a:ea typeface="Cambria Math" panose="02040503050406030204" pitchFamily="18" charset="0"/>
            </a:endParaRPr>
          </a:p>
          <a:p>
            <a:pPr>
              <a:lnSpc>
                <a:spcPct val="150000"/>
              </a:lnSpc>
            </a:pPr>
            <a:r>
              <a:rPr lang="en-GB" sz="2108" dirty="0" smtClean="0">
                <a:latin typeface="Cambria" panose="02040503050406030204" pitchFamily="18" charset="0"/>
                <a:ea typeface="Cambria Math" panose="02040503050406030204" pitchFamily="18" charset="0"/>
              </a:rPr>
              <a:t>Then aggregate…</a:t>
            </a:r>
          </a:p>
          <a:p>
            <a:pPr lvl="1">
              <a:lnSpc>
                <a:spcPct val="150000"/>
              </a:lnSpc>
            </a:pPr>
            <a:r>
              <a:rPr lang="en-GB" sz="2108" dirty="0" smtClean="0">
                <a:latin typeface="Cambria" panose="02040503050406030204" pitchFamily="18" charset="0"/>
                <a:ea typeface="Cambria Math" panose="02040503050406030204" pitchFamily="18" charset="0"/>
              </a:rPr>
              <a:t>Multilevel event-history model predicting sudden gains and losses with EWS</a:t>
            </a:r>
          </a:p>
          <a:p>
            <a:pPr marL="0" indent="0">
              <a:lnSpc>
                <a:spcPct val="150000"/>
              </a:lnSpc>
              <a:buNone/>
            </a:pPr>
            <a:endParaRPr lang="en-GB" sz="2108" dirty="0" smtClean="0">
              <a:latin typeface="Cambria" panose="02040503050406030204" pitchFamily="18" charset="0"/>
              <a:ea typeface="Cambria Math" panose="02040503050406030204" pitchFamily="18" charset="0"/>
            </a:endParaRPr>
          </a:p>
          <a:p>
            <a:pPr lvl="1">
              <a:lnSpc>
                <a:spcPct val="150000"/>
              </a:lnSpc>
            </a:pPr>
            <a:endParaRPr lang="en-GB" sz="2108" dirty="0">
              <a:latin typeface="Cambria" panose="02040503050406030204" pitchFamily="18" charset="0"/>
              <a:ea typeface="Cambria Math" panose="02040503050406030204" pitchFamily="18" charset="0"/>
            </a:endParaRPr>
          </a:p>
          <a:p>
            <a:pPr marL="0" indent="0">
              <a:lnSpc>
                <a:spcPct val="150000"/>
              </a:lnSpc>
              <a:buNone/>
            </a:pPr>
            <a:endParaRPr lang="en-GB" sz="2108" dirty="0">
              <a:latin typeface="Cambria"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51910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panose="02040503050406030204" pitchFamily="18" charset="0"/>
                <a:ea typeface="Cambria Math" panose="02040503050406030204" pitchFamily="18" charset="0"/>
              </a:rPr>
              <a:t>Results</a:t>
            </a: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marL="0" indent="0">
              <a:lnSpc>
                <a:spcPct val="150000"/>
              </a:lnSpc>
              <a:buNone/>
            </a:pPr>
            <a:endParaRPr lang="en-GB" sz="2108" dirty="0" smtClean="0">
              <a:latin typeface="Cambria" panose="02040503050406030204" pitchFamily="18" charset="0"/>
              <a:ea typeface="Cambria Math" panose="02040503050406030204" pitchFamily="18" charset="0"/>
            </a:endParaRPr>
          </a:p>
          <a:p>
            <a:pPr lvl="1">
              <a:lnSpc>
                <a:spcPct val="150000"/>
              </a:lnSpc>
            </a:pPr>
            <a:endParaRPr lang="en-GB" sz="2108" dirty="0">
              <a:latin typeface="Cambria" panose="02040503050406030204" pitchFamily="18" charset="0"/>
              <a:ea typeface="Cambria Math" panose="02040503050406030204" pitchFamily="18" charset="0"/>
            </a:endParaRPr>
          </a:p>
          <a:p>
            <a:pPr marL="0" indent="0">
              <a:lnSpc>
                <a:spcPct val="150000"/>
              </a:lnSpc>
              <a:buNone/>
            </a:pPr>
            <a:endParaRPr lang="en-GB" sz="2108" dirty="0">
              <a:latin typeface="Cambria" panose="02040503050406030204" pitchFamily="18" charset="0"/>
              <a:ea typeface="Cambria Math" panose="02040503050406030204" pitchFamily="18" charset="0"/>
            </a:endParaRPr>
          </a:p>
        </p:txBody>
      </p:sp>
      <p:pic>
        <p:nvPicPr>
          <p:cNvPr id="4" name="Picture 3"/>
          <p:cNvPicPr>
            <a:picLocks noChangeAspect="1"/>
          </p:cNvPicPr>
          <p:nvPr/>
        </p:nvPicPr>
        <p:blipFill>
          <a:blip r:embed="rId3"/>
          <a:stretch>
            <a:fillRect/>
          </a:stretch>
        </p:blipFill>
        <p:spPr>
          <a:xfrm>
            <a:off x="1264982" y="1047059"/>
            <a:ext cx="7571287" cy="4597917"/>
          </a:xfrm>
          <a:prstGeom prst="rect">
            <a:avLst/>
          </a:prstGeom>
        </p:spPr>
      </p:pic>
      <p:sp>
        <p:nvSpPr>
          <p:cNvPr id="7" name="TextBox 6"/>
          <p:cNvSpPr txBox="1"/>
          <p:nvPr/>
        </p:nvSpPr>
        <p:spPr>
          <a:xfrm>
            <a:off x="8836269" y="1483525"/>
            <a:ext cx="3355731" cy="646331"/>
          </a:xfrm>
          <a:prstGeom prst="rect">
            <a:avLst/>
          </a:prstGeom>
          <a:noFill/>
        </p:spPr>
        <p:txBody>
          <a:bodyPr wrap="square" rtlCol="0">
            <a:spAutoFit/>
          </a:bodyPr>
          <a:lstStyle/>
          <a:p>
            <a:r>
              <a:rPr lang="en-GB" dirty="0" smtClean="0">
                <a:latin typeface="Cambria" panose="02040503050406030204" pitchFamily="18" charset="0"/>
              </a:rPr>
              <a:t>Red = high dynamic complexity</a:t>
            </a:r>
          </a:p>
          <a:p>
            <a:r>
              <a:rPr lang="en-GB" dirty="0" smtClean="0">
                <a:latin typeface="Cambria" panose="02040503050406030204" pitchFamily="18" charset="0"/>
              </a:rPr>
              <a:t>Blue = low dynamic complexity</a:t>
            </a:r>
            <a:endParaRPr lang="en-GB" dirty="0">
              <a:latin typeface="Cambria" panose="02040503050406030204" pitchFamily="18" charset="0"/>
            </a:endParaRPr>
          </a:p>
        </p:txBody>
      </p:sp>
    </p:spTree>
    <p:extLst>
      <p:ext uri="{BB962C8B-B14F-4D97-AF65-F5344CB8AC3E}">
        <p14:creationId xmlns:p14="http://schemas.microsoft.com/office/powerpoint/2010/main" val="2554425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panose="02040503050406030204" pitchFamily="18" charset="0"/>
                <a:ea typeface="Cambria Math" panose="02040503050406030204" pitchFamily="18" charset="0"/>
              </a:rPr>
              <a:t>Conclusions / limitations</a:t>
            </a: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a:lnSpc>
                <a:spcPct val="150000"/>
              </a:lnSpc>
            </a:pPr>
            <a:r>
              <a:rPr lang="en-GB" sz="2108" dirty="0" smtClean="0">
                <a:latin typeface="Cambria" panose="02040503050406030204" pitchFamily="18" charset="0"/>
                <a:ea typeface="Cambria Math" panose="02040503050406030204" pitchFamily="18" charset="0"/>
              </a:rPr>
              <a:t>Higher dynamic complexity is related to a higher chance to have a sudden gain or loss in the upcoming 4 days</a:t>
            </a:r>
          </a:p>
          <a:p>
            <a:pPr>
              <a:lnSpc>
                <a:spcPct val="150000"/>
              </a:lnSpc>
            </a:pPr>
            <a:r>
              <a:rPr lang="en-GB" sz="2108" dirty="0" smtClean="0">
                <a:latin typeface="Cambria" panose="02040503050406030204" pitchFamily="18" charset="0"/>
                <a:ea typeface="Cambria Math" panose="02040503050406030204" pitchFamily="18" charset="0"/>
              </a:rPr>
              <a:t>Sudden gains and losses are likely to reflect phase transitions</a:t>
            </a:r>
          </a:p>
          <a:p>
            <a:pPr>
              <a:lnSpc>
                <a:spcPct val="150000"/>
              </a:lnSpc>
            </a:pPr>
            <a:r>
              <a:rPr lang="en-GB" sz="2108" dirty="0" smtClean="0">
                <a:latin typeface="Cambria" panose="02040503050406030204" pitchFamily="18" charset="0"/>
                <a:ea typeface="Cambria Math" panose="02040503050406030204" pitchFamily="18" charset="0"/>
              </a:rPr>
              <a:t>Early-warning signals in daily ES data have a potential for clinical practice</a:t>
            </a:r>
          </a:p>
          <a:p>
            <a:pPr>
              <a:lnSpc>
                <a:spcPct val="150000"/>
              </a:lnSpc>
            </a:pPr>
            <a:r>
              <a:rPr lang="en-GB" sz="2108" dirty="0" smtClean="0">
                <a:latin typeface="Cambria" panose="02040503050406030204" pitchFamily="18" charset="0"/>
                <a:ea typeface="Cambria Math" panose="02040503050406030204" pitchFamily="18" charset="0"/>
              </a:rPr>
              <a:t>Testing </a:t>
            </a:r>
            <a:r>
              <a:rPr lang="en-GB" sz="2108" dirty="0">
                <a:latin typeface="Cambria" panose="02040503050406030204" pitchFamily="18" charset="0"/>
                <a:ea typeface="Cambria Math" panose="02040503050406030204" pitchFamily="18" charset="0"/>
              </a:rPr>
              <a:t>this potential demands a different study </a:t>
            </a:r>
            <a:r>
              <a:rPr lang="en-GB" sz="2108" dirty="0" smtClean="0">
                <a:latin typeface="Cambria" panose="02040503050406030204" pitchFamily="18" charset="0"/>
                <a:ea typeface="Cambria Math" panose="02040503050406030204" pitchFamily="18" charset="0"/>
              </a:rPr>
              <a:t>design</a:t>
            </a:r>
          </a:p>
          <a:p>
            <a:pPr marL="0" indent="0">
              <a:lnSpc>
                <a:spcPct val="150000"/>
              </a:lnSpc>
              <a:buNone/>
            </a:pPr>
            <a:endParaRPr lang="en-GB" sz="2108" dirty="0" smtClean="0">
              <a:latin typeface="Cambria" panose="02040503050406030204" pitchFamily="18" charset="0"/>
              <a:ea typeface="Cambria Math" panose="02040503050406030204" pitchFamily="18" charset="0"/>
            </a:endParaRPr>
          </a:p>
          <a:p>
            <a:pPr lvl="1">
              <a:lnSpc>
                <a:spcPct val="150000"/>
              </a:lnSpc>
            </a:pPr>
            <a:endParaRPr lang="en-GB" sz="2108" dirty="0">
              <a:latin typeface="Cambria" panose="02040503050406030204" pitchFamily="18" charset="0"/>
              <a:ea typeface="Cambria Math" panose="02040503050406030204" pitchFamily="18" charset="0"/>
            </a:endParaRPr>
          </a:p>
          <a:p>
            <a:pPr marL="0" indent="0">
              <a:lnSpc>
                <a:spcPct val="150000"/>
              </a:lnSpc>
              <a:buNone/>
            </a:pPr>
            <a:endParaRPr lang="en-GB" sz="2108" dirty="0">
              <a:latin typeface="Cambria"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916803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panose="02040503050406030204" pitchFamily="18" charset="0"/>
                <a:ea typeface="Cambria Math" panose="02040503050406030204" pitchFamily="18" charset="0"/>
              </a:rPr>
              <a:t>Meer:</a:t>
            </a: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a:xfrm>
            <a:off x="1265281" y="962526"/>
            <a:ext cx="11360473" cy="4700337"/>
          </a:xfrm>
        </p:spPr>
        <p:txBody>
          <a:bodyPr>
            <a:normAutofit/>
          </a:bodyPr>
          <a:lstStyle/>
          <a:p>
            <a:pPr marL="0" indent="0">
              <a:lnSpc>
                <a:spcPct val="150000"/>
              </a:lnSpc>
              <a:buNone/>
            </a:pPr>
            <a:r>
              <a:rPr lang="nl-NL" dirty="0" err="1" smtClean="0">
                <a:latin typeface="Cambria" panose="02040503050406030204" pitchFamily="18" charset="0"/>
              </a:rPr>
              <a:t>Fartacek</a:t>
            </a:r>
            <a:r>
              <a:rPr lang="nl-NL" dirty="0" smtClean="0">
                <a:latin typeface="Cambria" panose="02040503050406030204" pitchFamily="18" charset="0"/>
              </a:rPr>
              <a:t>, Schiepek, </a:t>
            </a:r>
            <a:r>
              <a:rPr lang="nl-NL" dirty="0" err="1" smtClean="0">
                <a:latin typeface="Cambria" panose="02040503050406030204" pitchFamily="18" charset="0"/>
              </a:rPr>
              <a:t>Kunrath</a:t>
            </a:r>
            <a:r>
              <a:rPr lang="nl-NL" dirty="0" smtClean="0">
                <a:latin typeface="Cambria" panose="02040503050406030204" pitchFamily="18" charset="0"/>
              </a:rPr>
              <a:t>, </a:t>
            </a:r>
            <a:r>
              <a:rPr lang="nl-NL" dirty="0" err="1" smtClean="0">
                <a:latin typeface="Cambria" panose="02040503050406030204" pitchFamily="18" charset="0"/>
              </a:rPr>
              <a:t>Fartacek</a:t>
            </a:r>
            <a:r>
              <a:rPr lang="nl-NL" dirty="0" smtClean="0">
                <a:latin typeface="Cambria" panose="02040503050406030204" pitchFamily="18" charset="0"/>
              </a:rPr>
              <a:t> &amp; </a:t>
            </a:r>
            <a:r>
              <a:rPr lang="nl-NL" dirty="0" err="1" smtClean="0">
                <a:latin typeface="Cambria" panose="02040503050406030204" pitchFamily="18" charset="0"/>
              </a:rPr>
              <a:t>Plöderl</a:t>
            </a:r>
            <a:r>
              <a:rPr lang="nl-NL" dirty="0" smtClean="0">
                <a:latin typeface="Cambria" panose="02040503050406030204" pitchFamily="18" charset="0"/>
              </a:rPr>
              <a:t>, 2016.</a:t>
            </a:r>
          </a:p>
          <a:p>
            <a:pPr marL="0" indent="0">
              <a:lnSpc>
                <a:spcPct val="150000"/>
              </a:lnSpc>
              <a:buNone/>
            </a:pPr>
            <a:r>
              <a:rPr lang="nl-NL" dirty="0" smtClean="0">
                <a:latin typeface="Cambria" panose="02040503050406030204" pitchFamily="18" charset="0"/>
              </a:rPr>
              <a:t>Schiepek, </a:t>
            </a:r>
            <a:r>
              <a:rPr lang="nl-NL" dirty="0" err="1" smtClean="0">
                <a:latin typeface="Cambria" panose="02040503050406030204" pitchFamily="18" charset="0"/>
              </a:rPr>
              <a:t>Tominschek</a:t>
            </a:r>
            <a:r>
              <a:rPr lang="nl-NL" dirty="0" smtClean="0">
                <a:latin typeface="Cambria" panose="02040503050406030204" pitchFamily="18" charset="0"/>
              </a:rPr>
              <a:t> &amp; </a:t>
            </a:r>
            <a:r>
              <a:rPr lang="nl-NL" dirty="0" err="1" smtClean="0">
                <a:latin typeface="Cambria" panose="02040503050406030204" pitchFamily="18" charset="0"/>
              </a:rPr>
              <a:t>Heinzel</a:t>
            </a:r>
            <a:r>
              <a:rPr lang="nl-NL" dirty="0" smtClean="0">
                <a:latin typeface="Cambria" panose="02040503050406030204" pitchFamily="18" charset="0"/>
              </a:rPr>
              <a:t>, 2014</a:t>
            </a:r>
          </a:p>
          <a:p>
            <a:pPr marL="0" indent="0">
              <a:lnSpc>
                <a:spcPct val="150000"/>
              </a:lnSpc>
              <a:buNone/>
            </a:pPr>
            <a:r>
              <a:rPr lang="nl-NL" dirty="0" smtClean="0">
                <a:latin typeface="Cambria" panose="02040503050406030204" pitchFamily="18" charset="0"/>
              </a:rPr>
              <a:t>Hayes &amp; Strauss, 1998</a:t>
            </a:r>
          </a:p>
          <a:p>
            <a:pPr marL="0" indent="0">
              <a:lnSpc>
                <a:spcPct val="150000"/>
              </a:lnSpc>
              <a:buNone/>
            </a:pPr>
            <a:r>
              <a:rPr lang="nl-NL" dirty="0" err="1" smtClean="0">
                <a:latin typeface="Cambria" panose="02040503050406030204" pitchFamily="18" charset="0"/>
              </a:rPr>
              <a:t>Lichtwarck-Aschoff</a:t>
            </a:r>
            <a:r>
              <a:rPr lang="nl-NL" dirty="0" smtClean="0">
                <a:latin typeface="Cambria" panose="02040503050406030204" pitchFamily="18" charset="0"/>
              </a:rPr>
              <a:t>, Hasselman, Cox, </a:t>
            </a:r>
            <a:r>
              <a:rPr lang="nl-NL" dirty="0" err="1" smtClean="0">
                <a:latin typeface="Cambria" panose="02040503050406030204" pitchFamily="18" charset="0"/>
              </a:rPr>
              <a:t>Pepler</a:t>
            </a:r>
            <a:r>
              <a:rPr lang="nl-NL" dirty="0" smtClean="0">
                <a:latin typeface="Cambria" panose="02040503050406030204" pitchFamily="18" charset="0"/>
              </a:rPr>
              <a:t> &amp; </a:t>
            </a:r>
            <a:r>
              <a:rPr lang="nl-NL" dirty="0" err="1" smtClean="0">
                <a:latin typeface="Cambria" panose="02040503050406030204" pitchFamily="18" charset="0"/>
              </a:rPr>
              <a:t>Granic</a:t>
            </a:r>
            <a:r>
              <a:rPr lang="nl-NL" dirty="0" smtClean="0">
                <a:latin typeface="Cambria" panose="02040503050406030204" pitchFamily="18" charset="0"/>
              </a:rPr>
              <a:t>, 2012</a:t>
            </a:r>
          </a:p>
          <a:p>
            <a:pPr marL="0" indent="0">
              <a:lnSpc>
                <a:spcPct val="150000"/>
              </a:lnSpc>
              <a:buNone/>
            </a:pPr>
            <a:r>
              <a:rPr lang="nl-NL" dirty="0" err="1" smtClean="0">
                <a:latin typeface="Cambria" panose="02040503050406030204" pitchFamily="18" charset="0"/>
              </a:rPr>
              <a:t>Heinzel</a:t>
            </a:r>
            <a:r>
              <a:rPr lang="nl-NL" dirty="0" smtClean="0">
                <a:latin typeface="Cambria" panose="02040503050406030204" pitchFamily="18" charset="0"/>
              </a:rPr>
              <a:t>, </a:t>
            </a:r>
            <a:r>
              <a:rPr lang="nl-NL" dirty="0" err="1" smtClean="0">
                <a:latin typeface="Cambria" panose="02040503050406030204" pitchFamily="18" charset="0"/>
              </a:rPr>
              <a:t>Tominschek</a:t>
            </a:r>
            <a:r>
              <a:rPr lang="nl-NL" dirty="0" smtClean="0">
                <a:latin typeface="Cambria" panose="02040503050406030204" pitchFamily="18" charset="0"/>
              </a:rPr>
              <a:t> &amp; Schiepek, 2014 </a:t>
            </a:r>
          </a:p>
          <a:p>
            <a:pPr marL="0" indent="0">
              <a:lnSpc>
                <a:spcPct val="150000"/>
              </a:lnSpc>
              <a:buNone/>
            </a:pPr>
            <a:r>
              <a:rPr lang="nl-NL" dirty="0" smtClean="0">
                <a:latin typeface="Cambria" panose="02040503050406030204" pitchFamily="18" charset="0"/>
              </a:rPr>
              <a:t>Van de Leemput, Wichers, Cramer et al., 2014 </a:t>
            </a:r>
          </a:p>
          <a:p>
            <a:pPr marL="0" indent="0">
              <a:lnSpc>
                <a:spcPct val="150000"/>
              </a:lnSpc>
              <a:buNone/>
            </a:pPr>
            <a:r>
              <a:rPr lang="nl-NL" dirty="0" smtClean="0">
                <a:latin typeface="Cambria" panose="02040503050406030204" pitchFamily="18" charset="0"/>
              </a:rPr>
              <a:t>Hayes, </a:t>
            </a:r>
            <a:r>
              <a:rPr lang="nl-NL" dirty="0" err="1" smtClean="0">
                <a:latin typeface="Cambria" panose="02040503050406030204" pitchFamily="18" charset="0"/>
              </a:rPr>
              <a:t>Laurenceau</a:t>
            </a:r>
            <a:r>
              <a:rPr lang="nl-NL" dirty="0" smtClean="0">
                <a:latin typeface="Cambria" panose="02040503050406030204" pitchFamily="18" charset="0"/>
              </a:rPr>
              <a:t>, Feldman, Strauss &amp; </a:t>
            </a:r>
            <a:r>
              <a:rPr lang="nl-NL" dirty="0" err="1" smtClean="0">
                <a:latin typeface="Cambria" panose="02040503050406030204" pitchFamily="18" charset="0"/>
              </a:rPr>
              <a:t>Cardaciotto</a:t>
            </a:r>
            <a:r>
              <a:rPr lang="nl-NL" dirty="0" smtClean="0">
                <a:latin typeface="Cambria" panose="02040503050406030204" pitchFamily="18" charset="0"/>
              </a:rPr>
              <a:t>, 2007</a:t>
            </a:r>
          </a:p>
          <a:p>
            <a:pPr marL="0" indent="0">
              <a:lnSpc>
                <a:spcPct val="150000"/>
              </a:lnSpc>
              <a:buNone/>
            </a:pPr>
            <a:r>
              <a:rPr lang="nl-NL" dirty="0" err="1">
                <a:latin typeface="Cambria" panose="02040503050406030204" pitchFamily="18" charset="0"/>
              </a:rPr>
              <a:t>Tschacher</a:t>
            </a:r>
            <a:r>
              <a:rPr lang="nl-NL" dirty="0">
                <a:latin typeface="Cambria" panose="02040503050406030204" pitchFamily="18" charset="0"/>
              </a:rPr>
              <a:t>, W., </a:t>
            </a:r>
            <a:r>
              <a:rPr lang="nl-NL" dirty="0" err="1">
                <a:latin typeface="Cambria" panose="02040503050406030204" pitchFamily="18" charset="0"/>
              </a:rPr>
              <a:t>Scheier</a:t>
            </a:r>
            <a:r>
              <a:rPr lang="nl-NL" dirty="0">
                <a:latin typeface="Cambria" panose="02040503050406030204" pitchFamily="18" charset="0"/>
              </a:rPr>
              <a:t>, C., &amp; Hashimoto, Y. (</a:t>
            </a:r>
            <a:r>
              <a:rPr lang="nl-NL" dirty="0" smtClean="0">
                <a:latin typeface="Cambria" panose="02040503050406030204" pitchFamily="18" charset="0"/>
              </a:rPr>
              <a:t>1997).</a:t>
            </a:r>
          </a:p>
          <a:p>
            <a:pPr marL="0" indent="0">
              <a:lnSpc>
                <a:spcPct val="150000"/>
              </a:lnSpc>
              <a:buNone/>
            </a:pPr>
            <a:r>
              <a:rPr lang="en-US" dirty="0" err="1">
                <a:latin typeface="Cambria" panose="02040503050406030204" pitchFamily="18" charset="0"/>
              </a:rPr>
              <a:t>Ramseyer</a:t>
            </a:r>
            <a:r>
              <a:rPr lang="en-US" dirty="0">
                <a:latin typeface="Cambria" panose="02040503050406030204" pitchFamily="18" charset="0"/>
              </a:rPr>
              <a:t>, F., &amp; </a:t>
            </a:r>
            <a:r>
              <a:rPr lang="en-US" dirty="0" err="1">
                <a:latin typeface="Cambria" panose="02040503050406030204" pitchFamily="18" charset="0"/>
              </a:rPr>
              <a:t>Tschacher</a:t>
            </a:r>
            <a:r>
              <a:rPr lang="en-US" dirty="0">
                <a:latin typeface="Cambria" panose="02040503050406030204" pitchFamily="18" charset="0"/>
              </a:rPr>
              <a:t>, W. (2011). </a:t>
            </a:r>
            <a:endParaRPr lang="en-US" dirty="0" smtClean="0">
              <a:latin typeface="Cambria" panose="02040503050406030204" pitchFamily="18" charset="0"/>
            </a:endParaRPr>
          </a:p>
          <a:p>
            <a:pPr marL="0" indent="0">
              <a:lnSpc>
                <a:spcPct val="150000"/>
              </a:lnSpc>
              <a:buNone/>
            </a:pPr>
            <a:r>
              <a:rPr lang="nl-NL" dirty="0" err="1">
                <a:latin typeface="Cambria" panose="02040503050406030204" pitchFamily="18" charset="0"/>
              </a:rPr>
              <a:t>Kowalik</a:t>
            </a:r>
            <a:r>
              <a:rPr lang="nl-NL" dirty="0">
                <a:latin typeface="Cambria" panose="02040503050406030204" pitchFamily="18" charset="0"/>
              </a:rPr>
              <a:t>, Z., Schiepek, G., </a:t>
            </a:r>
            <a:r>
              <a:rPr lang="nl-NL" dirty="0" err="1">
                <a:latin typeface="Cambria" panose="02040503050406030204" pitchFamily="18" charset="0"/>
              </a:rPr>
              <a:t>Kumpf</a:t>
            </a:r>
            <a:r>
              <a:rPr lang="nl-NL" dirty="0">
                <a:latin typeface="Cambria" panose="02040503050406030204" pitchFamily="18" charset="0"/>
              </a:rPr>
              <a:t>, K., Roberts, L., &amp; Elbert, T. (1997</a:t>
            </a:r>
            <a:r>
              <a:rPr lang="nl-NL" dirty="0" smtClean="0">
                <a:latin typeface="Cambria" panose="02040503050406030204" pitchFamily="18" charset="0"/>
              </a:rPr>
              <a:t>).</a:t>
            </a:r>
          </a:p>
          <a:p>
            <a:pPr marL="0" indent="0">
              <a:lnSpc>
                <a:spcPct val="150000"/>
              </a:lnSpc>
              <a:buNone/>
            </a:pPr>
            <a:r>
              <a:rPr lang="en-US" dirty="0" err="1">
                <a:latin typeface="Cambria" panose="02040503050406030204" pitchFamily="18" charset="0"/>
              </a:rPr>
              <a:t>Granic</a:t>
            </a:r>
            <a:r>
              <a:rPr lang="en-US" dirty="0">
                <a:latin typeface="Cambria" panose="02040503050406030204" pitchFamily="18" charset="0"/>
              </a:rPr>
              <a:t>, I., O’Hara, A., </a:t>
            </a:r>
            <a:r>
              <a:rPr lang="en-US" dirty="0" err="1">
                <a:latin typeface="Cambria" panose="02040503050406030204" pitchFamily="18" charset="0"/>
              </a:rPr>
              <a:t>Pepler</a:t>
            </a:r>
            <a:r>
              <a:rPr lang="en-US" dirty="0">
                <a:latin typeface="Cambria" panose="02040503050406030204" pitchFamily="18" charset="0"/>
              </a:rPr>
              <a:t>, D., &amp; Lewis, M. D. (2007). </a:t>
            </a:r>
            <a:endParaRPr lang="en-GB" sz="2108" dirty="0">
              <a:latin typeface="Cambria"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96643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panose="02040503050406030204" pitchFamily="18" charset="0"/>
                <a:ea typeface="Cambria Math" panose="02040503050406030204" pitchFamily="18" charset="0"/>
              </a:rPr>
              <a:t>III. </a:t>
            </a:r>
            <a:r>
              <a:rPr lang="en-GB" sz="2811" dirty="0">
                <a:latin typeface="Cambria" panose="02040503050406030204" pitchFamily="18" charset="0"/>
                <a:ea typeface="Cambria Math" panose="02040503050406030204" pitchFamily="18" charset="0"/>
              </a:rPr>
              <a:t>	</a:t>
            </a:r>
            <a:r>
              <a:rPr lang="en-GB" sz="2811" dirty="0" smtClean="0">
                <a:latin typeface="Cambria" panose="02040503050406030204" pitchFamily="18" charset="0"/>
                <a:ea typeface="Cambria Math" panose="02040503050406030204" pitchFamily="18" charset="0"/>
              </a:rPr>
              <a:t>Take Home </a:t>
            </a:r>
            <a:r>
              <a:rPr lang="en-GB" sz="2811" dirty="0" smtClean="0">
                <a:latin typeface="Cambria" panose="02040503050406030204" pitchFamily="18" charset="0"/>
                <a:ea typeface="Cambria Math" panose="02040503050406030204" pitchFamily="18" charset="0"/>
              </a:rPr>
              <a:t>Message</a:t>
            </a: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marL="0" indent="0">
              <a:lnSpc>
                <a:spcPct val="150000"/>
              </a:lnSpc>
              <a:buNone/>
            </a:pPr>
            <a:r>
              <a:rPr lang="en-GB" sz="2108" dirty="0">
                <a:latin typeface="Cambria Math" panose="02040503050406030204" pitchFamily="18" charset="0"/>
                <a:ea typeface="Cambria Math" panose="02040503050406030204" pitchFamily="18" charset="0"/>
              </a:rPr>
              <a:t>A DS approach to psychopathology is a theoretical framework for the understanding of </a:t>
            </a:r>
            <a:r>
              <a:rPr lang="en-GB" sz="2108" b="1" dirty="0" err="1">
                <a:latin typeface="Cambria Math" panose="02040503050406030204" pitchFamily="18" charset="0"/>
                <a:ea typeface="Cambria Math" panose="02040503050406030204" pitchFamily="18" charset="0"/>
              </a:rPr>
              <a:t>idiosynchratic</a:t>
            </a:r>
            <a:r>
              <a:rPr lang="en-GB" sz="2108" b="1" dirty="0">
                <a:latin typeface="Cambria Math" panose="02040503050406030204" pitchFamily="18" charset="0"/>
                <a:ea typeface="Cambria Math" panose="02040503050406030204" pitchFamily="18" charset="0"/>
              </a:rPr>
              <a:t> psychopathology and clinical change</a:t>
            </a:r>
            <a:r>
              <a:rPr lang="en-GB" sz="2108" dirty="0">
                <a:latin typeface="Cambria Math" panose="02040503050406030204" pitchFamily="18" charset="0"/>
                <a:ea typeface="Cambria Math" panose="02040503050406030204" pitchFamily="18" charset="0"/>
              </a:rPr>
              <a:t> based on </a:t>
            </a:r>
            <a:r>
              <a:rPr lang="en-GB" sz="2108" b="1" dirty="0">
                <a:latin typeface="Cambria Math" panose="02040503050406030204" pitchFamily="18" charset="0"/>
                <a:ea typeface="Cambria Math" panose="02040503050406030204" pitchFamily="18" charset="0"/>
              </a:rPr>
              <a:t>general principles of complex systems. </a:t>
            </a:r>
            <a:endParaRPr lang="en-GB" sz="2108" dirty="0">
              <a:latin typeface="Cambria Math" panose="02040503050406030204" pitchFamily="18" charset="0"/>
              <a:ea typeface="Cambria Math" panose="02040503050406030204" pitchFamily="18" charset="0"/>
            </a:endParaRPr>
          </a:p>
          <a:p>
            <a:pPr marL="0" indent="0">
              <a:lnSpc>
                <a:spcPct val="150000"/>
              </a:lnSpc>
              <a:buNone/>
            </a:pPr>
            <a:endParaRPr lang="en-US" sz="2110" dirty="0" smtClean="0">
              <a:latin typeface="Cambria" panose="02040503050406030204" pitchFamily="18" charset="0"/>
            </a:endParaRPr>
          </a:p>
          <a:p>
            <a:pPr marL="0" indent="0">
              <a:lnSpc>
                <a:spcPct val="150000"/>
              </a:lnSpc>
              <a:buNone/>
            </a:pPr>
            <a:r>
              <a:rPr lang="en-US" sz="2110" dirty="0" smtClean="0">
                <a:latin typeface="Cambria" panose="02040503050406030204" pitchFamily="18" charset="0"/>
              </a:rPr>
              <a:t> </a:t>
            </a:r>
            <a:r>
              <a:rPr lang="en-US" sz="2110" i="1" dirty="0" smtClean="0">
                <a:latin typeface="Cambria" panose="02040503050406030204" pitchFamily="18" charset="0"/>
              </a:rPr>
              <a:t>“Adapting </a:t>
            </a:r>
            <a:r>
              <a:rPr lang="en-US" sz="2110" i="1" dirty="0">
                <a:latin typeface="Cambria" panose="02040503050406030204" pitchFamily="18" charset="0"/>
              </a:rPr>
              <a:t>psychological intervention to the particulars of individual clients’ change processes but do so according to the generalities of a formal theory.” </a:t>
            </a:r>
            <a:r>
              <a:rPr lang="en-US" sz="1400" dirty="0">
                <a:latin typeface="Cambria" panose="02040503050406030204" pitchFamily="18" charset="0"/>
              </a:rPr>
              <a:t>(</a:t>
            </a:r>
            <a:r>
              <a:rPr lang="en-US" sz="1400" dirty="0" err="1">
                <a:latin typeface="Cambria" panose="02040503050406030204" pitchFamily="18" charset="0"/>
              </a:rPr>
              <a:t>Schiepek</a:t>
            </a:r>
            <a:r>
              <a:rPr lang="en-US" sz="1400" dirty="0">
                <a:latin typeface="Cambria" panose="02040503050406030204" pitchFamily="18" charset="0"/>
              </a:rPr>
              <a:t> et al., in prep.)</a:t>
            </a:r>
            <a:endParaRPr lang="en-GB" sz="1400" i="1" dirty="0">
              <a:latin typeface="Cambria" panose="02040503050406030204" pitchFamily="18" charset="0"/>
            </a:endParaRPr>
          </a:p>
          <a:p>
            <a:pPr>
              <a:lnSpc>
                <a:spcPct val="150000"/>
              </a:lnSpc>
            </a:pPr>
            <a:endParaRPr lang="en-GB" sz="2108" dirty="0">
              <a:latin typeface="Cambria"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57198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Math" panose="02040503050406030204" pitchFamily="18" charset="0"/>
                <a:ea typeface="Cambria Math" panose="02040503050406030204" pitchFamily="18" charset="0"/>
              </a:rPr>
              <a:t>Personal note: </a:t>
            </a:r>
            <a:r>
              <a:rPr lang="en-GB" sz="2811" dirty="0" smtClean="0">
                <a:latin typeface="Cambria Math" panose="02040503050406030204" pitchFamily="18" charset="0"/>
                <a:ea typeface="Cambria Math" panose="02040503050406030204" pitchFamily="18" charset="0"/>
              </a:rPr>
              <a:t>why DS in Clin</a:t>
            </a:r>
            <a:r>
              <a:rPr lang="en-GB" sz="2811" dirty="0" smtClean="0">
                <a:latin typeface="Cambria Math" panose="02040503050406030204" pitchFamily="18" charset="0"/>
                <a:ea typeface="Cambria Math" panose="02040503050406030204" pitchFamily="18" charset="0"/>
              </a:rPr>
              <a:t>ical Psychology</a:t>
            </a:r>
            <a:r>
              <a:rPr lang="en-GB" sz="2811" dirty="0" smtClean="0">
                <a:latin typeface="Cambria Math" panose="02040503050406030204" pitchFamily="18" charset="0"/>
                <a:ea typeface="Cambria Math" panose="02040503050406030204" pitchFamily="18" charset="0"/>
              </a:rPr>
              <a:t>?</a:t>
            </a:r>
            <a:endParaRPr lang="en-GB" sz="281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a:bodyPr>
          <a:lstStyle/>
          <a:p>
            <a:pPr>
              <a:lnSpc>
                <a:spcPct val="150000"/>
              </a:lnSpc>
            </a:pPr>
            <a:r>
              <a:rPr lang="en-GB" sz="2108" dirty="0" err="1" smtClean="0">
                <a:latin typeface="Cambria Math" panose="02040503050406030204" pitchFamily="18" charset="0"/>
                <a:ea typeface="Cambria Math" panose="02040503050406030204" pitchFamily="18" charset="0"/>
              </a:rPr>
              <a:t>Kitcher</a:t>
            </a:r>
            <a:r>
              <a:rPr lang="en-GB" sz="2108" dirty="0" smtClean="0">
                <a:latin typeface="Cambria Math" panose="02040503050406030204" pitchFamily="18" charset="0"/>
                <a:ea typeface="Cambria Math" panose="02040503050406030204" pitchFamily="18" charset="0"/>
              </a:rPr>
              <a:t> (2004): The ends of the sciences: finding truths, clarifying ideas</a:t>
            </a:r>
          </a:p>
          <a:p>
            <a:pPr>
              <a:lnSpc>
                <a:spcPct val="150000"/>
              </a:lnSpc>
            </a:pPr>
            <a:endParaRPr lang="en-GB" sz="2108" dirty="0">
              <a:latin typeface="Cambria Math" panose="02040503050406030204" pitchFamily="18" charset="0"/>
              <a:ea typeface="Cambria Math" panose="02040503050406030204" pitchFamily="18" charset="0"/>
            </a:endParaRPr>
          </a:p>
          <a:p>
            <a:pPr>
              <a:lnSpc>
                <a:spcPct val="150000"/>
              </a:lnSpc>
            </a:pPr>
            <a:r>
              <a:rPr lang="en-GB" sz="2108" dirty="0" smtClean="0">
                <a:latin typeface="Cambria Math" panose="02040503050406030204" pitchFamily="18" charset="0"/>
                <a:ea typeface="Cambria Math" panose="02040503050406030204" pitchFamily="18" charset="0"/>
              </a:rPr>
              <a:t>Clarifying Psychopathology:</a:t>
            </a:r>
          </a:p>
          <a:p>
            <a:pPr lvl="1">
              <a:lnSpc>
                <a:spcPct val="150000"/>
              </a:lnSpc>
            </a:pPr>
            <a:r>
              <a:rPr lang="en-GB" sz="2108" dirty="0" smtClean="0">
                <a:latin typeface="Cambria Math" panose="02040503050406030204" pitchFamily="18" charset="0"/>
                <a:ea typeface="Cambria Math" panose="02040503050406030204" pitchFamily="18" charset="0"/>
              </a:rPr>
              <a:t>Comorbidity</a:t>
            </a:r>
          </a:p>
          <a:p>
            <a:pPr lvl="1">
              <a:lnSpc>
                <a:spcPct val="150000"/>
              </a:lnSpc>
            </a:pPr>
            <a:r>
              <a:rPr lang="en-GB" sz="2108" dirty="0" smtClean="0">
                <a:latin typeface="Cambria Math" panose="02040503050406030204" pitchFamily="18" charset="0"/>
                <a:ea typeface="Cambria Math" panose="02040503050406030204" pitchFamily="18" charset="0"/>
              </a:rPr>
              <a:t>Individual differences</a:t>
            </a:r>
          </a:p>
          <a:p>
            <a:pPr lvl="1">
              <a:lnSpc>
                <a:spcPct val="150000"/>
              </a:lnSpc>
            </a:pPr>
            <a:r>
              <a:rPr lang="en-GB" sz="2108" dirty="0" err="1" smtClean="0">
                <a:latin typeface="Cambria Math" panose="02040503050406030204" pitchFamily="18" charset="0"/>
                <a:ea typeface="Cambria Math" panose="02040503050406030204" pitchFamily="18" charset="0"/>
              </a:rPr>
              <a:t>Equifinality</a:t>
            </a:r>
            <a:r>
              <a:rPr lang="en-GB" sz="2108" dirty="0" smtClean="0">
                <a:latin typeface="Cambria Math" panose="02040503050406030204" pitchFamily="18" charset="0"/>
                <a:ea typeface="Cambria Math" panose="02040503050406030204" pitchFamily="18" charset="0"/>
              </a:rPr>
              <a:t> &amp; </a:t>
            </a:r>
            <a:r>
              <a:rPr lang="en-GB" sz="2108" dirty="0" err="1" smtClean="0">
                <a:latin typeface="Cambria Math" panose="02040503050406030204" pitchFamily="18" charset="0"/>
                <a:ea typeface="Cambria Math" panose="02040503050406030204" pitchFamily="18" charset="0"/>
              </a:rPr>
              <a:t>multifinality</a:t>
            </a:r>
            <a:endParaRPr lang="en-GB" sz="2108" dirty="0" smtClean="0">
              <a:latin typeface="Cambria Math" panose="02040503050406030204" pitchFamily="18" charset="0"/>
              <a:ea typeface="Cambria Math" panose="02040503050406030204" pitchFamily="18" charset="0"/>
            </a:endParaRPr>
          </a:p>
          <a:p>
            <a:pPr lvl="1">
              <a:lnSpc>
                <a:spcPct val="150000"/>
              </a:lnSpc>
            </a:pPr>
            <a:r>
              <a:rPr lang="en-GB" sz="2108" dirty="0" smtClean="0">
                <a:latin typeface="Cambria Math" panose="02040503050406030204" pitchFamily="18" charset="0"/>
                <a:ea typeface="Cambria Math" panose="02040503050406030204" pitchFamily="18" charset="0"/>
              </a:rPr>
              <a:t>Time dependence</a:t>
            </a:r>
          </a:p>
          <a:p>
            <a:pPr lvl="1">
              <a:lnSpc>
                <a:spcPct val="150000"/>
              </a:lnSpc>
            </a:pPr>
            <a:r>
              <a:rPr lang="en-GB" sz="2108" dirty="0" smtClean="0">
                <a:latin typeface="Cambria Math" panose="02040503050406030204" pitchFamily="18" charset="0"/>
                <a:ea typeface="Cambria Math" panose="02040503050406030204" pitchFamily="18" charset="0"/>
              </a:rPr>
              <a:t>Context dependence</a:t>
            </a:r>
            <a:endParaRPr lang="en-GB" sz="2108" dirty="0">
              <a:latin typeface="Cambria Math" panose="02040503050406030204" pitchFamily="18" charset="0"/>
              <a:ea typeface="Cambria Math" panose="02040503050406030204" pitchFamily="18" charset="0"/>
            </a:endParaRPr>
          </a:p>
          <a:p>
            <a:pPr marL="0" indent="0">
              <a:lnSpc>
                <a:spcPct val="150000"/>
              </a:lnSpc>
              <a:buNone/>
            </a:pPr>
            <a:endParaRPr lang="en-GB" sz="2108" dirty="0">
              <a:latin typeface="Cambria Math" panose="02040503050406030204" pitchFamily="18" charset="0"/>
              <a:ea typeface="Cambria Math" panose="02040503050406030204" pitchFamily="18" charset="0"/>
            </a:endParaRPr>
          </a:p>
          <a:p>
            <a:pPr>
              <a:lnSpc>
                <a:spcPct val="150000"/>
              </a:lnSpc>
            </a:pPr>
            <a:endParaRPr lang="en-GB" sz="2108" dirty="0">
              <a:latin typeface="Cambria Math" panose="02040503050406030204" pitchFamily="18" charset="0"/>
              <a:ea typeface="Cambria Math" panose="02040503050406030204" pitchFamily="18" charset="0"/>
            </a:endParaRPr>
          </a:p>
          <a:p>
            <a:pPr>
              <a:lnSpc>
                <a:spcPct val="150000"/>
              </a:lnSpc>
            </a:pPr>
            <a:endParaRPr lang="en-GB" sz="2108"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24787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3092" dirty="0">
                <a:latin typeface="Cambria Math" panose="02040503050406030204" pitchFamily="18" charset="0"/>
                <a:ea typeface="Cambria Math" panose="02040503050406030204" pitchFamily="18" charset="0"/>
              </a:rPr>
              <a:t>Thank you for your attention!</a:t>
            </a:r>
            <a:br>
              <a:rPr lang="en-GB" sz="3092" dirty="0">
                <a:latin typeface="Cambria Math" panose="02040503050406030204" pitchFamily="18" charset="0"/>
                <a:ea typeface="Cambria Math" panose="02040503050406030204" pitchFamily="18" charset="0"/>
              </a:rPr>
            </a:br>
            <a:r>
              <a:rPr lang="en-GB" sz="3092" dirty="0">
                <a:latin typeface="Cambria Math" panose="02040503050406030204" pitchFamily="18" charset="0"/>
                <a:ea typeface="Cambria Math" panose="02040503050406030204" pitchFamily="18" charset="0"/>
              </a:rPr>
              <a:t/>
            </a:r>
            <a:br>
              <a:rPr lang="en-GB" sz="3092" dirty="0">
                <a:latin typeface="Cambria Math" panose="02040503050406030204" pitchFamily="18" charset="0"/>
                <a:ea typeface="Cambria Math" panose="02040503050406030204" pitchFamily="18" charset="0"/>
              </a:rPr>
            </a:br>
            <a:r>
              <a:rPr lang="en-GB" sz="3092" dirty="0">
                <a:latin typeface="Cambria Math" panose="02040503050406030204" pitchFamily="18" charset="0"/>
                <a:ea typeface="Cambria Math" panose="02040503050406030204" pitchFamily="18" charset="0"/>
              </a:rPr>
              <a:t/>
            </a:r>
            <a:br>
              <a:rPr lang="en-GB" sz="3092" dirty="0">
                <a:latin typeface="Cambria Math" panose="02040503050406030204" pitchFamily="18" charset="0"/>
                <a:ea typeface="Cambria Math" panose="02040503050406030204" pitchFamily="18" charset="0"/>
              </a:rPr>
            </a:br>
            <a:r>
              <a:rPr lang="en-GB" sz="3092" dirty="0">
                <a:latin typeface="Cambria Math" panose="02040503050406030204" pitchFamily="18" charset="0"/>
                <a:ea typeface="Cambria Math" panose="02040503050406030204" pitchFamily="18" charset="0"/>
              </a:rPr>
              <a:t/>
            </a:r>
            <a:br>
              <a:rPr lang="en-GB" sz="3092" dirty="0">
                <a:latin typeface="Cambria Math" panose="02040503050406030204" pitchFamily="18" charset="0"/>
                <a:ea typeface="Cambria Math" panose="02040503050406030204" pitchFamily="18" charset="0"/>
              </a:rPr>
            </a:br>
            <a:r>
              <a:rPr lang="en-GB" sz="3092" dirty="0" smtClean="0">
                <a:latin typeface="Cambria Math" panose="02040503050406030204" pitchFamily="18" charset="0"/>
                <a:ea typeface="Cambria Math" panose="02040503050406030204" pitchFamily="18" charset="0"/>
              </a:rPr>
              <a:t> </a:t>
            </a:r>
            <a:endParaRPr lang="en-GB" sz="3092" dirty="0">
              <a:latin typeface="Cambria Math" panose="02040503050406030204" pitchFamily="18" charset="0"/>
              <a:ea typeface="Cambria Math" panose="02040503050406030204" pitchFamily="18" charset="0"/>
            </a:endParaRPr>
          </a:p>
        </p:txBody>
      </p:sp>
      <p:sp>
        <p:nvSpPr>
          <p:cNvPr id="4" name="TextBox 3"/>
          <p:cNvSpPr txBox="1"/>
          <p:nvPr/>
        </p:nvSpPr>
        <p:spPr>
          <a:xfrm>
            <a:off x="1753157" y="1265371"/>
            <a:ext cx="8686800" cy="3970318"/>
          </a:xfrm>
          <a:prstGeom prst="rect">
            <a:avLst/>
          </a:prstGeom>
          <a:noFill/>
        </p:spPr>
        <p:txBody>
          <a:bodyPr wrap="square" rtlCol="0">
            <a:spAutoFit/>
          </a:bodyPr>
          <a:lstStyle/>
          <a:p>
            <a:pPr algn="ctr"/>
            <a:r>
              <a:rPr lang="en-GB" dirty="0" smtClean="0">
                <a:latin typeface="Cambria" panose="02040503050406030204" pitchFamily="18" charset="0"/>
              </a:rPr>
              <a:t>Practicum: </a:t>
            </a:r>
          </a:p>
          <a:p>
            <a:pPr algn="ctr"/>
            <a:endParaRPr lang="en-GB" dirty="0">
              <a:latin typeface="Cambria" panose="02040503050406030204" pitchFamily="18" charset="0"/>
            </a:endParaRPr>
          </a:p>
          <a:p>
            <a:pPr algn="ctr"/>
            <a:r>
              <a:rPr lang="en-GB" dirty="0" smtClean="0">
                <a:latin typeface="Cambria" panose="02040503050406030204" pitchFamily="18" charset="0"/>
              </a:rPr>
              <a:t>EWS in a Clinical Case Study </a:t>
            </a:r>
          </a:p>
          <a:p>
            <a:pPr algn="ctr"/>
            <a:r>
              <a:rPr lang="en-GB" dirty="0" smtClean="0">
                <a:latin typeface="Cambria" panose="02040503050406030204" pitchFamily="18" charset="0"/>
              </a:rPr>
              <a:t>It will be fun.</a:t>
            </a:r>
          </a:p>
          <a:p>
            <a:pPr algn="ctr"/>
            <a:endParaRPr lang="en-GB" dirty="0">
              <a:latin typeface="Cambria" panose="02040503050406030204" pitchFamily="18" charset="0"/>
            </a:endParaRPr>
          </a:p>
          <a:p>
            <a:pPr algn="ctr"/>
            <a:endParaRPr lang="en-GB" dirty="0" smtClean="0">
              <a:latin typeface="Cambria" panose="02040503050406030204" pitchFamily="18" charset="0"/>
            </a:endParaRPr>
          </a:p>
          <a:p>
            <a:pPr algn="ctr"/>
            <a:r>
              <a:rPr lang="en-GB" dirty="0" smtClean="0">
                <a:latin typeface="Cambria" panose="02040503050406030204" pitchFamily="18" charset="0"/>
              </a:rPr>
              <a:t>Thinking about your major research project?</a:t>
            </a:r>
          </a:p>
          <a:p>
            <a:pPr algn="ctr"/>
            <a:endParaRPr lang="en-GB" dirty="0" smtClean="0">
              <a:latin typeface="Cambria" panose="02040503050406030204" pitchFamily="18" charset="0"/>
            </a:endParaRPr>
          </a:p>
          <a:p>
            <a:pPr algn="ctr"/>
            <a:r>
              <a:rPr lang="en-GB" dirty="0" smtClean="0">
                <a:latin typeface="Cambria" panose="02040503050406030204" pitchFamily="18" charset="0"/>
              </a:rPr>
              <a:t>Merlijn Olthof</a:t>
            </a:r>
          </a:p>
          <a:p>
            <a:pPr algn="ctr"/>
            <a:r>
              <a:rPr lang="en-GB" dirty="0" smtClean="0">
                <a:latin typeface="Cambria" panose="02040503050406030204" pitchFamily="18" charset="0"/>
                <a:hlinkClick r:id="rId3"/>
              </a:rPr>
              <a:t>m.olthof@pwo.ru.nl</a:t>
            </a:r>
            <a:r>
              <a:rPr lang="en-GB" dirty="0" smtClean="0">
                <a:latin typeface="Cambria" panose="02040503050406030204" pitchFamily="18" charset="0"/>
              </a:rPr>
              <a:t> </a:t>
            </a:r>
          </a:p>
          <a:p>
            <a:pPr algn="ctr"/>
            <a:endParaRPr lang="en-GB" dirty="0">
              <a:latin typeface="Cambria" panose="02040503050406030204" pitchFamily="18" charset="0"/>
            </a:endParaRPr>
          </a:p>
          <a:p>
            <a:pPr algn="ctr"/>
            <a:r>
              <a:rPr lang="en-GB" dirty="0" smtClean="0">
                <a:latin typeface="Cambria" panose="02040503050406030204" pitchFamily="18" charset="0"/>
              </a:rPr>
              <a:t>Anna </a:t>
            </a:r>
            <a:r>
              <a:rPr lang="en-GB" dirty="0" err="1">
                <a:latin typeface="Cambria" panose="02040503050406030204" pitchFamily="18" charset="0"/>
              </a:rPr>
              <a:t>Lichtwarck-Aschoff</a:t>
            </a:r>
            <a:r>
              <a:rPr lang="en-GB" dirty="0">
                <a:latin typeface="Cambria" panose="02040503050406030204" pitchFamily="18" charset="0"/>
              </a:rPr>
              <a:t> </a:t>
            </a:r>
            <a:endParaRPr lang="en-GB" dirty="0" smtClean="0">
              <a:latin typeface="Cambria" panose="02040503050406030204" pitchFamily="18" charset="0"/>
            </a:endParaRPr>
          </a:p>
          <a:p>
            <a:pPr algn="ctr"/>
            <a:r>
              <a:rPr lang="en-GB" dirty="0" smtClean="0">
                <a:latin typeface="Cambria" panose="02040503050406030204" pitchFamily="18" charset="0"/>
                <a:hlinkClick r:id="rId4"/>
              </a:rPr>
              <a:t>a.lichtwarck-aschoff@pwo.ru.nl</a:t>
            </a:r>
            <a:r>
              <a:rPr lang="en-GB" dirty="0" smtClean="0">
                <a:latin typeface="Cambria" panose="02040503050406030204" pitchFamily="18" charset="0"/>
              </a:rPr>
              <a:t> </a:t>
            </a:r>
            <a:endParaRPr lang="en-GB" dirty="0">
              <a:latin typeface="Cambria" panose="02040503050406030204" pitchFamily="18" charset="0"/>
            </a:endParaRPr>
          </a:p>
          <a:p>
            <a:pPr algn="ctr"/>
            <a:endParaRPr lang="en-GB" dirty="0">
              <a:latin typeface="Cambria" panose="02040503050406030204" pitchFamily="18" charset="0"/>
            </a:endParaRPr>
          </a:p>
        </p:txBody>
      </p:sp>
    </p:spTree>
    <p:extLst>
      <p:ext uri="{BB962C8B-B14F-4D97-AF65-F5344CB8AC3E}">
        <p14:creationId xmlns:p14="http://schemas.microsoft.com/office/powerpoint/2010/main" val="2415610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panose="02040503050406030204" pitchFamily="18" charset="0"/>
                <a:ea typeface="Cambria Math" panose="02040503050406030204" pitchFamily="18" charset="0"/>
              </a:rPr>
              <a:t>I. 		Theory</a:t>
            </a:r>
            <a:endParaRPr lang="en-GB" sz="2811" dirty="0">
              <a:latin typeface="Cambria"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marL="457200" indent="-457200">
              <a:lnSpc>
                <a:spcPct val="150000"/>
              </a:lnSpc>
              <a:buAutoNum type="arabicPeriod"/>
            </a:pPr>
            <a:r>
              <a:rPr lang="en-GB" sz="2108" dirty="0" smtClean="0">
                <a:latin typeface="Cambria" panose="02040503050406030204" pitchFamily="18" charset="0"/>
                <a:ea typeface="Cambria Math" panose="02040503050406030204" pitchFamily="18" charset="0"/>
              </a:rPr>
              <a:t>Intervention &amp; Clinical Change</a:t>
            </a:r>
          </a:p>
          <a:p>
            <a:pPr marL="457200" indent="-457200">
              <a:lnSpc>
                <a:spcPct val="150000"/>
              </a:lnSpc>
              <a:buAutoNum type="arabicPeriod"/>
            </a:pPr>
            <a:r>
              <a:rPr lang="en-GB" sz="2108" dirty="0" smtClean="0">
                <a:latin typeface="Cambria" panose="02040503050406030204" pitchFamily="18" charset="0"/>
                <a:ea typeface="Cambria Math" panose="02040503050406030204" pitchFamily="18" charset="0"/>
              </a:rPr>
              <a:t>The nature of pathology</a:t>
            </a:r>
            <a:endParaRPr lang="en-GB" sz="2108" dirty="0">
              <a:latin typeface="Cambria"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9618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Math" panose="02040503050406030204" pitchFamily="18" charset="0"/>
                <a:ea typeface="Cambria Math" panose="02040503050406030204" pitchFamily="18" charset="0"/>
              </a:rPr>
              <a:t>Change in Psychopathology: input-output model</a:t>
            </a:r>
            <a:endParaRPr lang="en-GB" sz="281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a:xfrm>
            <a:off x="1264824" y="1098159"/>
            <a:ext cx="9663010" cy="4301725"/>
          </a:xfrm>
        </p:spPr>
        <p:txBody>
          <a:bodyPr/>
          <a:lstStyle/>
          <a:p>
            <a:pPr>
              <a:lnSpc>
                <a:spcPct val="150000"/>
              </a:lnSpc>
            </a:pPr>
            <a:r>
              <a:rPr lang="en-GB" sz="2108" dirty="0" smtClean="0">
                <a:latin typeface="Cambria Math" panose="02040503050406030204" pitchFamily="18" charset="0"/>
                <a:ea typeface="Cambria Math" panose="02040503050406030204" pitchFamily="18" charset="0"/>
              </a:rPr>
              <a:t>Research is focused on interventions</a:t>
            </a:r>
          </a:p>
          <a:p>
            <a:pPr lvl="1">
              <a:lnSpc>
                <a:spcPct val="150000"/>
              </a:lnSpc>
            </a:pPr>
            <a:r>
              <a:rPr lang="en-GB" sz="2108" dirty="0" smtClean="0">
                <a:latin typeface="Cambria Math" panose="02040503050406030204" pitchFamily="18" charset="0"/>
                <a:ea typeface="Cambria Math" panose="02040503050406030204" pitchFamily="18" charset="0"/>
              </a:rPr>
              <a:t>Intervention causality</a:t>
            </a:r>
          </a:p>
          <a:p>
            <a:pPr lvl="1">
              <a:lnSpc>
                <a:spcPct val="150000"/>
              </a:lnSpc>
            </a:pPr>
            <a:r>
              <a:rPr lang="en-GB" sz="2108" dirty="0" smtClean="0">
                <a:latin typeface="Cambria Math" panose="02040503050406030204" pitchFamily="18" charset="0"/>
                <a:ea typeface="Cambria Math" panose="02040503050406030204" pitchFamily="18" charset="0"/>
              </a:rPr>
              <a:t>Randomized controlled trial</a:t>
            </a:r>
          </a:p>
          <a:p>
            <a:pPr>
              <a:lnSpc>
                <a:spcPct val="150000"/>
              </a:lnSpc>
            </a:pPr>
            <a:endParaRPr lang="en-GB" sz="2108" dirty="0">
              <a:latin typeface="Cambria Math" panose="02040503050406030204" pitchFamily="18" charset="0"/>
              <a:ea typeface="Cambria Math" panose="02040503050406030204" pitchFamily="18" charset="0"/>
            </a:endParaRPr>
          </a:p>
          <a:p>
            <a:pPr>
              <a:lnSpc>
                <a:spcPct val="150000"/>
              </a:lnSpc>
            </a:pPr>
            <a:r>
              <a:rPr lang="en-GB" sz="2108" dirty="0" smtClean="0">
                <a:latin typeface="Cambria Math" panose="02040503050406030204" pitchFamily="18" charset="0"/>
                <a:ea typeface="Cambria Math" panose="02040503050406030204" pitchFamily="18" charset="0"/>
              </a:rPr>
              <a:t>Research goal: optimize intervention</a:t>
            </a:r>
          </a:p>
          <a:p>
            <a:pPr lvl="1">
              <a:lnSpc>
                <a:spcPct val="150000"/>
              </a:lnSpc>
            </a:pPr>
            <a:r>
              <a:rPr lang="en-GB" sz="2108" dirty="0" smtClean="0">
                <a:latin typeface="Cambria Math" panose="02040503050406030204" pitchFamily="18" charset="0"/>
                <a:ea typeface="Cambria Math" panose="02040503050406030204" pitchFamily="18" charset="0"/>
              </a:rPr>
              <a:t>What intervention works best?</a:t>
            </a:r>
          </a:p>
          <a:p>
            <a:pPr marL="0" indent="0">
              <a:lnSpc>
                <a:spcPct val="150000"/>
              </a:lnSpc>
              <a:buNone/>
            </a:pPr>
            <a:endParaRPr lang="en-GB" sz="2108" dirty="0" smtClean="0">
              <a:latin typeface="Cambria Math" panose="02040503050406030204" pitchFamily="18" charset="0"/>
              <a:ea typeface="Cambria Math" panose="02040503050406030204" pitchFamily="18" charset="0"/>
            </a:endParaRPr>
          </a:p>
        </p:txBody>
      </p:sp>
      <p:pic>
        <p:nvPicPr>
          <p:cNvPr id="4" name="Picture 3"/>
          <p:cNvPicPr>
            <a:picLocks noChangeAspect="1"/>
          </p:cNvPicPr>
          <p:nvPr/>
        </p:nvPicPr>
        <p:blipFill>
          <a:blip r:embed="rId3"/>
          <a:stretch>
            <a:fillRect/>
          </a:stretch>
        </p:blipFill>
        <p:spPr>
          <a:xfrm>
            <a:off x="7246692" y="1350352"/>
            <a:ext cx="3800475" cy="2381250"/>
          </a:xfrm>
          <a:prstGeom prst="rect">
            <a:avLst/>
          </a:prstGeom>
        </p:spPr>
      </p:pic>
    </p:spTree>
    <p:extLst>
      <p:ext uri="{BB962C8B-B14F-4D97-AF65-F5344CB8AC3E}">
        <p14:creationId xmlns:p14="http://schemas.microsoft.com/office/powerpoint/2010/main" val="3203615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Math" panose="02040503050406030204" pitchFamily="18" charset="0"/>
                <a:ea typeface="Cambria Math" panose="02040503050406030204" pitchFamily="18" charset="0"/>
              </a:rPr>
              <a:t>Anomalies of the linear input-output model</a:t>
            </a:r>
            <a:endParaRPr lang="en-GB" sz="281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a:xfrm>
            <a:off x="1264824" y="1098159"/>
            <a:ext cx="9663010" cy="4301725"/>
          </a:xfrm>
        </p:spPr>
        <p:txBody>
          <a:bodyPr>
            <a:normAutofit/>
          </a:bodyPr>
          <a:lstStyle/>
          <a:p>
            <a:pPr>
              <a:lnSpc>
                <a:spcPct val="150000"/>
              </a:lnSpc>
            </a:pPr>
            <a:r>
              <a:rPr lang="en-GB" sz="2108" dirty="0" smtClean="0">
                <a:latin typeface="Cambria Math" panose="02040503050406030204" pitchFamily="18" charset="0"/>
                <a:ea typeface="Cambria Math" panose="02040503050406030204" pitchFamily="18" charset="0"/>
              </a:rPr>
              <a:t>Common factors in psychotherapy explain more variance than specific ingredients</a:t>
            </a:r>
            <a:r>
              <a:rPr lang="en-GB" sz="1200" dirty="0" smtClean="0">
                <a:latin typeface="Cambria Math" panose="02040503050406030204" pitchFamily="18" charset="0"/>
                <a:ea typeface="Cambria Math" panose="02040503050406030204" pitchFamily="18" charset="0"/>
              </a:rPr>
              <a:t> (</a:t>
            </a:r>
            <a:r>
              <a:rPr lang="en-GB" sz="1200" dirty="0" err="1" smtClean="0">
                <a:latin typeface="Cambria Math" panose="02040503050406030204" pitchFamily="18" charset="0"/>
                <a:ea typeface="Cambria Math" panose="02040503050406030204" pitchFamily="18" charset="0"/>
              </a:rPr>
              <a:t>Wampold</a:t>
            </a:r>
            <a:r>
              <a:rPr lang="en-GB" sz="1200" dirty="0" smtClean="0">
                <a:latin typeface="Cambria Math" panose="02040503050406030204" pitchFamily="18" charset="0"/>
                <a:ea typeface="Cambria Math" panose="02040503050406030204" pitchFamily="18" charset="0"/>
              </a:rPr>
              <a:t> &amp; </a:t>
            </a:r>
            <a:r>
              <a:rPr lang="en-GB" sz="1200" dirty="0" err="1" smtClean="0">
                <a:latin typeface="Cambria Math" panose="02040503050406030204" pitchFamily="18" charset="0"/>
                <a:ea typeface="Cambria Math" panose="02040503050406030204" pitchFamily="18" charset="0"/>
              </a:rPr>
              <a:t>Imel</a:t>
            </a:r>
            <a:r>
              <a:rPr lang="en-GB" sz="1200" dirty="0" smtClean="0">
                <a:latin typeface="Cambria Math" panose="02040503050406030204" pitchFamily="18" charset="0"/>
                <a:ea typeface="Cambria Math" panose="02040503050406030204" pitchFamily="18" charset="0"/>
              </a:rPr>
              <a:t>, 2015)</a:t>
            </a:r>
            <a:endParaRPr lang="en-GB" sz="2108" dirty="0" smtClean="0">
              <a:latin typeface="Cambria Math" panose="02040503050406030204" pitchFamily="18" charset="0"/>
              <a:ea typeface="Cambria Math" panose="02040503050406030204" pitchFamily="18" charset="0"/>
            </a:endParaRPr>
          </a:p>
          <a:p>
            <a:pPr>
              <a:lnSpc>
                <a:spcPct val="150000"/>
              </a:lnSpc>
            </a:pPr>
            <a:endParaRPr lang="en-GB" sz="2108" dirty="0">
              <a:latin typeface="Cambria Math" panose="02040503050406030204" pitchFamily="18" charset="0"/>
              <a:ea typeface="Cambria Math" panose="02040503050406030204" pitchFamily="18" charset="0"/>
            </a:endParaRPr>
          </a:p>
          <a:p>
            <a:pPr>
              <a:lnSpc>
                <a:spcPct val="150000"/>
              </a:lnSpc>
            </a:pPr>
            <a:r>
              <a:rPr lang="en-GB" sz="2108" dirty="0" smtClean="0">
                <a:latin typeface="Cambria Math" panose="02040503050406030204" pitchFamily="18" charset="0"/>
                <a:ea typeface="Cambria Math" panose="02040503050406030204" pitchFamily="18" charset="0"/>
              </a:rPr>
              <a:t>Discontinuous changes are common, often preceding specific interventions</a:t>
            </a:r>
            <a:r>
              <a:rPr lang="en-GB" sz="1200" dirty="0" smtClean="0">
                <a:latin typeface="Cambria Math" panose="02040503050406030204" pitchFamily="18" charset="0"/>
                <a:ea typeface="Cambria Math" panose="02040503050406030204" pitchFamily="18" charset="0"/>
              </a:rPr>
              <a:t> (Hayes et al., 2007; </a:t>
            </a:r>
            <a:r>
              <a:rPr lang="en-GB" sz="1200" dirty="0" err="1" smtClean="0">
                <a:latin typeface="Cambria Math" panose="02040503050406030204" pitchFamily="18" charset="0"/>
                <a:ea typeface="Cambria Math" panose="02040503050406030204" pitchFamily="18" charset="0"/>
              </a:rPr>
              <a:t>Schiepek</a:t>
            </a:r>
            <a:r>
              <a:rPr lang="en-GB" sz="1200" dirty="0" smtClean="0">
                <a:latin typeface="Cambria Math" panose="02040503050406030204" pitchFamily="18" charset="0"/>
                <a:ea typeface="Cambria Math" panose="02040503050406030204" pitchFamily="18" charset="0"/>
              </a:rPr>
              <a:t> et al., in prep.)</a:t>
            </a:r>
            <a:endParaRPr lang="en-GB" sz="2108" dirty="0" smtClean="0">
              <a:latin typeface="Cambria Math" panose="02040503050406030204" pitchFamily="18" charset="0"/>
              <a:ea typeface="Cambria Math" panose="02040503050406030204" pitchFamily="18" charset="0"/>
            </a:endParaRPr>
          </a:p>
          <a:p>
            <a:pPr>
              <a:lnSpc>
                <a:spcPct val="150000"/>
              </a:lnSpc>
            </a:pPr>
            <a:endParaRPr lang="en-GB" sz="2108" dirty="0">
              <a:latin typeface="Cambria Math" panose="02040503050406030204" pitchFamily="18" charset="0"/>
              <a:ea typeface="Cambria Math" panose="02040503050406030204" pitchFamily="18" charset="0"/>
            </a:endParaRPr>
          </a:p>
          <a:p>
            <a:pPr>
              <a:lnSpc>
                <a:spcPct val="150000"/>
              </a:lnSpc>
            </a:pPr>
            <a:r>
              <a:rPr lang="en-GB" sz="2108" dirty="0" smtClean="0">
                <a:latin typeface="Cambria Math" panose="02040503050406030204" pitchFamily="18" charset="0"/>
                <a:ea typeface="Cambria Math" panose="02040503050406030204" pitchFamily="18" charset="0"/>
              </a:rPr>
              <a:t>Limited predictability:</a:t>
            </a:r>
          </a:p>
          <a:p>
            <a:pPr lvl="1">
              <a:lnSpc>
                <a:spcPct val="150000"/>
              </a:lnSpc>
            </a:pPr>
            <a:r>
              <a:rPr lang="en-GB" sz="2108" dirty="0" smtClean="0">
                <a:latin typeface="Cambria Math" panose="02040503050406030204" pitchFamily="18" charset="0"/>
                <a:ea typeface="Cambria Math" panose="02040503050406030204" pitchFamily="18" charset="0"/>
              </a:rPr>
              <a:t>Huge individual differences</a:t>
            </a:r>
          </a:p>
          <a:p>
            <a:pPr lvl="1">
              <a:lnSpc>
                <a:spcPct val="150000"/>
              </a:lnSpc>
            </a:pPr>
            <a:r>
              <a:rPr lang="en-GB" sz="2108" dirty="0" err="1" smtClean="0">
                <a:latin typeface="Cambria Math" panose="02040503050406030204" pitchFamily="18" charset="0"/>
                <a:ea typeface="Cambria Math" panose="02040503050406030204" pitchFamily="18" charset="0"/>
              </a:rPr>
              <a:t>Equifinality</a:t>
            </a:r>
            <a:r>
              <a:rPr lang="en-GB" sz="2108" dirty="0" smtClean="0">
                <a:latin typeface="Cambria Math" panose="02040503050406030204" pitchFamily="18" charset="0"/>
                <a:ea typeface="Cambria Math" panose="02040503050406030204" pitchFamily="18" charset="0"/>
              </a:rPr>
              <a:t> &amp; </a:t>
            </a:r>
            <a:r>
              <a:rPr lang="en-GB" sz="2108" dirty="0" err="1" smtClean="0">
                <a:latin typeface="Cambria Math" panose="02040503050406030204" pitchFamily="18" charset="0"/>
                <a:ea typeface="Cambria Math" panose="02040503050406030204" pitchFamily="18" charset="0"/>
              </a:rPr>
              <a:t>multifinality</a:t>
            </a:r>
            <a:endParaRPr lang="en-GB" sz="2108" dirty="0" smtClean="0">
              <a:latin typeface="Cambria Math" panose="02040503050406030204" pitchFamily="18" charset="0"/>
              <a:ea typeface="Cambria Math" panose="02040503050406030204" pitchFamily="18" charset="0"/>
            </a:endParaRPr>
          </a:p>
          <a:p>
            <a:pPr marL="0" indent="0">
              <a:lnSpc>
                <a:spcPct val="150000"/>
              </a:lnSpc>
              <a:buNone/>
            </a:pPr>
            <a:endParaRPr lang="en-GB" sz="2108" dirty="0" smtClean="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812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Math" panose="02040503050406030204" pitchFamily="18" charset="0"/>
                <a:ea typeface="Cambria Math" panose="02040503050406030204" pitchFamily="18" charset="0"/>
              </a:rPr>
              <a:t>Complexity, network &amp; idiosyncratic approaches</a:t>
            </a:r>
            <a:endParaRPr lang="en-GB" sz="281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a:xfrm>
            <a:off x="1264824" y="1098159"/>
            <a:ext cx="9663010" cy="4301725"/>
          </a:xfrm>
        </p:spPr>
        <p:txBody>
          <a:bodyPr>
            <a:normAutofit/>
          </a:bodyPr>
          <a:lstStyle/>
          <a:p>
            <a:pPr>
              <a:lnSpc>
                <a:spcPct val="150000"/>
              </a:lnSpc>
            </a:pPr>
            <a:r>
              <a:rPr lang="en-GB" sz="2108" dirty="0" smtClean="0">
                <a:latin typeface="Cambria Math" panose="02040503050406030204" pitchFamily="18" charset="0"/>
                <a:ea typeface="Cambria Math" panose="02040503050406030204" pitchFamily="18" charset="0"/>
              </a:rPr>
              <a:t>Network Approach </a:t>
            </a:r>
            <a:r>
              <a:rPr lang="en-GB" sz="1200" dirty="0" smtClean="0">
                <a:latin typeface="Cambria Math" panose="02040503050406030204" pitchFamily="18" charset="0"/>
                <a:ea typeface="Cambria Math" panose="02040503050406030204" pitchFamily="18" charset="0"/>
              </a:rPr>
              <a:t>(Cramer et al., 2016)</a:t>
            </a:r>
          </a:p>
          <a:p>
            <a:pPr lvl="0">
              <a:lnSpc>
                <a:spcPct val="150000"/>
              </a:lnSpc>
            </a:pPr>
            <a:r>
              <a:rPr lang="en-GB" sz="2108" dirty="0" smtClean="0">
                <a:latin typeface="Cambria Math" panose="02040503050406030204" pitchFamily="18" charset="0"/>
                <a:ea typeface="Cambria Math" panose="02040503050406030204" pitchFamily="18" charset="0"/>
              </a:rPr>
              <a:t>Dynamic Systems Theory </a:t>
            </a:r>
            <a:r>
              <a:rPr lang="en-GB" sz="1200" dirty="0" smtClean="0">
                <a:solidFill>
                  <a:prstClr val="black"/>
                </a:solidFill>
                <a:latin typeface="Cambria Math" panose="02040503050406030204" pitchFamily="18" charset="0"/>
                <a:ea typeface="Cambria Math" panose="02040503050406030204" pitchFamily="18" charset="0"/>
              </a:rPr>
              <a:t>(Hayes &amp; Strauss, 1998)</a:t>
            </a:r>
            <a:endParaRPr lang="en-GB" sz="1200" dirty="0">
              <a:solidFill>
                <a:prstClr val="black"/>
              </a:solidFill>
              <a:latin typeface="Cambria Math" panose="02040503050406030204" pitchFamily="18" charset="0"/>
              <a:ea typeface="Cambria Math" panose="02040503050406030204" pitchFamily="18" charset="0"/>
            </a:endParaRPr>
          </a:p>
          <a:p>
            <a:pPr>
              <a:lnSpc>
                <a:spcPct val="150000"/>
              </a:lnSpc>
            </a:pPr>
            <a:r>
              <a:rPr lang="en-GB" sz="2108" dirty="0" err="1" smtClean="0">
                <a:latin typeface="Cambria Math" panose="02040503050406030204" pitchFamily="18" charset="0"/>
                <a:ea typeface="Cambria Math" panose="02040503050406030204" pitchFamily="18" charset="0"/>
              </a:rPr>
              <a:t>Synergetics</a:t>
            </a:r>
            <a:r>
              <a:rPr lang="en-GB" sz="2108" dirty="0" smtClean="0">
                <a:latin typeface="Cambria Math" panose="02040503050406030204" pitchFamily="18" charset="0"/>
                <a:ea typeface="Cambria Math" panose="02040503050406030204" pitchFamily="18" charset="0"/>
              </a:rPr>
              <a:t> </a:t>
            </a:r>
            <a:r>
              <a:rPr lang="en-GB" sz="1200" dirty="0" smtClean="0">
                <a:latin typeface="Cambria Math" panose="02040503050406030204" pitchFamily="18" charset="0"/>
                <a:ea typeface="Cambria Math" panose="02040503050406030204" pitchFamily="18" charset="0"/>
              </a:rPr>
              <a:t>(</a:t>
            </a:r>
            <a:r>
              <a:rPr lang="en-GB" sz="1200" dirty="0" err="1" smtClean="0">
                <a:latin typeface="Cambria Math" panose="02040503050406030204" pitchFamily="18" charset="0"/>
                <a:ea typeface="Cambria Math" panose="02040503050406030204" pitchFamily="18" charset="0"/>
              </a:rPr>
              <a:t>Schiepek</a:t>
            </a:r>
            <a:r>
              <a:rPr lang="en-GB" sz="1200" dirty="0" smtClean="0">
                <a:latin typeface="Cambria Math" panose="02040503050406030204" pitchFamily="18" charset="0"/>
                <a:ea typeface="Cambria Math" panose="02040503050406030204" pitchFamily="18" charset="0"/>
              </a:rPr>
              <a:t> et al., 2016)</a:t>
            </a:r>
          </a:p>
          <a:p>
            <a:pPr marL="0" indent="0">
              <a:lnSpc>
                <a:spcPct val="150000"/>
              </a:lnSpc>
              <a:buNone/>
            </a:pPr>
            <a:endParaRPr lang="en-GB" sz="2108" dirty="0" smtClean="0">
              <a:latin typeface="Cambria Math" panose="02040503050406030204" pitchFamily="18" charset="0"/>
              <a:ea typeface="Cambria Math" panose="02040503050406030204" pitchFamily="18" charset="0"/>
            </a:endParaRPr>
          </a:p>
          <a:p>
            <a:pPr>
              <a:lnSpc>
                <a:spcPct val="150000"/>
              </a:lnSpc>
            </a:pPr>
            <a:r>
              <a:rPr lang="en-GB" sz="2108" dirty="0" smtClean="0">
                <a:latin typeface="Cambria Math" panose="02040503050406030204" pitchFamily="18" charset="0"/>
                <a:ea typeface="Cambria Math" panose="02040503050406030204" pitchFamily="18" charset="0"/>
              </a:rPr>
              <a:t>Commonalities: </a:t>
            </a:r>
            <a:endParaRPr lang="en-GB" sz="2108" dirty="0">
              <a:latin typeface="Cambria Math" panose="02040503050406030204" pitchFamily="18" charset="0"/>
              <a:ea typeface="Cambria Math" panose="02040503050406030204" pitchFamily="18" charset="0"/>
            </a:endParaRPr>
          </a:p>
          <a:p>
            <a:pPr lvl="1">
              <a:lnSpc>
                <a:spcPct val="150000"/>
              </a:lnSpc>
            </a:pPr>
            <a:r>
              <a:rPr lang="en-GB" sz="2108" dirty="0" smtClean="0">
                <a:latin typeface="Cambria Math" panose="02040503050406030204" pitchFamily="18" charset="0"/>
                <a:ea typeface="Cambria Math" panose="02040503050406030204" pitchFamily="18" charset="0"/>
              </a:rPr>
              <a:t>Idiosyncratic perspective on psychopathology</a:t>
            </a:r>
          </a:p>
          <a:p>
            <a:pPr lvl="1">
              <a:lnSpc>
                <a:spcPct val="150000"/>
              </a:lnSpc>
            </a:pPr>
            <a:r>
              <a:rPr lang="en-GB" sz="2108" dirty="0">
                <a:latin typeface="Cambria Math" panose="02040503050406030204" pitchFamily="18" charset="0"/>
                <a:ea typeface="Cambria Math" panose="02040503050406030204" pitchFamily="18" charset="0"/>
              </a:rPr>
              <a:t>Psychopathologies as emergent states, not entity-like categories</a:t>
            </a:r>
          </a:p>
          <a:p>
            <a:pPr lvl="1">
              <a:lnSpc>
                <a:spcPct val="150000"/>
              </a:lnSpc>
            </a:pPr>
            <a:r>
              <a:rPr lang="en-GB" sz="2108" dirty="0" smtClean="0">
                <a:latin typeface="Cambria Math" panose="02040503050406030204" pitchFamily="18" charset="0"/>
                <a:ea typeface="Cambria Math" panose="02040503050406030204" pitchFamily="18" charset="0"/>
              </a:rPr>
              <a:t>Intervention </a:t>
            </a:r>
            <a:r>
              <a:rPr lang="en-GB" sz="2108" dirty="0">
                <a:latin typeface="Cambria Math" panose="02040503050406030204" pitchFamily="18" charset="0"/>
                <a:ea typeface="Cambria Math" panose="02040503050406030204" pitchFamily="18" charset="0"/>
              </a:rPr>
              <a:t>effects </a:t>
            </a:r>
            <a:r>
              <a:rPr lang="en-GB" sz="2108" dirty="0" smtClean="0">
                <a:latin typeface="Cambria Math" panose="02040503050406030204" pitchFamily="18" charset="0"/>
                <a:ea typeface="Cambria Math" panose="02040503050406030204" pitchFamily="18" charset="0"/>
              </a:rPr>
              <a:t>show strong time- and context-dependence</a:t>
            </a:r>
          </a:p>
          <a:p>
            <a:pPr lvl="1">
              <a:lnSpc>
                <a:spcPct val="150000"/>
              </a:lnSpc>
            </a:pPr>
            <a:endParaRPr lang="en-GB" sz="2108" dirty="0">
              <a:latin typeface="Cambria Math" panose="02040503050406030204" pitchFamily="18" charset="0"/>
              <a:ea typeface="Cambria Math" panose="02040503050406030204" pitchFamily="18" charset="0"/>
            </a:endParaRPr>
          </a:p>
          <a:p>
            <a:pPr marL="0" indent="0">
              <a:lnSpc>
                <a:spcPct val="150000"/>
              </a:lnSpc>
              <a:buNone/>
            </a:pPr>
            <a:endParaRPr lang="en-GB" sz="2108" dirty="0" smtClean="0">
              <a:latin typeface="Cambria Math" panose="02040503050406030204" pitchFamily="18" charset="0"/>
              <a:ea typeface="Cambria Math" panose="02040503050406030204" pitchFamily="18" charset="0"/>
            </a:endParaRPr>
          </a:p>
          <a:p>
            <a:pPr>
              <a:lnSpc>
                <a:spcPct val="150000"/>
              </a:lnSpc>
            </a:pPr>
            <a:endParaRPr lang="en-GB" sz="2108" dirty="0" smtClean="0">
              <a:latin typeface="Cambria Math" panose="02040503050406030204" pitchFamily="18" charset="0"/>
              <a:ea typeface="Cambria Math" panose="02040503050406030204" pitchFamily="18" charset="0"/>
            </a:endParaRPr>
          </a:p>
          <a:p>
            <a:pPr marL="0" indent="0">
              <a:lnSpc>
                <a:spcPct val="150000"/>
              </a:lnSpc>
              <a:buNone/>
            </a:pPr>
            <a:endParaRPr lang="en-GB" sz="2108" dirty="0" smtClean="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5642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Math" panose="02040503050406030204" pitchFamily="18" charset="0"/>
                <a:ea typeface="Cambria Math" panose="02040503050406030204" pitchFamily="18" charset="0"/>
              </a:rPr>
              <a:t>Self-organized clinical change</a:t>
            </a:r>
            <a:endParaRPr lang="en-GB" sz="281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marL="0" indent="0">
              <a:lnSpc>
                <a:spcPct val="150000"/>
              </a:lnSpc>
              <a:buNone/>
            </a:pPr>
            <a:r>
              <a:rPr lang="en-GB" sz="2108" b="1" dirty="0">
                <a:latin typeface="Cambria Math" panose="02040503050406030204" pitchFamily="18" charset="0"/>
                <a:ea typeface="Cambria Math" panose="02040503050406030204" pitchFamily="18" charset="0"/>
              </a:rPr>
              <a:t>Clinical </a:t>
            </a:r>
            <a:r>
              <a:rPr lang="en-GB" sz="2108" b="1" dirty="0" smtClean="0">
                <a:latin typeface="Cambria Math" panose="02040503050406030204" pitchFamily="18" charset="0"/>
                <a:ea typeface="Cambria Math" panose="02040503050406030204" pitchFamily="18" charset="0"/>
              </a:rPr>
              <a:t>change </a:t>
            </a:r>
            <a:r>
              <a:rPr lang="en-GB" sz="2108" b="1" dirty="0">
                <a:latin typeface="Cambria Math" panose="02040503050406030204" pitchFamily="18" charset="0"/>
                <a:ea typeface="Cambria Math" panose="02040503050406030204" pitchFamily="18" charset="0"/>
              </a:rPr>
              <a:t>= system wide reorganization</a:t>
            </a:r>
          </a:p>
          <a:p>
            <a:pPr lvl="1">
              <a:lnSpc>
                <a:spcPct val="150000"/>
              </a:lnSpc>
            </a:pPr>
            <a:r>
              <a:rPr lang="en-GB" sz="2108" dirty="0">
                <a:latin typeface="Cambria Math" panose="02040503050406030204" pitchFamily="18" charset="0"/>
                <a:ea typeface="Cambria Math" panose="02040503050406030204" pitchFamily="18" charset="0"/>
              </a:rPr>
              <a:t>Internally driven </a:t>
            </a:r>
            <a:r>
              <a:rPr lang="en-GB" sz="2108" dirty="0" smtClean="0">
                <a:latin typeface="Cambria Math" panose="02040503050406030204" pitchFamily="18" charset="0"/>
                <a:ea typeface="Cambria Math" panose="02040503050406030204" pitchFamily="18" charset="0"/>
              </a:rPr>
              <a:t>causality </a:t>
            </a:r>
            <a:r>
              <a:rPr lang="en-GB" sz="1600" dirty="0" smtClean="0">
                <a:latin typeface="Cambria Math" panose="02040503050406030204" pitchFamily="18" charset="0"/>
                <a:ea typeface="Cambria Math" panose="02040503050406030204" pitchFamily="18" charset="0"/>
              </a:rPr>
              <a:t>(instead of intervention causality)</a:t>
            </a:r>
            <a:endParaRPr lang="en-GB" sz="1600" dirty="0">
              <a:latin typeface="Cambria Math" panose="02040503050406030204" pitchFamily="18" charset="0"/>
              <a:ea typeface="Cambria Math" panose="02040503050406030204" pitchFamily="18" charset="0"/>
            </a:endParaRPr>
          </a:p>
          <a:p>
            <a:pPr lvl="1">
              <a:lnSpc>
                <a:spcPct val="150000"/>
              </a:lnSpc>
            </a:pPr>
            <a:r>
              <a:rPr lang="en-GB" sz="2108" dirty="0" smtClean="0">
                <a:latin typeface="Cambria Math" panose="02040503050406030204" pitchFamily="18" charset="0"/>
                <a:ea typeface="Cambria Math" panose="02040503050406030204" pitchFamily="18" charset="0"/>
              </a:rPr>
              <a:t>Discontinuous change in the form of an order transition </a:t>
            </a:r>
            <a:r>
              <a:rPr lang="en-GB" sz="1600" dirty="0" smtClean="0">
                <a:latin typeface="Cambria Math" panose="02040503050406030204" pitchFamily="18" charset="0"/>
                <a:ea typeface="Cambria Math" panose="02040503050406030204" pitchFamily="18" charset="0"/>
              </a:rPr>
              <a:t>(instead of continuous change)</a:t>
            </a:r>
          </a:p>
          <a:p>
            <a:pPr lvl="1">
              <a:lnSpc>
                <a:spcPct val="150000"/>
              </a:lnSpc>
            </a:pPr>
            <a:r>
              <a:rPr lang="en-GB" sz="2108" dirty="0" smtClean="0">
                <a:latin typeface="Cambria Math" panose="02040503050406030204" pitchFamily="18" charset="0"/>
                <a:ea typeface="Cambria Math" panose="02040503050406030204" pitchFamily="18" charset="0"/>
              </a:rPr>
              <a:t>Sensitivity to initial conditions </a:t>
            </a:r>
            <a:r>
              <a:rPr lang="en-GB" sz="1600" dirty="0" smtClean="0">
                <a:latin typeface="Cambria Math" panose="02040503050406030204" pitchFamily="18" charset="0"/>
                <a:ea typeface="Cambria Math" panose="02040503050406030204" pitchFamily="18" charset="0"/>
              </a:rPr>
              <a:t>(</a:t>
            </a:r>
            <a:r>
              <a:rPr lang="en-GB" sz="1600" dirty="0" err="1" smtClean="0">
                <a:latin typeface="Cambria Math" panose="02040503050406030204" pitchFamily="18" charset="0"/>
                <a:ea typeface="Cambria Math" panose="02040503050406030204" pitchFamily="18" charset="0"/>
              </a:rPr>
              <a:t>multifinality</a:t>
            </a:r>
            <a:r>
              <a:rPr lang="en-GB" sz="1600" dirty="0" smtClean="0">
                <a:latin typeface="Cambria Math" panose="02040503050406030204" pitchFamily="18" charset="0"/>
                <a:ea typeface="Cambria Math" panose="02040503050406030204" pitchFamily="18" charset="0"/>
              </a:rPr>
              <a:t> &amp; </a:t>
            </a:r>
            <a:r>
              <a:rPr lang="en-GB" sz="1600" dirty="0" err="1" smtClean="0">
                <a:latin typeface="Cambria Math" panose="02040503050406030204" pitchFamily="18" charset="0"/>
                <a:ea typeface="Cambria Math" panose="02040503050406030204" pitchFamily="18" charset="0"/>
              </a:rPr>
              <a:t>equifinality</a:t>
            </a:r>
            <a:r>
              <a:rPr lang="en-GB" sz="1600" dirty="0" smtClean="0">
                <a:latin typeface="Cambria Math" panose="02040503050406030204" pitchFamily="18" charset="0"/>
                <a:ea typeface="Cambria Math" panose="02040503050406030204" pitchFamily="18" charset="0"/>
              </a:rPr>
              <a:t>)</a:t>
            </a:r>
          </a:p>
          <a:p>
            <a:pPr lvl="1">
              <a:lnSpc>
                <a:spcPct val="150000"/>
              </a:lnSpc>
            </a:pPr>
            <a:r>
              <a:rPr lang="en-GB" sz="2108" dirty="0" smtClean="0">
                <a:latin typeface="Cambria Math" panose="02040503050406030204" pitchFamily="18" charset="0"/>
                <a:ea typeface="Cambria Math" panose="02040503050406030204" pitchFamily="18" charset="0"/>
              </a:rPr>
              <a:t>Sensitive periods: time- and context-dependence of intervention effects </a:t>
            </a:r>
            <a:r>
              <a:rPr lang="en-GB" sz="1600" dirty="0" smtClean="0">
                <a:latin typeface="Cambria Math" panose="02040503050406030204" pitchFamily="18" charset="0"/>
                <a:ea typeface="Cambria Math" panose="02040503050406030204" pitchFamily="18" charset="0"/>
              </a:rPr>
              <a:t>(instead of independent treatment effects)</a:t>
            </a:r>
            <a:endParaRPr lang="en-GB" sz="2108" dirty="0" smtClean="0">
              <a:latin typeface="Cambria Math" panose="02040503050406030204" pitchFamily="18" charset="0"/>
              <a:ea typeface="Cambria Math" panose="02040503050406030204" pitchFamily="18" charset="0"/>
            </a:endParaRPr>
          </a:p>
          <a:p>
            <a:pPr marL="0" indent="0">
              <a:lnSpc>
                <a:spcPct val="150000"/>
              </a:lnSpc>
              <a:buNone/>
            </a:pPr>
            <a:endParaRPr lang="en-GB" sz="2108" dirty="0">
              <a:latin typeface="Cambria Math" panose="02040503050406030204" pitchFamily="18" charset="0"/>
              <a:ea typeface="Cambria Math" panose="02040503050406030204" pitchFamily="18" charset="0"/>
            </a:endParaRPr>
          </a:p>
          <a:p>
            <a:pPr>
              <a:lnSpc>
                <a:spcPct val="150000"/>
              </a:lnSpc>
            </a:pPr>
            <a:endParaRPr lang="en-GB" sz="2108" dirty="0">
              <a:latin typeface="Cambria Math" panose="02040503050406030204" pitchFamily="18" charset="0"/>
              <a:ea typeface="Cambria Math" panose="02040503050406030204" pitchFamily="18" charset="0"/>
            </a:endParaRPr>
          </a:p>
          <a:p>
            <a:pPr>
              <a:lnSpc>
                <a:spcPct val="150000"/>
              </a:lnSpc>
            </a:pPr>
            <a:endParaRPr lang="en-GB" sz="2108"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6623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latin typeface="Cambria Math" panose="02040503050406030204" pitchFamily="18" charset="0"/>
                <a:ea typeface="Cambria Math" panose="02040503050406030204" pitchFamily="18" charset="0"/>
              </a:rPr>
              <a:t>System wide reorganization: order transition profile</a:t>
            </a:r>
            <a:endParaRPr lang="nl-NL" dirty="0">
              <a:latin typeface="Cambria" panose="02040503050406030204" pitchFamily="18" charset="0"/>
            </a:endParaRPr>
          </a:p>
        </p:txBody>
      </p:sp>
      <p:sp>
        <p:nvSpPr>
          <p:cNvPr id="5" name="Freeform 4"/>
          <p:cNvSpPr/>
          <p:nvPr/>
        </p:nvSpPr>
        <p:spPr>
          <a:xfrm>
            <a:off x="1317960" y="2614307"/>
            <a:ext cx="1416676" cy="966285"/>
          </a:xfrm>
          <a:custGeom>
            <a:avLst/>
            <a:gdLst>
              <a:gd name="connsiteX0" fmla="*/ 0 w 824248"/>
              <a:gd name="connsiteY0" fmla="*/ 0 h 966285"/>
              <a:gd name="connsiteX1" fmla="*/ 360608 w 824248"/>
              <a:gd name="connsiteY1" fmla="*/ 965916 h 966285"/>
              <a:gd name="connsiteX2" fmla="*/ 824248 w 824248"/>
              <a:gd name="connsiteY2" fmla="*/ 90152 h 966285"/>
            </a:gdLst>
            <a:ahLst/>
            <a:cxnLst>
              <a:cxn ang="0">
                <a:pos x="connsiteX0" y="connsiteY0"/>
              </a:cxn>
              <a:cxn ang="0">
                <a:pos x="connsiteX1" y="connsiteY1"/>
              </a:cxn>
              <a:cxn ang="0">
                <a:pos x="connsiteX2" y="connsiteY2"/>
              </a:cxn>
            </a:cxnLst>
            <a:rect l="l" t="t" r="r" b="b"/>
            <a:pathLst>
              <a:path w="824248" h="966285">
                <a:moveTo>
                  <a:pt x="0" y="0"/>
                </a:moveTo>
                <a:cubicBezTo>
                  <a:pt x="111616" y="475445"/>
                  <a:pt x="223233" y="950891"/>
                  <a:pt x="360608" y="965916"/>
                </a:cubicBezTo>
                <a:cubicBezTo>
                  <a:pt x="497983" y="980941"/>
                  <a:pt x="661115" y="535546"/>
                  <a:pt x="824248" y="90152"/>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6" name="Freeform 5"/>
          <p:cNvSpPr/>
          <p:nvPr/>
        </p:nvSpPr>
        <p:spPr>
          <a:xfrm>
            <a:off x="4151313" y="3279884"/>
            <a:ext cx="2987899" cy="123742"/>
          </a:xfrm>
          <a:custGeom>
            <a:avLst/>
            <a:gdLst>
              <a:gd name="connsiteX0" fmla="*/ 0 w 2781836"/>
              <a:gd name="connsiteY0" fmla="*/ 25758 h 283437"/>
              <a:gd name="connsiteX1" fmla="*/ 1300766 w 2781836"/>
              <a:gd name="connsiteY1" fmla="*/ 283335 h 283437"/>
              <a:gd name="connsiteX2" fmla="*/ 2781836 w 2781836"/>
              <a:gd name="connsiteY2" fmla="*/ 0 h 283437"/>
            </a:gdLst>
            <a:ahLst/>
            <a:cxnLst>
              <a:cxn ang="0">
                <a:pos x="connsiteX0" y="connsiteY0"/>
              </a:cxn>
              <a:cxn ang="0">
                <a:pos x="connsiteX1" y="connsiteY1"/>
              </a:cxn>
              <a:cxn ang="0">
                <a:pos x="connsiteX2" y="connsiteY2"/>
              </a:cxn>
            </a:cxnLst>
            <a:rect l="l" t="t" r="r" b="b"/>
            <a:pathLst>
              <a:path w="2781836" h="283437">
                <a:moveTo>
                  <a:pt x="0" y="25758"/>
                </a:moveTo>
                <a:cubicBezTo>
                  <a:pt x="418563" y="156693"/>
                  <a:pt x="837127" y="287628"/>
                  <a:pt x="1300766" y="283335"/>
                </a:cubicBezTo>
                <a:cubicBezTo>
                  <a:pt x="1764405" y="279042"/>
                  <a:pt x="2273120" y="139521"/>
                  <a:pt x="2781836" y="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7" name="Freeform 6"/>
          <p:cNvSpPr/>
          <p:nvPr/>
        </p:nvSpPr>
        <p:spPr>
          <a:xfrm>
            <a:off x="8092246" y="2408611"/>
            <a:ext cx="2743200" cy="1171978"/>
          </a:xfrm>
          <a:custGeom>
            <a:avLst/>
            <a:gdLst>
              <a:gd name="connsiteX0" fmla="*/ 0 w 2112136"/>
              <a:gd name="connsiteY0" fmla="*/ 0 h 888792"/>
              <a:gd name="connsiteX1" fmla="*/ 502276 w 2112136"/>
              <a:gd name="connsiteY1" fmla="*/ 888642 h 888792"/>
              <a:gd name="connsiteX2" fmla="*/ 1068947 w 2112136"/>
              <a:gd name="connsiteY2" fmla="*/ 77273 h 888792"/>
              <a:gd name="connsiteX3" fmla="*/ 1596981 w 2112136"/>
              <a:gd name="connsiteY3" fmla="*/ 837127 h 888792"/>
              <a:gd name="connsiteX4" fmla="*/ 2112136 w 2112136"/>
              <a:gd name="connsiteY4" fmla="*/ 25758 h 88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136" h="888792">
                <a:moveTo>
                  <a:pt x="0" y="0"/>
                </a:moveTo>
                <a:cubicBezTo>
                  <a:pt x="162059" y="437881"/>
                  <a:pt x="324118" y="875763"/>
                  <a:pt x="502276" y="888642"/>
                </a:cubicBezTo>
                <a:cubicBezTo>
                  <a:pt x="680434" y="901521"/>
                  <a:pt x="886496" y="85859"/>
                  <a:pt x="1068947" y="77273"/>
                </a:cubicBezTo>
                <a:cubicBezTo>
                  <a:pt x="1251398" y="68687"/>
                  <a:pt x="1423116" y="845713"/>
                  <a:pt x="1596981" y="837127"/>
                </a:cubicBezTo>
                <a:cubicBezTo>
                  <a:pt x="1770846" y="828541"/>
                  <a:pt x="1941491" y="427149"/>
                  <a:pt x="2112136" y="25758"/>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cxnSp>
        <p:nvCxnSpPr>
          <p:cNvPr id="8" name="Straight Arrow Connector 7"/>
          <p:cNvCxnSpPr/>
          <p:nvPr/>
        </p:nvCxnSpPr>
        <p:spPr>
          <a:xfrm flipV="1">
            <a:off x="460107" y="4183815"/>
            <a:ext cx="11064360" cy="12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Oval 8"/>
          <p:cNvSpPr/>
          <p:nvPr/>
        </p:nvSpPr>
        <p:spPr>
          <a:xfrm>
            <a:off x="1923271" y="3403630"/>
            <a:ext cx="167425" cy="141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Oval 9"/>
          <p:cNvSpPr/>
          <p:nvPr/>
        </p:nvSpPr>
        <p:spPr>
          <a:xfrm>
            <a:off x="2395496" y="2858448"/>
            <a:ext cx="167425" cy="141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p:nvSpPr>
        <p:spPr>
          <a:xfrm>
            <a:off x="5458520" y="3201762"/>
            <a:ext cx="167425" cy="141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p:cNvSpPr/>
          <p:nvPr/>
        </p:nvSpPr>
        <p:spPr>
          <a:xfrm>
            <a:off x="9380137" y="2312358"/>
            <a:ext cx="167425" cy="141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Arrow Connector 12"/>
          <p:cNvCxnSpPr/>
          <p:nvPr/>
        </p:nvCxnSpPr>
        <p:spPr>
          <a:xfrm flipH="1">
            <a:off x="2206602" y="3078743"/>
            <a:ext cx="188890" cy="2460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flipV="1">
            <a:off x="5753176" y="3261637"/>
            <a:ext cx="656013" cy="8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H="1" flipV="1">
            <a:off x="4693287" y="3261639"/>
            <a:ext cx="688852" cy="182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Oval 15"/>
          <p:cNvSpPr/>
          <p:nvPr/>
        </p:nvSpPr>
        <p:spPr>
          <a:xfrm>
            <a:off x="4492449" y="3197538"/>
            <a:ext cx="167425" cy="141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p:cNvSpPr/>
          <p:nvPr/>
        </p:nvSpPr>
        <p:spPr>
          <a:xfrm>
            <a:off x="6442283" y="3183059"/>
            <a:ext cx="167425" cy="141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8" name="Straight Arrow Connector 17"/>
          <p:cNvCxnSpPr/>
          <p:nvPr/>
        </p:nvCxnSpPr>
        <p:spPr>
          <a:xfrm flipH="1">
            <a:off x="8957993" y="2462737"/>
            <a:ext cx="397319" cy="5161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9633170" y="2454074"/>
            <a:ext cx="328007" cy="4752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1845997" y="1686102"/>
            <a:ext cx="0" cy="46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2090696" y="1686100"/>
            <a:ext cx="0" cy="46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2318223" y="1686099"/>
            <a:ext cx="0" cy="46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235513" y="1686102"/>
            <a:ext cx="0" cy="46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5480212" y="1686102"/>
            <a:ext cx="0" cy="46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5707739" y="1686100"/>
            <a:ext cx="0" cy="46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9173389" y="1686101"/>
            <a:ext cx="0" cy="46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9418088" y="1686099"/>
            <a:ext cx="0" cy="46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9645615" y="1686098"/>
            <a:ext cx="0" cy="46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2260451" y="4340940"/>
            <a:ext cx="6985449" cy="369332"/>
          </a:xfrm>
          <a:prstGeom prst="rect">
            <a:avLst/>
          </a:prstGeom>
          <a:noFill/>
        </p:spPr>
        <p:txBody>
          <a:bodyPr wrap="square" rtlCol="0">
            <a:spAutoFit/>
          </a:bodyPr>
          <a:lstStyle/>
          <a:p>
            <a:pPr algn="ctr"/>
            <a:r>
              <a:rPr lang="en-GB" i="1" dirty="0" smtClean="0">
                <a:latin typeface="Cambria" panose="02040503050406030204" pitchFamily="18" charset="0"/>
              </a:rPr>
              <a:t>Change in control parameters</a:t>
            </a:r>
            <a:endParaRPr lang="en-GB" i="1" dirty="0">
              <a:latin typeface="Cambria" panose="02040503050406030204" pitchFamily="18" charset="0"/>
            </a:endParaRPr>
          </a:p>
        </p:txBody>
      </p:sp>
      <p:sp>
        <p:nvSpPr>
          <p:cNvPr id="30" name="TextBox 29"/>
          <p:cNvSpPr txBox="1"/>
          <p:nvPr/>
        </p:nvSpPr>
        <p:spPr>
          <a:xfrm>
            <a:off x="1019374" y="3650108"/>
            <a:ext cx="1890198" cy="307777"/>
          </a:xfrm>
          <a:prstGeom prst="rect">
            <a:avLst/>
          </a:prstGeom>
          <a:noFill/>
        </p:spPr>
        <p:txBody>
          <a:bodyPr wrap="square" rtlCol="0">
            <a:spAutoFit/>
          </a:bodyPr>
          <a:lstStyle/>
          <a:p>
            <a:pPr algn="ctr"/>
            <a:r>
              <a:rPr lang="en-GB" sz="1400" dirty="0" smtClean="0">
                <a:latin typeface="Cambria" panose="02040503050406030204" pitchFamily="18" charset="0"/>
              </a:rPr>
              <a:t>Stable State</a:t>
            </a:r>
            <a:endParaRPr lang="en-GB" sz="1400" dirty="0">
              <a:latin typeface="Cambria" panose="02040503050406030204" pitchFamily="18" charset="0"/>
            </a:endParaRPr>
          </a:p>
        </p:txBody>
      </p:sp>
      <p:sp>
        <p:nvSpPr>
          <p:cNvPr id="31" name="TextBox 30"/>
          <p:cNvSpPr txBox="1"/>
          <p:nvPr/>
        </p:nvSpPr>
        <p:spPr>
          <a:xfrm>
            <a:off x="4597233" y="3652633"/>
            <a:ext cx="1890198" cy="307777"/>
          </a:xfrm>
          <a:prstGeom prst="rect">
            <a:avLst/>
          </a:prstGeom>
          <a:noFill/>
        </p:spPr>
        <p:txBody>
          <a:bodyPr wrap="square" rtlCol="0">
            <a:spAutoFit/>
          </a:bodyPr>
          <a:lstStyle/>
          <a:p>
            <a:pPr algn="ctr"/>
            <a:r>
              <a:rPr lang="en-GB" sz="1400" dirty="0" smtClean="0">
                <a:latin typeface="Cambria" panose="02040503050406030204" pitchFamily="18" charset="0"/>
              </a:rPr>
              <a:t>Destabilization</a:t>
            </a:r>
            <a:endParaRPr lang="en-GB" sz="1400" dirty="0">
              <a:latin typeface="Cambria" panose="02040503050406030204" pitchFamily="18" charset="0"/>
            </a:endParaRPr>
          </a:p>
        </p:txBody>
      </p:sp>
      <p:sp>
        <p:nvSpPr>
          <p:cNvPr id="32" name="TextBox 31"/>
          <p:cNvSpPr txBox="1"/>
          <p:nvPr/>
        </p:nvSpPr>
        <p:spPr>
          <a:xfrm>
            <a:off x="7932962" y="3659166"/>
            <a:ext cx="3263955" cy="307777"/>
          </a:xfrm>
          <a:prstGeom prst="rect">
            <a:avLst/>
          </a:prstGeom>
          <a:noFill/>
        </p:spPr>
        <p:txBody>
          <a:bodyPr wrap="square" rtlCol="0">
            <a:spAutoFit/>
          </a:bodyPr>
          <a:lstStyle/>
          <a:p>
            <a:pPr algn="ctr"/>
            <a:r>
              <a:rPr lang="en-GB" sz="1400" dirty="0" smtClean="0">
                <a:latin typeface="Cambria" panose="02040503050406030204" pitchFamily="18" charset="0"/>
              </a:rPr>
              <a:t>Critical Point</a:t>
            </a:r>
            <a:endParaRPr lang="en-GB" sz="1400" dirty="0">
              <a:latin typeface="Cambria" panose="02040503050406030204" pitchFamily="18" charset="0"/>
            </a:endParaRPr>
          </a:p>
        </p:txBody>
      </p:sp>
    </p:spTree>
    <p:extLst>
      <p:ext uri="{BB962C8B-B14F-4D97-AF65-F5344CB8AC3E}">
        <p14:creationId xmlns:p14="http://schemas.microsoft.com/office/powerpoint/2010/main" val="3364212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11" dirty="0" smtClean="0">
                <a:latin typeface="Cambria Math" panose="02040503050406030204" pitchFamily="18" charset="0"/>
                <a:ea typeface="Cambria Math" panose="02040503050406030204" pitchFamily="18" charset="0"/>
              </a:rPr>
              <a:t>Psychopathology as emergent state: Attractors</a:t>
            </a:r>
            <a:endParaRPr lang="en-GB" sz="2811" dirty="0">
              <a:latin typeface="Cambria Math" panose="02040503050406030204" pitchFamily="18" charset="0"/>
              <a:ea typeface="Cambria Math" panose="02040503050406030204" pitchFamily="18" charset="0"/>
            </a:endParaRPr>
          </a:p>
        </p:txBody>
      </p:sp>
      <p:sp>
        <p:nvSpPr>
          <p:cNvPr id="24" name="Freeform 23"/>
          <p:cNvSpPr/>
          <p:nvPr/>
        </p:nvSpPr>
        <p:spPr>
          <a:xfrm>
            <a:off x="4469816" y="1265371"/>
            <a:ext cx="2743200" cy="1171978"/>
          </a:xfrm>
          <a:custGeom>
            <a:avLst/>
            <a:gdLst>
              <a:gd name="connsiteX0" fmla="*/ 0 w 2112136"/>
              <a:gd name="connsiteY0" fmla="*/ 0 h 888792"/>
              <a:gd name="connsiteX1" fmla="*/ 502276 w 2112136"/>
              <a:gd name="connsiteY1" fmla="*/ 888642 h 888792"/>
              <a:gd name="connsiteX2" fmla="*/ 1068947 w 2112136"/>
              <a:gd name="connsiteY2" fmla="*/ 77273 h 888792"/>
              <a:gd name="connsiteX3" fmla="*/ 1596981 w 2112136"/>
              <a:gd name="connsiteY3" fmla="*/ 837127 h 888792"/>
              <a:gd name="connsiteX4" fmla="*/ 2112136 w 2112136"/>
              <a:gd name="connsiteY4" fmla="*/ 25758 h 88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136" h="888792">
                <a:moveTo>
                  <a:pt x="0" y="0"/>
                </a:moveTo>
                <a:cubicBezTo>
                  <a:pt x="162059" y="437881"/>
                  <a:pt x="324118" y="875763"/>
                  <a:pt x="502276" y="888642"/>
                </a:cubicBezTo>
                <a:cubicBezTo>
                  <a:pt x="680434" y="901521"/>
                  <a:pt x="886496" y="85859"/>
                  <a:pt x="1068947" y="77273"/>
                </a:cubicBezTo>
                <a:cubicBezTo>
                  <a:pt x="1251398" y="68687"/>
                  <a:pt x="1423116" y="845713"/>
                  <a:pt x="1596981" y="837127"/>
                </a:cubicBezTo>
                <a:cubicBezTo>
                  <a:pt x="1770846" y="828541"/>
                  <a:pt x="1941491" y="427149"/>
                  <a:pt x="2112136" y="25758"/>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5" name="Oval 24"/>
          <p:cNvSpPr/>
          <p:nvPr/>
        </p:nvSpPr>
        <p:spPr>
          <a:xfrm>
            <a:off x="5757707" y="1169118"/>
            <a:ext cx="167425" cy="141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6" name="Straight Arrow Connector 25"/>
          <p:cNvCxnSpPr/>
          <p:nvPr/>
        </p:nvCxnSpPr>
        <p:spPr>
          <a:xfrm flipH="1">
            <a:off x="5335563" y="1319497"/>
            <a:ext cx="397319" cy="5161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a:off x="6010740" y="1310834"/>
            <a:ext cx="328007" cy="4752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Oval 12"/>
          <p:cNvSpPr/>
          <p:nvPr/>
        </p:nvSpPr>
        <p:spPr>
          <a:xfrm>
            <a:off x="495496" y="2547512"/>
            <a:ext cx="2066192" cy="87043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Cambria" panose="02040503050406030204" pitchFamily="18" charset="0"/>
              </a:rPr>
              <a:t>Cognition</a:t>
            </a:r>
            <a:endParaRPr lang="en-GB" dirty="0">
              <a:latin typeface="Cambria" panose="02040503050406030204" pitchFamily="18" charset="0"/>
            </a:endParaRPr>
          </a:p>
        </p:txBody>
      </p:sp>
      <p:sp>
        <p:nvSpPr>
          <p:cNvPr id="28" name="Oval 27"/>
          <p:cNvSpPr/>
          <p:nvPr/>
        </p:nvSpPr>
        <p:spPr>
          <a:xfrm>
            <a:off x="3426264" y="2849050"/>
            <a:ext cx="1720363" cy="87043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Cambria" panose="02040503050406030204" pitchFamily="18" charset="0"/>
              </a:rPr>
              <a:t>Behaviour</a:t>
            </a:r>
            <a:endParaRPr lang="en-GB" dirty="0"/>
          </a:p>
        </p:txBody>
      </p:sp>
      <p:sp>
        <p:nvSpPr>
          <p:cNvPr id="29" name="Oval 28"/>
          <p:cNvSpPr/>
          <p:nvPr/>
        </p:nvSpPr>
        <p:spPr>
          <a:xfrm>
            <a:off x="2110349" y="4073698"/>
            <a:ext cx="1613059" cy="87043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Cambria" panose="02040503050406030204" pitchFamily="18" charset="0"/>
              </a:rPr>
              <a:t>Emotion</a:t>
            </a:r>
            <a:endParaRPr lang="en-GB" dirty="0"/>
          </a:p>
        </p:txBody>
      </p:sp>
      <p:cxnSp>
        <p:nvCxnSpPr>
          <p:cNvPr id="31" name="Straight Arrow Connector 30"/>
          <p:cNvCxnSpPr>
            <a:endCxn id="28" idx="2"/>
          </p:cNvCxnSpPr>
          <p:nvPr/>
        </p:nvCxnSpPr>
        <p:spPr>
          <a:xfrm>
            <a:off x="2561688" y="2982731"/>
            <a:ext cx="864576" cy="3015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1928642" y="3417951"/>
            <a:ext cx="571500" cy="6557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29" idx="7"/>
          </p:cNvCxnSpPr>
          <p:nvPr/>
        </p:nvCxnSpPr>
        <p:spPr>
          <a:xfrm flipH="1">
            <a:off x="3487181" y="3650458"/>
            <a:ext cx="330910" cy="55071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7066281" y="2681193"/>
            <a:ext cx="2066192" cy="87043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Cambria" panose="02040503050406030204" pitchFamily="18" charset="0"/>
              </a:rPr>
              <a:t>Rumination</a:t>
            </a:r>
            <a:endParaRPr lang="en-GB" dirty="0">
              <a:latin typeface="Cambria" panose="02040503050406030204" pitchFamily="18" charset="0"/>
            </a:endParaRPr>
          </a:p>
        </p:txBody>
      </p:sp>
      <p:sp>
        <p:nvSpPr>
          <p:cNvPr id="50" name="Oval 49"/>
          <p:cNvSpPr/>
          <p:nvPr/>
        </p:nvSpPr>
        <p:spPr>
          <a:xfrm>
            <a:off x="9997049" y="2982731"/>
            <a:ext cx="1720363" cy="87043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Cambria" panose="02040503050406030204" pitchFamily="18" charset="0"/>
              </a:rPr>
              <a:t>Lying Awake</a:t>
            </a:r>
            <a:endParaRPr lang="en-GB" dirty="0"/>
          </a:p>
        </p:txBody>
      </p:sp>
      <p:sp>
        <p:nvSpPr>
          <p:cNvPr id="51" name="Oval 50"/>
          <p:cNvSpPr/>
          <p:nvPr/>
        </p:nvSpPr>
        <p:spPr>
          <a:xfrm>
            <a:off x="8681134" y="4207379"/>
            <a:ext cx="1613059" cy="87043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Cambria" panose="02040503050406030204" pitchFamily="18" charset="0"/>
              </a:rPr>
              <a:t>Mood</a:t>
            </a:r>
            <a:endParaRPr lang="en-GB" dirty="0"/>
          </a:p>
        </p:txBody>
      </p:sp>
      <p:cxnSp>
        <p:nvCxnSpPr>
          <p:cNvPr id="52" name="Straight Arrow Connector 51"/>
          <p:cNvCxnSpPr>
            <a:endCxn id="50" idx="2"/>
          </p:cNvCxnSpPr>
          <p:nvPr/>
        </p:nvCxnSpPr>
        <p:spPr>
          <a:xfrm>
            <a:off x="9132473" y="3116412"/>
            <a:ext cx="864576" cy="3015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8499427" y="3551632"/>
            <a:ext cx="571500" cy="6557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51" idx="7"/>
          </p:cNvCxnSpPr>
          <p:nvPr/>
        </p:nvCxnSpPr>
        <p:spPr>
          <a:xfrm flipH="1">
            <a:off x="10057966" y="3784139"/>
            <a:ext cx="330910" cy="55071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537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U Titeldi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 klassiek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RU PPT Algemeen ENG 2014 Br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 klassiek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TotalTime>
  <Words>1532</Words>
  <Application>Microsoft Office PowerPoint</Application>
  <PresentationFormat>Widescreen</PresentationFormat>
  <Paragraphs>188</Paragraphs>
  <Slides>26</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ＭＳ Ｐゴシック</vt:lpstr>
      <vt:lpstr>Arial</vt:lpstr>
      <vt:lpstr>Calibri</vt:lpstr>
      <vt:lpstr>Cambria</vt:lpstr>
      <vt:lpstr>Cambria Math</vt:lpstr>
      <vt:lpstr>Lucida Grande</vt:lpstr>
      <vt:lpstr>Wingdings</vt:lpstr>
      <vt:lpstr>RU Titeldia's</vt:lpstr>
      <vt:lpstr>RU PPT Algemeen ENG 2014 BrB</vt:lpstr>
      <vt:lpstr>A Dynamic Systems Approach to Psychopathology and Intervention </vt:lpstr>
      <vt:lpstr>Schedule </vt:lpstr>
      <vt:lpstr>I.   Theory</vt:lpstr>
      <vt:lpstr>Change in Psychopathology: input-output model</vt:lpstr>
      <vt:lpstr>Anomalies of the linear input-output model</vt:lpstr>
      <vt:lpstr>Complexity, network &amp; idiosyncratic approaches</vt:lpstr>
      <vt:lpstr>Self-organized clinical change</vt:lpstr>
      <vt:lpstr>System wide reorganization: order transition profile</vt:lpstr>
      <vt:lpstr>Psychopathology as emergent state: Attractors</vt:lpstr>
      <vt:lpstr>Psychopathology as emergent state: Landscapes</vt:lpstr>
      <vt:lpstr>II.   Empirical Studies</vt:lpstr>
      <vt:lpstr>Schiepek</vt:lpstr>
      <vt:lpstr>PowerPoint Presentation</vt:lpstr>
      <vt:lpstr>EWS: Dynamic Complexity for Short Time Series</vt:lpstr>
      <vt:lpstr>Dynamic Assesment with the SNS</vt:lpstr>
      <vt:lpstr>Critical Fluctuations as an Early-Warning Signal for Sudden Gains and Losses in Psychotherapy</vt:lpstr>
      <vt:lpstr>Sudden Gains and Losses</vt:lpstr>
      <vt:lpstr>Hypothesis</vt:lpstr>
      <vt:lpstr>Participants &amp; procedure</vt:lpstr>
      <vt:lpstr>Data-Analysis</vt:lpstr>
      <vt:lpstr>Results</vt:lpstr>
      <vt:lpstr>Conclusions / limitations</vt:lpstr>
      <vt:lpstr>Meer:</vt:lpstr>
      <vt:lpstr>III.  Take Home Message</vt:lpstr>
      <vt:lpstr>Personal note: why DS in Clinical Psychology?</vt:lpstr>
      <vt:lpstr>Thank you for your attention!     </vt:lpstr>
    </vt:vector>
  </TitlesOfParts>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Olthof, M.J. (Merlijn)</dc:creator>
  <cp:lastModifiedBy>Olthof, M.J. (Merlijn)</cp:lastModifiedBy>
  <cp:revision>46</cp:revision>
  <cp:lastPrinted>2017-11-16T16:00:11Z</cp:lastPrinted>
  <dcterms:created xsi:type="dcterms:W3CDTF">2017-11-08T15:42:23Z</dcterms:created>
  <dcterms:modified xsi:type="dcterms:W3CDTF">2018-03-26T14:31:36Z</dcterms:modified>
</cp:coreProperties>
</file>