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6327"/>
  </p:normalViewPr>
  <p:slideViewPr>
    <p:cSldViewPr snapToGrid="0">
      <p:cViewPr varScale="1">
        <p:scale>
          <a:sx n="85" d="100"/>
          <a:sy n="85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5695-FDC6-B4D0-446D-97B699493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BF18-E8CF-5045-CAE4-19A3514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9C35-BF5D-A7E8-8C41-174C49C7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CC7F-070F-FCB2-2056-389C69EB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1D11-D3D2-0AAD-78C9-8AEA619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4555-ED43-59FD-4B12-36C7C9D2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2C945-2FD9-4FD0-D263-F6DFCDBE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7AB5-694C-1B34-3525-DB69F7F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2639-CBBD-C964-BF40-50E090B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CA64-5BBD-B4D8-F51A-AB92C6B3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4C9C8-8BC6-BBBA-E3DC-C4429537F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731C7-6F47-EAF0-B58B-378241A27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F577-85FF-652C-B335-F43175A7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F9D7-38DE-53BA-9CF8-1FB71DDB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EFE2-BAC5-6F98-E75D-3541486B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30CA-19CE-FC1B-B032-74FD3C8F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72AD-4CCC-F3BF-08D4-C0E779C5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2CB0-45D1-9DAC-EB5F-C8887EC6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DBCC-9BAC-67E6-E26C-F2712AAD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14B6-6833-8596-1496-31FECDD7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07B-6B2F-CA9C-7A5D-858FA817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87B0-DA66-711C-887D-C100371A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790B-6F8F-D327-95AD-10BDE0F9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8DC3-3E77-5AE8-B3E5-66DDB64E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A40E-72D8-E2F7-9CB8-489D23DE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7E0C-1652-5B01-A3B4-E29448B5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2BAA-10DC-D6B1-6024-1A377058C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74247-8B66-4624-C24B-D3A0DC0E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65C55-0F4A-1F2E-DE26-714A2FF3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49D6C-75B7-35F1-1025-19D2463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29246-B602-FF75-FCBF-E4CAA0CD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55B3-7B6B-0B5D-F429-1BF7CBA7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CA2D-F38B-5C4E-0C45-23AAF3EC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4E6F-12C5-EF21-23AE-0784D05F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ECEA2-E953-A93E-AE88-F5085D77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4F59C-1A1F-00CA-832E-5379CF8BC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26E4-FA2F-24C3-34D0-D15ED61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C3FC3-397D-DE4E-27C2-0E85C867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E576B-BF18-5A90-C1D9-980819E3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6090-DADF-6A9A-8DEB-3AE2BAE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B0BD-AB40-7564-6DEC-E6508877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B7DF3-FBDC-F407-1800-1856A52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89DDE-0F38-E6C8-C332-2C4DF81D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ED87-DA8A-B141-451E-8FE00567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65AD1-637B-8BF5-1304-170C3BC8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E26F-2626-7C01-DC6F-A92B14EE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552E-9119-08F3-7FF5-AB9FFE67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ECBA-62D4-545C-C188-36E72081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C9913-A338-5C0F-C2CE-5B468B0F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083E-BF18-B58A-602C-C7B65F23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CADC-8B53-5679-38EB-E0B8266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66C1-1B7F-8D05-B81C-9D9305E5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9B8C-74F0-2801-7F81-0FA3FBD9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9D6B9-1701-CF72-07A0-03CA31C6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90026-9CFB-F079-00DC-B8203D91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3E17-85B2-8100-10BF-A74DBC73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3339-A486-E96B-95CB-9DDA940A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33B2-F86E-3CA3-75CC-1CC9B001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EEA85-F366-76BE-8AA5-4A2BCC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6DC5-307F-96D8-915A-3BA17DBD3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164B-CEB6-EE66-2285-FEBFE34A8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90A0-648F-C44B-A610-56185C96FF5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40CF-1679-D38E-415C-44733F425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C856-C88D-7C17-55ED-8591C80C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B413-D79D-6C40-9725-24B26C6F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79C7-B1F9-B3C0-D747-497A9C647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HVTN Hands-on GitHub Workshop</a:t>
            </a:r>
          </a:p>
        </p:txBody>
      </p:sp>
    </p:spTree>
    <p:extLst>
      <p:ext uri="{BB962C8B-B14F-4D97-AF65-F5344CB8AC3E}">
        <p14:creationId xmlns:p14="http://schemas.microsoft.com/office/powerpoint/2010/main" val="17925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DB40-1CCD-6A7B-5D2F-BB643C1B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session roadmap.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573FC4-0157-47D9-A969-BDB508F2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VISCtemplates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project directory and push to our personal GitHub.</a:t>
            </a:r>
          </a:p>
          <a:p>
            <a:pPr lvl="1"/>
            <a:r>
              <a:rPr lang="en-US" dirty="0"/>
              <a:t>Practice with commit, add, and push.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branch and create a </a:t>
            </a:r>
            <a:r>
              <a:rPr lang="en-US" dirty="0" err="1"/>
              <a:t>visc</a:t>
            </a:r>
            <a:r>
              <a:rPr lang="en-US" dirty="0"/>
              <a:t> report template.</a:t>
            </a:r>
          </a:p>
          <a:p>
            <a:pPr lvl="1"/>
            <a:r>
              <a:rPr lang="en-US" dirty="0"/>
              <a:t>Practice with commit, add, and push to a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the report branch into the main branch.</a:t>
            </a:r>
          </a:p>
          <a:p>
            <a:pPr lvl="1"/>
            <a:r>
              <a:rPr lang="en-US" dirty="0"/>
              <a:t>Use of GitHub pull requests. </a:t>
            </a:r>
          </a:p>
          <a:p>
            <a:pPr lvl="1"/>
            <a:endParaRPr lang="en-US" dirty="0"/>
          </a:p>
          <a:p>
            <a:r>
              <a:rPr lang="en-US" dirty="0"/>
              <a:t>Download this ppt to follow along: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4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CF5-732C-6C4C-8B7C-C100AEF8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 and load </a:t>
            </a:r>
            <a:r>
              <a:rPr lang="en-US" dirty="0" err="1"/>
              <a:t>VISCtemplates</a:t>
            </a:r>
            <a:r>
              <a:rPr lang="en-US" dirty="0"/>
              <a:t> (and </a:t>
            </a:r>
            <a:r>
              <a:rPr lang="en-US" dirty="0" err="1"/>
              <a:t>VISCfunctions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3048-BAFC-FDDF-6B00-13CC8A91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193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remotes::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FredHutch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VISCtemplates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build_vignettes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remotes::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FredHutch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VISCfunctions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VISCtemplates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806F62-2CD7-FD44-54E0-AFD836880567}"/>
              </a:ext>
            </a:extLst>
          </p:cNvPr>
          <p:cNvSpPr txBox="1">
            <a:spLocks/>
          </p:cNvSpPr>
          <p:nvPr/>
        </p:nvSpPr>
        <p:spPr>
          <a:xfrm>
            <a:off x="838200" y="3757807"/>
            <a:ext cx="10515600" cy="1340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</a:t>
            </a:r>
            <a:r>
              <a:rPr lang="en-US" dirty="0" err="1"/>
              <a:t>VISCtemplates</a:t>
            </a:r>
            <a:r>
              <a:rPr lang="en-US" dirty="0"/>
              <a:t>, I recommend installing the package dependencies as suggested by the R console.</a:t>
            </a:r>
          </a:p>
          <a:p>
            <a:pPr lvl="1"/>
            <a:r>
              <a:rPr lang="en-US" dirty="0"/>
              <a:t>If you only install </a:t>
            </a:r>
            <a:r>
              <a:rPr lang="en-US" dirty="0" err="1"/>
              <a:t>VISCtemplates</a:t>
            </a:r>
            <a:r>
              <a:rPr lang="en-US" dirty="0"/>
              <a:t>, you should be able to do all tasks but compile the report.</a:t>
            </a:r>
          </a:p>
        </p:txBody>
      </p:sp>
    </p:spTree>
    <p:extLst>
      <p:ext uri="{BB962C8B-B14F-4D97-AF65-F5344CB8AC3E}">
        <p14:creationId xmlns:p14="http://schemas.microsoft.com/office/powerpoint/2010/main" val="28463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81FD-8260-FCDC-D64B-2F2285DC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08"/>
            <a:ext cx="10515600" cy="1325563"/>
          </a:xfrm>
        </p:spPr>
        <p:txBody>
          <a:bodyPr/>
          <a:lstStyle/>
          <a:p>
            <a:r>
              <a:rPr lang="en-US" dirty="0"/>
              <a:t>2. Create a project directory.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A4A1-B0F3-C008-698F-6937DA4A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918"/>
            <a:ext cx="10515600" cy="10614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vignette("</a:t>
            </a:r>
            <a:r>
              <a:rPr lang="en-US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create_a_visc_analysis_project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494F5A-B9D4-3B91-25EA-5E527512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86" y="1900719"/>
            <a:ext cx="6155666" cy="47438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C1670A-B603-8B6F-A51D-BBE35DCFCE36}"/>
              </a:ext>
            </a:extLst>
          </p:cNvPr>
          <p:cNvSpPr/>
          <p:nvPr/>
        </p:nvSpPr>
        <p:spPr>
          <a:xfrm>
            <a:off x="5876818" y="2229492"/>
            <a:ext cx="318499" cy="267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FD6130-6398-0588-D47A-1647371BBB2F}"/>
              </a:ext>
            </a:extLst>
          </p:cNvPr>
          <p:cNvCxnSpPr>
            <a:cxnSpLocks/>
          </p:cNvCxnSpPr>
          <p:nvPr/>
        </p:nvCxnSpPr>
        <p:spPr>
          <a:xfrm flipH="1">
            <a:off x="3347910" y="2358730"/>
            <a:ext cx="252890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B3CCC3-5014-869A-B41D-7F6E1585C90B}"/>
              </a:ext>
            </a:extLst>
          </p:cNvPr>
          <p:cNvSpPr txBox="1"/>
          <p:nvPr/>
        </p:nvSpPr>
        <p:spPr>
          <a:xfrm>
            <a:off x="1152394" y="1995835"/>
            <a:ext cx="254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this icon to pop out the vignette window.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8AEF9A-5A38-5A5B-A4E6-638E95601359}"/>
              </a:ext>
            </a:extLst>
          </p:cNvPr>
          <p:cNvSpPr txBox="1">
            <a:spLocks/>
          </p:cNvSpPr>
          <p:nvPr/>
        </p:nvSpPr>
        <p:spPr>
          <a:xfrm>
            <a:off x="400833" y="2685103"/>
            <a:ext cx="4396635" cy="3938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Follow-along with step one.</a:t>
            </a:r>
          </a:p>
          <a:p>
            <a:r>
              <a:rPr lang="en-US" dirty="0"/>
              <a:t>Call the repository: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HVTNGitWorkshop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Next: we’ll create the GitHub repo together using the website.</a:t>
            </a:r>
          </a:p>
          <a:p>
            <a:endParaRPr lang="en-US" dirty="0"/>
          </a:p>
          <a:p>
            <a:r>
              <a:rPr lang="en-US" dirty="0"/>
              <a:t>If you are feeling adventurous, you can create the GitHub repo from R in Step 2.</a:t>
            </a:r>
          </a:p>
        </p:txBody>
      </p:sp>
    </p:spTree>
    <p:extLst>
      <p:ext uri="{BB962C8B-B14F-4D97-AF65-F5344CB8AC3E}">
        <p14:creationId xmlns:p14="http://schemas.microsoft.com/office/powerpoint/2010/main" val="11385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2990-7B46-4AA2-98B5-E4B3C640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8" y="227339"/>
            <a:ext cx="6451949" cy="56180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GitHub remote repo.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DA8D9D-BFD0-6ABC-DC5E-35F1CE69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64" y="461046"/>
            <a:ext cx="4866536" cy="410710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C876D31-E831-77C4-236E-72307560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32" y="4831916"/>
            <a:ext cx="2540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5F6750-CD3F-9157-33FC-8C48CC91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458" y="1448905"/>
            <a:ext cx="2583449" cy="31943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BBDC1EE-675A-0074-42C7-3AF24B0703D1}"/>
              </a:ext>
            </a:extLst>
          </p:cNvPr>
          <p:cNvSpPr/>
          <p:nvPr/>
        </p:nvSpPr>
        <p:spPr>
          <a:xfrm>
            <a:off x="3052644" y="1916766"/>
            <a:ext cx="937342" cy="5490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BA9D74-AE2F-ACF9-3550-7430A6DE9AD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989986" y="2191307"/>
            <a:ext cx="2497278" cy="2734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0E40CA-31B9-BFEF-7F68-8A06B8C130EA}"/>
              </a:ext>
            </a:extLst>
          </p:cNvPr>
          <p:cNvSpPr txBox="1"/>
          <p:nvPr/>
        </p:nvSpPr>
        <p:spPr>
          <a:xfrm>
            <a:off x="399788" y="940553"/>
            <a:ext cx="483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1: </a:t>
            </a:r>
            <a:r>
              <a:rPr lang="en-US" b="1" dirty="0" err="1">
                <a:solidFill>
                  <a:srgbClr val="7030A0"/>
                </a:solidFill>
              </a:rPr>
              <a:t>Github.com</a:t>
            </a:r>
            <a:r>
              <a:rPr lang="en-US" b="1" dirty="0">
                <a:solidFill>
                  <a:srgbClr val="7030A0"/>
                </a:solidFill>
              </a:rPr>
              <a:t> (log in) -&gt; left panel</a:t>
            </a:r>
          </a:p>
          <a:p>
            <a:r>
              <a:rPr lang="en-US" b="1" dirty="0">
                <a:solidFill>
                  <a:srgbClr val="7030A0"/>
                </a:solidFill>
              </a:rPr>
              <a:t>	Click “New” to start making repo.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8EAAE-520B-61E9-9606-D128ACD8E743}"/>
              </a:ext>
            </a:extLst>
          </p:cNvPr>
          <p:cNvSpPr txBox="1"/>
          <p:nvPr/>
        </p:nvSpPr>
        <p:spPr>
          <a:xfrm>
            <a:off x="4190576" y="2464716"/>
            <a:ext cx="244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2: name the repo (use same as last slide).</a:t>
            </a:r>
          </a:p>
          <a:p>
            <a:r>
              <a:rPr lang="en-US" b="1" dirty="0">
                <a:solidFill>
                  <a:srgbClr val="7030A0"/>
                </a:solidFill>
              </a:rPr>
              <a:t>Make sure the Owner is your username.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25141E2-280F-D35F-72EC-924E3D41EA7A}"/>
              </a:ext>
            </a:extLst>
          </p:cNvPr>
          <p:cNvSpPr/>
          <p:nvPr/>
        </p:nvSpPr>
        <p:spPr>
          <a:xfrm>
            <a:off x="9908088" y="3544866"/>
            <a:ext cx="225295" cy="751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1136FB-1B8B-E752-6F94-A2A8950D97A6}"/>
              </a:ext>
            </a:extLst>
          </p:cNvPr>
          <p:cNvSpPr txBox="1"/>
          <p:nvPr/>
        </p:nvSpPr>
        <p:spPr>
          <a:xfrm>
            <a:off x="10190532" y="3597480"/>
            <a:ext cx="134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make a public repo.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D958A-09DB-0516-1D82-9EABDEBBA74F}"/>
              </a:ext>
            </a:extLst>
          </p:cNvPr>
          <p:cNvSpPr/>
          <p:nvPr/>
        </p:nvSpPr>
        <p:spPr>
          <a:xfrm>
            <a:off x="7507091" y="6111635"/>
            <a:ext cx="1348810" cy="5490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C376F-FDED-9323-D7AD-442C1173F93D}"/>
              </a:ext>
            </a:extLst>
          </p:cNvPr>
          <p:cNvSpPr txBox="1"/>
          <p:nvPr/>
        </p:nvSpPr>
        <p:spPr>
          <a:xfrm>
            <a:off x="8855901" y="6111635"/>
            <a:ext cx="282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3: Click here to create repo then pause there.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72EC3B7-4B2B-6330-92E5-F64BD229666A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6555582" y="4651366"/>
            <a:ext cx="1178162" cy="1011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1427D7-0FEF-CE36-5E31-7BB9FAD04AFF}"/>
              </a:ext>
            </a:extLst>
          </p:cNvPr>
          <p:cNvSpPr txBox="1"/>
          <p:nvPr/>
        </p:nvSpPr>
        <p:spPr>
          <a:xfrm>
            <a:off x="6579743" y="4933473"/>
            <a:ext cx="129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of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page</a:t>
            </a:r>
          </a:p>
        </p:txBody>
      </p:sp>
      <p:pic>
        <p:nvPicPr>
          <p:cNvPr id="29" name="Picture 2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063B4CB-8897-6903-582E-2022C3A8B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03" y="5256638"/>
            <a:ext cx="2650037" cy="10439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73F438-A710-B8BA-7CCE-927F48E93308}"/>
              </a:ext>
            </a:extLst>
          </p:cNvPr>
          <p:cNvSpPr txBox="1"/>
          <p:nvPr/>
        </p:nvSpPr>
        <p:spPr>
          <a:xfrm>
            <a:off x="3080159" y="5465304"/>
            <a:ext cx="273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NOT CREATE THIS REPO ON THE </a:t>
            </a:r>
            <a:r>
              <a:rPr lang="en-US" dirty="0" err="1">
                <a:solidFill>
                  <a:srgbClr val="FF0000"/>
                </a:solidFill>
              </a:rPr>
              <a:t>FredHutch</a:t>
            </a:r>
            <a:r>
              <a:rPr lang="en-US" dirty="0">
                <a:solidFill>
                  <a:srgbClr val="FF0000"/>
                </a:solidFill>
              </a:rPr>
              <a:t> org.</a:t>
            </a:r>
          </a:p>
        </p:txBody>
      </p:sp>
      <p:sp>
        <p:nvSpPr>
          <p:cNvPr id="31" name="&quot;No&quot; Symbol 30">
            <a:extLst>
              <a:ext uri="{FF2B5EF4-FFF2-40B4-BE49-F238E27FC236}">
                <a16:creationId xmlns:a16="http://schemas.microsoft.com/office/drawing/2014/main" id="{8333290B-31E7-ADB6-3358-5EC7616105F8}"/>
              </a:ext>
            </a:extLst>
          </p:cNvPr>
          <p:cNvSpPr/>
          <p:nvPr/>
        </p:nvSpPr>
        <p:spPr>
          <a:xfrm>
            <a:off x="509825" y="5151656"/>
            <a:ext cx="2540000" cy="1606310"/>
          </a:xfrm>
          <a:prstGeom prst="noSmoking">
            <a:avLst>
              <a:gd name="adj" fmla="val 46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1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382-24FD-3A44-634E-F1474FF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be here.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280F44-A1E3-FBC0-D00E-0DEC297A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74" y="1429648"/>
            <a:ext cx="9233303" cy="49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EB44-BCC2-FF8E-FD43-36D4B11E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local to remote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B775-8451-C9EA-2915-08C395B5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78"/>
            <a:ext cx="10515600" cy="7296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comfortable with a separate command line app, you may use that as well.</a:t>
            </a:r>
          </a:p>
        </p:txBody>
      </p:sp>
    </p:spTree>
    <p:extLst>
      <p:ext uri="{BB962C8B-B14F-4D97-AF65-F5344CB8AC3E}">
        <p14:creationId xmlns:p14="http://schemas.microsoft.com/office/powerpoint/2010/main" val="36343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329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HVTN Hands-on GitHub Workshop</vt:lpstr>
      <vt:lpstr>Hands-on session roadmap.</vt:lpstr>
      <vt:lpstr>1. Install and load VISCtemplates (and VISCfunctions)</vt:lpstr>
      <vt:lpstr>2. Create a project directory.</vt:lpstr>
      <vt:lpstr>Create GitHub remote repo.</vt:lpstr>
      <vt:lpstr>Should be here.</vt:lpstr>
      <vt:lpstr>Connecting the local to remote in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HVTN Hands-on GitHub Workshop</dc:title>
  <dc:creator>Mayer, Bryan T</dc:creator>
  <cp:lastModifiedBy>Mayer, Bryan T</cp:lastModifiedBy>
  <cp:revision>8</cp:revision>
  <dcterms:created xsi:type="dcterms:W3CDTF">2022-10-10T17:15:10Z</dcterms:created>
  <dcterms:modified xsi:type="dcterms:W3CDTF">2022-10-10T18:02:44Z</dcterms:modified>
</cp:coreProperties>
</file>