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434" r:id="rId2"/>
    <p:sldId id="423" r:id="rId3"/>
    <p:sldId id="261" r:id="rId4"/>
    <p:sldId id="259" r:id="rId5"/>
    <p:sldId id="263" r:id="rId6"/>
    <p:sldId id="427" r:id="rId7"/>
    <p:sldId id="426" r:id="rId8"/>
    <p:sldId id="429" r:id="rId9"/>
    <p:sldId id="430" r:id="rId10"/>
    <p:sldId id="431" r:id="rId11"/>
    <p:sldId id="432" r:id="rId12"/>
    <p:sldId id="266" r:id="rId13"/>
    <p:sldId id="267" r:id="rId14"/>
    <p:sldId id="268" r:id="rId15"/>
    <p:sldId id="269" r:id="rId16"/>
    <p:sldId id="270" r:id="rId17"/>
    <p:sldId id="271" r:id="rId18"/>
    <p:sldId id="275" r:id="rId19"/>
    <p:sldId id="272" r:id="rId20"/>
    <p:sldId id="276" r:id="rId21"/>
    <p:sldId id="277" r:id="rId22"/>
    <p:sldId id="274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DE029-F871-6A45-AFB2-D3AFDE7F99C6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F7CBE-7E8C-274B-9AD9-350F1940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69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F8E91-DD4B-A441-944C-E20EF524C0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6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EA110-0148-0949-A03F-E92E5D9E59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3AAE3-55F7-8DFC-F57B-ECDB247A2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7F21C-F5E2-716E-27D5-58F0875E3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22039-1B31-96E6-ED38-D7FEC03F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8ABC-559A-3645-A432-B0C45A509ABA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0AAD7-1645-51AE-7D06-BBFED562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83B-131A-90CB-6AFD-D9FA9490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ACCB-F119-B346-B46D-5452B2661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7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9E3F-4EAA-F639-9DD3-D8171A08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98214-9350-C9B1-9447-4767D97EB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E111D-1356-43B1-7359-5EF92AFC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8ABC-559A-3645-A432-B0C45A509ABA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5B8AE-441A-F8E1-8355-28494ECB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5E8A0-C190-A6C7-D5DB-94786649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ACCB-F119-B346-B46D-5452B2661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6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1A1EE-6275-BEBA-56B1-1CA452256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55A63-1463-07BC-F036-F4D722F05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01DE0-7C56-ECBE-9D7C-AC5EB7B3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8ABC-559A-3645-A432-B0C45A509ABA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4DC5F-D21D-1CFE-DC9E-2A5813B2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A98C4-0E0A-8D09-71F4-C765E4B6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ACCB-F119-B346-B46D-5452B2661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36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-Light Ver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A71D2EB-80D9-93AD-6701-533006A9D0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89" y="0"/>
            <a:ext cx="5881511" cy="6869197"/>
          </a:xfrm>
          <a:prstGeom prst="rect">
            <a:avLst/>
          </a:prstGeom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8C5F93BB-DD2C-1717-0A3C-5FA2D48CA767}"/>
              </a:ext>
            </a:extLst>
          </p:cNvPr>
          <p:cNvSpPr txBox="1"/>
          <p:nvPr userDrawn="1"/>
        </p:nvSpPr>
        <p:spPr>
          <a:xfrm>
            <a:off x="10556829" y="6044447"/>
            <a:ext cx="1216080" cy="224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867"/>
              </a:lnSpc>
              <a:spcBef>
                <a:spcPct val="0"/>
              </a:spcBef>
            </a:pPr>
            <a:fld id="{7F31C99B-14C2-7149-B1A7-26064733D5E0}" type="slidenum">
              <a:rPr lang="en-US" sz="1333" spc="27" smtClean="0">
                <a:solidFill>
                  <a:srgbClr val="FFFFFF"/>
                </a:solidFill>
                <a:latin typeface="Montserrat"/>
              </a:rPr>
              <a:pPr marL="0" lvl="0" indent="0" algn="r">
                <a:lnSpc>
                  <a:spcPts val="1867"/>
                </a:lnSpc>
                <a:spcBef>
                  <a:spcPct val="0"/>
                </a:spcBef>
              </a:pPr>
              <a:t>‹#›</a:t>
            </a:fld>
            <a:endParaRPr lang="en-US" sz="1333" spc="27" dirty="0">
              <a:solidFill>
                <a:srgbClr val="FFFFFF"/>
              </a:solidFill>
              <a:latin typeface="Montserrat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7A8412F0-D25B-BB4B-8CAA-81E4E4509D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594062" y="700509"/>
            <a:ext cx="2303105" cy="558503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58A2406-EABD-435A-F3D3-302E811F12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4967" y="4983481"/>
            <a:ext cx="4724400" cy="124367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buNone/>
              <a:defRPr sz="1600" b="0" i="0">
                <a:solidFill>
                  <a:srgbClr val="1C345D"/>
                </a:solidFill>
                <a:latin typeface="+mn-lt"/>
                <a:cs typeface="Calibri" panose="020F0502020204030204" pitchFamily="34" charset="0"/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, X.X.</a:t>
            </a:r>
          </a:p>
          <a:p>
            <a:r>
              <a:rPr lang="en-US" dirty="0"/>
              <a:t>Title, Department</a:t>
            </a:r>
          </a:p>
          <a:p>
            <a:r>
              <a:rPr lang="en-US" dirty="0"/>
              <a:t>Endowed Chair/Additional Description</a:t>
            </a:r>
          </a:p>
          <a:p>
            <a:r>
              <a:rPr lang="en-US" dirty="0"/>
              <a:t>Month Day, Year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00ACE0-F793-F60D-C6CD-931B395843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6295" y="1858353"/>
            <a:ext cx="6719392" cy="26159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0" i="0">
                <a:solidFill>
                  <a:srgbClr val="1C3B6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 Slide</a:t>
            </a:r>
            <a:br>
              <a:rPr lang="en-US" dirty="0"/>
            </a:br>
            <a:r>
              <a:rPr lang="en-US" dirty="0"/>
              <a:t>Max 4 lines</a:t>
            </a:r>
            <a:br>
              <a:rPr lang="en-US" dirty="0"/>
            </a:br>
            <a:r>
              <a:rPr lang="en-US" dirty="0"/>
              <a:t>Times 60 </a:t>
            </a:r>
            <a:r>
              <a:rPr lang="en-US" dirty="0" err="1"/>
              <a:t>pt</a:t>
            </a:r>
            <a:r>
              <a:rPr lang="en-US" dirty="0"/>
              <a:t> font size</a:t>
            </a:r>
            <a:br>
              <a:rPr lang="en-US" dirty="0"/>
            </a:br>
            <a:r>
              <a:rPr lang="en-US" dirty="0"/>
              <a:t>Adjust accordingly</a:t>
            </a:r>
          </a:p>
        </p:txBody>
      </p:sp>
    </p:spTree>
    <p:extLst>
      <p:ext uri="{BB962C8B-B14F-4D97-AF65-F5344CB8AC3E}">
        <p14:creationId xmlns:p14="http://schemas.microsoft.com/office/powerpoint/2010/main" val="2121915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52">
          <p15:clr>
            <a:srgbClr val="FBAE40"/>
          </p15:clr>
        </p15:guide>
        <p15:guide id="2" orient="horz" pos="5832">
          <p15:clr>
            <a:srgbClr val="FBAE40"/>
          </p15:clr>
        </p15:guide>
        <p15:guide id="3" orient="horz" pos="6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6A2A-2ABF-A017-B7F8-C9C6FEC3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472F-6AA0-E548-ED41-F506F0B3B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AD786-E796-EA66-4AEE-B5745733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8ABC-559A-3645-A432-B0C45A509ABA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2654D-C5FA-322B-E5AA-665D77AA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04D32-3AB5-0F1C-E0AD-AB34F5EB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ACCB-F119-B346-B46D-5452B2661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0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7B3C-24EA-BBF0-D662-1B52430F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24944-349D-7916-4C25-40F22DA2A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86E8E-D7AB-EE9C-119A-5A12F7F9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8ABC-559A-3645-A432-B0C45A509ABA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41255-5453-A1EF-CE31-5A1383DA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7D212-BB26-DD66-993C-900B603B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ACCB-F119-B346-B46D-5452B2661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00C0-3388-3EC6-D4F7-ED4ECE83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26181-B7F8-9182-0C33-D5DE1CE15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DB894-D8B3-1230-2843-58D20DD8F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F9E42-2B3F-C84D-DE92-11A8A78F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8ABC-559A-3645-A432-B0C45A509ABA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FC7E3-066F-17D1-2A42-245BDC2B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84FFF-1DD5-F73C-6D64-6001F473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ACCB-F119-B346-B46D-5452B2661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7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0C26-C85D-6E92-51E4-3B204D07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13EE0-301F-7ED8-2641-F6D707099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776B7-BA0B-F163-9E21-CA47D9832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01963-6C19-AACA-1D8B-8DD5ED1AF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60BC2-6C3B-F225-21E9-0380E1FB2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6B5CE-3A9C-13D9-A283-CD5D181F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8ABC-559A-3645-A432-B0C45A509ABA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3EB40-2264-6974-6C3E-D087C497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C0E04-75D6-EA79-2D5E-5B475189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ACCB-F119-B346-B46D-5452B2661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8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1AEB-BA2A-43B8-1875-F1F2587A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A9D04-920E-F02B-1419-DDB90F29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8ABC-559A-3645-A432-B0C45A509ABA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52272-E16B-77EA-D5FD-952DB6F0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0505F-F1DC-53DF-713E-74ED0B4E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ACCB-F119-B346-B46D-5452B2661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7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DF6613-87A9-E772-1ED2-A30767FE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8ABC-559A-3645-A432-B0C45A509ABA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EA81E2-8884-830E-2D24-B51CFB79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14B4B-5050-4296-BE54-1101FC72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ACCB-F119-B346-B46D-5452B2661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C1AC-078D-3C1F-E6DC-99A1D655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0E72C-7188-01B3-D96B-F9E69234C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8CBB5-22E9-7E77-6B34-F39A1CD3F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AB19F-91C6-575E-9F79-125D6C5A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8ABC-559A-3645-A432-B0C45A509ABA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5D92E-D54D-135A-BECF-738FD27C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76FC2-BB83-FAF0-828F-B76D9D62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ACCB-F119-B346-B46D-5452B2661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5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C945-9BB5-3F1D-B9C7-618F4479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D461F-FA05-B8D1-4C9F-A121F3873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86854-AD16-D7FA-84C9-857E77530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456CB-63B7-EFAE-722B-3ECB5550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8ABC-559A-3645-A432-B0C45A509ABA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51AEA-1375-5FE0-9CC0-5AFAE019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19D67-48FC-B929-237B-4AB2B916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ACCB-F119-B346-B46D-5452B2661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5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FC2F2-5681-74EC-A914-B92A0014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C4BA2-15A7-A5D8-D9AD-C9E554DF0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235BE-5809-79B1-658D-0B32B1C0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48ABC-559A-3645-A432-B0C45A509ABA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45972-152C-0FA7-D3F7-97DEF17A1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CC06D-8948-F13C-E8AC-417EF65F2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BACCB-F119-B346-B46D-5452B2661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9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C6A5B32-273B-85C0-AE78-E51031556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Bryan Mayer</a:t>
            </a:r>
          </a:p>
          <a:p>
            <a:r>
              <a:rPr lang="en-US" sz="2000" dirty="0"/>
              <a:t>Sr. Staff Scientist, BBE</a:t>
            </a:r>
          </a:p>
          <a:p>
            <a:r>
              <a:rPr lang="en-US" sz="2000" dirty="0"/>
              <a:t>2022-10-19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B6D918-6E0E-2A3E-699A-C0A570134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294" y="1858353"/>
            <a:ext cx="7345170" cy="2615947"/>
          </a:xfrm>
        </p:spPr>
        <p:txBody>
          <a:bodyPr/>
          <a:lstStyle/>
          <a:p>
            <a:r>
              <a:rPr lang="en-US" dirty="0"/>
              <a:t>Workshop Exercise Slides</a:t>
            </a:r>
          </a:p>
        </p:txBody>
      </p:sp>
    </p:spTree>
    <p:extLst>
      <p:ext uri="{BB962C8B-B14F-4D97-AF65-F5344CB8AC3E}">
        <p14:creationId xmlns:p14="http://schemas.microsoft.com/office/powerpoint/2010/main" val="315260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626C-43BF-3D21-DE7D-166D41EC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 Connect local repo with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E017A-06A9-20DA-E6AA-702843B1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0A4D-02CE-7B4D-976F-3C789D4F72DD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25FFEC-6F63-5480-3F9E-3648CB63811C}"/>
              </a:ext>
            </a:extLst>
          </p:cNvPr>
          <p:cNvGrpSpPr/>
          <p:nvPr/>
        </p:nvGrpSpPr>
        <p:grpSpPr>
          <a:xfrm>
            <a:off x="159941" y="2064326"/>
            <a:ext cx="6723649" cy="3182119"/>
            <a:chOff x="153756" y="4363393"/>
            <a:chExt cx="7481768" cy="2494607"/>
          </a:xfrm>
        </p:grpSpPr>
        <p:pic>
          <p:nvPicPr>
            <p:cNvPr id="6" name="Picture 5" descr="Text&#10;&#10;Description automatically generated">
              <a:extLst>
                <a:ext uri="{FF2B5EF4-FFF2-40B4-BE49-F238E27FC236}">
                  <a16:creationId xmlns:a16="http://schemas.microsoft.com/office/drawing/2014/main" id="{D2316A1B-4B67-0424-9CEB-0496F03D4E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8781"/>
            <a:stretch/>
          </p:blipFill>
          <p:spPr>
            <a:xfrm>
              <a:off x="153757" y="4363393"/>
              <a:ext cx="7481767" cy="2494607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280A96-CF7E-1895-B6C9-053C98ACB6EE}"/>
                </a:ext>
              </a:extLst>
            </p:cNvPr>
            <p:cNvSpPr/>
            <p:nvPr/>
          </p:nvSpPr>
          <p:spPr>
            <a:xfrm>
              <a:off x="153756" y="4413236"/>
              <a:ext cx="7481766" cy="558259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D218102-D913-282E-769C-F2C674D6A2DD}"/>
              </a:ext>
            </a:extLst>
          </p:cNvPr>
          <p:cNvSpPr txBox="1"/>
          <p:nvPr/>
        </p:nvSpPr>
        <p:spPr>
          <a:xfrm>
            <a:off x="1790700" y="5261801"/>
            <a:ext cx="861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Git commands Note: these are provided explicitly by GitHub.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FE9BD-70BC-F45C-ACDB-1EB2648E9E69}"/>
              </a:ext>
            </a:extLst>
          </p:cNvPr>
          <p:cNvSpPr txBox="1"/>
          <p:nvPr/>
        </p:nvSpPr>
        <p:spPr>
          <a:xfrm>
            <a:off x="1790700" y="5754082"/>
            <a:ext cx="8032300" cy="7848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-M main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origin https://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/[your user name]/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HVTNGitExample.git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origin -u main</a:t>
            </a:r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8E00470A-EF72-C99D-80B4-A84114486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345"/>
          <a:stretch/>
        </p:blipFill>
        <p:spPr>
          <a:xfrm>
            <a:off x="159941" y="1611555"/>
            <a:ext cx="6715908" cy="4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7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3D76356-E046-D99D-1BB3-82170A540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84" y="1519800"/>
            <a:ext cx="9860058" cy="50570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AA2654-5AA3-0BCD-3BDB-932B56EE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Short Break.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7216A-6CC7-7465-A523-58F6BC33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0A4D-02CE-7B4D-976F-3C789D4F72DD}" type="slidenum">
              <a:rPr lang="en-US" smtClean="0"/>
              <a:t>11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9D1BF77-DE93-0262-B3D6-6299A4B42EFC}"/>
              </a:ext>
            </a:extLst>
          </p:cNvPr>
          <p:cNvSpPr txBox="1">
            <a:spLocks/>
          </p:cNvSpPr>
          <p:nvPr/>
        </p:nvSpPr>
        <p:spPr>
          <a:xfrm>
            <a:off x="298158" y="2537951"/>
            <a:ext cx="2445042" cy="3020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Refreshed GitHub Page</a:t>
            </a:r>
          </a:p>
        </p:txBody>
      </p:sp>
    </p:spTree>
    <p:extLst>
      <p:ext uri="{BB962C8B-B14F-4D97-AF65-F5344CB8AC3E}">
        <p14:creationId xmlns:p14="http://schemas.microsoft.com/office/powerpoint/2010/main" val="253796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7086-631E-0238-FAB4-3C33DF7D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 Making a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55E1-1D11-B0A9-A0A9-F3DC1F98B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Create a local branch.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Create a VISC report on the local branch.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(Optional) Compile the report.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Stage, commit, and push changes for the branch.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A0650-A9F1-2297-1FB7-C2E44426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413-D79D-6C40-9725-24B26C6FAC5A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41FF1737-0AB7-32E1-46B9-F9B5A12C2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099" y="3850822"/>
            <a:ext cx="5882095" cy="14559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3D16AC-EF90-A180-7F33-A6DBFB89CCBF}"/>
              </a:ext>
            </a:extLst>
          </p:cNvPr>
          <p:cNvSpPr txBox="1"/>
          <p:nvPr/>
        </p:nvSpPr>
        <p:spPr>
          <a:xfrm>
            <a:off x="5917474" y="1848015"/>
            <a:ext cx="609872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-b example-branch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D9DB7-718A-A297-E587-8B6A4784D67D}"/>
              </a:ext>
            </a:extLst>
          </p:cNvPr>
          <p:cNvSpPr txBox="1"/>
          <p:nvPr/>
        </p:nvSpPr>
        <p:spPr>
          <a:xfrm>
            <a:off x="5372100" y="5486400"/>
            <a:ext cx="6644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of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-a </a:t>
            </a:r>
            <a:r>
              <a:rPr lang="en-US" dirty="0"/>
              <a:t>shows local and remote branches, highlights current branch (green with *) and your primary branch (red).</a:t>
            </a:r>
          </a:p>
        </p:txBody>
      </p:sp>
    </p:spTree>
    <p:extLst>
      <p:ext uri="{BB962C8B-B14F-4D97-AF65-F5344CB8AC3E}">
        <p14:creationId xmlns:p14="http://schemas.microsoft.com/office/powerpoint/2010/main" val="2109883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FF71-562F-B1D8-7B72-F226041B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VISC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0033-23E9-2A83-E7A9-2E6516930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455" y="5253648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you choose to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/>
              <a:t> argument, that directory must be created in advance.</a:t>
            </a:r>
          </a:p>
          <a:p>
            <a:r>
              <a:rPr lang="en-US" dirty="0"/>
              <a:t>More details available in the vignette: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98A4A-0E34-0102-B6A7-732B4B32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413-D79D-6C40-9725-24B26C6FAC5A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CFD638-2201-548E-6344-1EDF445CEA84}"/>
              </a:ext>
            </a:extLst>
          </p:cNvPr>
          <p:cNvSpPr txBox="1"/>
          <p:nvPr/>
        </p:nvSpPr>
        <p:spPr>
          <a:xfrm>
            <a:off x="6096000" y="6084025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vignette("</a:t>
            </a:r>
            <a:r>
              <a:rPr lang="en-US" sz="18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using_pdf_and_word_template</a:t>
            </a: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2F69A-2B65-52ED-948F-52144BD035B0}"/>
              </a:ext>
            </a:extLst>
          </p:cNvPr>
          <p:cNvSpPr txBox="1"/>
          <p:nvPr/>
        </p:nvSpPr>
        <p:spPr>
          <a:xfrm>
            <a:off x="4419600" y="1690688"/>
            <a:ext cx="7772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use_visc_report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rgbClr val="3184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report_name</a:t>
            </a:r>
            <a:r>
              <a:rPr lang="en-US" sz="1400" dirty="0">
                <a:solidFill>
                  <a:srgbClr val="3184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400" dirty="0" err="1"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HVTN_Workshop_Example</a:t>
            </a:r>
            <a:r>
              <a:rPr lang="en-US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4C886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name of the report 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rgbClr val="3184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report_type</a:t>
            </a:r>
            <a:r>
              <a:rPr lang="en-US" sz="1400" dirty="0">
                <a:solidFill>
                  <a:srgbClr val="31849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”generic"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C886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"empty", "generic", or "</a:t>
            </a:r>
            <a:r>
              <a:rPr lang="en-US" sz="1400" dirty="0" err="1">
                <a:solidFill>
                  <a:srgbClr val="4C886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bama</a:t>
            </a:r>
            <a:r>
              <a:rPr lang="en-US" sz="1400" dirty="0">
                <a:solidFill>
                  <a:srgbClr val="4C886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br>
              <a:rPr lang="en-US" sz="1400" dirty="0">
                <a:solidFill>
                  <a:srgbClr val="4C886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21A1D65-BCE7-BE66-18AA-A534383A7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8" y="1654095"/>
            <a:ext cx="4010937" cy="334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09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803C-54C7-BFDF-30FB-69C49DCF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Optional: Compile the Report.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D398-B1F8-C2F0-3CD2-6B2102BBA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4" y="1548039"/>
            <a:ext cx="5954485" cy="4944835"/>
          </a:xfrm>
        </p:spPr>
        <p:txBody>
          <a:bodyPr/>
          <a:lstStyle/>
          <a:p>
            <a:r>
              <a:rPr lang="en-US" dirty="0"/>
              <a:t>Open  file: </a:t>
            </a:r>
            <a:r>
              <a:rPr lang="en-US" dirty="0" err="1"/>
              <a:t>HVTN_Workshop_Example.Rmd</a:t>
            </a:r>
            <a:endParaRPr lang="en-US" dirty="0"/>
          </a:p>
          <a:p>
            <a:r>
              <a:rPr lang="en-US" dirty="0"/>
              <a:t>Fix minor bug (see right).</a:t>
            </a:r>
          </a:p>
          <a:p>
            <a:r>
              <a:rPr lang="en-US" dirty="0"/>
              <a:t>Knit the file (click knit button).</a:t>
            </a:r>
          </a:p>
          <a:p>
            <a:r>
              <a:rPr lang="en-US" dirty="0"/>
              <a:t>Optional: knit word via Knit dropdown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86BC2-1CA8-69E6-44BF-D5BD1970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413-D79D-6C40-9725-24B26C6FAC5A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863B8E8-D5BE-EB34-DE93-DAAC7AF6A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947" y="3097609"/>
            <a:ext cx="4727305" cy="13255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38DF1-1827-FBB3-6CB4-C1D9AD7D2757}"/>
              </a:ext>
            </a:extLst>
          </p:cNvPr>
          <p:cNvSpPr txBox="1"/>
          <p:nvPr/>
        </p:nvSpPr>
        <p:spPr>
          <a:xfrm>
            <a:off x="6205182" y="2434827"/>
            <a:ext cx="4727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Minor bug warning: add “here” package to line 54 or the report will throw an error.</a:t>
            </a: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A0CD5A2-061A-15E1-408E-5F979BF34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58" y="4171041"/>
            <a:ext cx="3897086" cy="19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88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A479784-93B5-0A98-4E77-7484C4ECC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038" y="0"/>
            <a:ext cx="6326622" cy="6721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2C87BC-7E2A-DAD0-9289-5556B2DAB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930024"/>
            <a:ext cx="37338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Check, stage, and commit changes.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64466-96BB-BDB5-9B98-73A6B27D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413-D79D-6C40-9725-24B26C6FAC5A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0F6AE3-0C3F-B2AB-5569-075DBAF00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702" y="2766218"/>
            <a:ext cx="4524439" cy="1325563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 -u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-m ”[you choose]”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836E92-D0BA-593B-BA6C-CB31205AAEC9}"/>
              </a:ext>
            </a:extLst>
          </p:cNvPr>
          <p:cNvSpPr txBox="1"/>
          <p:nvPr/>
        </p:nvSpPr>
        <p:spPr>
          <a:xfrm>
            <a:off x="186311" y="2429971"/>
            <a:ext cx="323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commands.</a:t>
            </a:r>
          </a:p>
        </p:txBody>
      </p:sp>
    </p:spTree>
    <p:extLst>
      <p:ext uri="{BB962C8B-B14F-4D97-AF65-F5344CB8AC3E}">
        <p14:creationId xmlns:p14="http://schemas.microsoft.com/office/powerpoint/2010/main" val="3647777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2494-8E75-A2E0-E290-5708E63F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72" y="329519"/>
            <a:ext cx="10515600" cy="1325563"/>
          </a:xfrm>
        </p:spPr>
        <p:txBody>
          <a:bodyPr/>
          <a:lstStyle/>
          <a:p>
            <a:r>
              <a:rPr lang="en-US" dirty="0"/>
              <a:t>Push to remote (GitHub)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3F01D-2582-7AC1-90EE-90104EED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36" y="5711684"/>
            <a:ext cx="10515600" cy="36512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Forgot your branch name?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E6FC4-9B18-74BA-AE3D-25ECE712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413-D79D-6C40-9725-24B26C6FAC5A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9D2A4A0-1A17-DB2E-D4E4-E67F461C1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35" y="2211099"/>
            <a:ext cx="5248686" cy="3198586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B570CA-DF1B-D4A5-723E-8F50134A375E}"/>
              </a:ext>
            </a:extLst>
          </p:cNvPr>
          <p:cNvSpPr txBox="1"/>
          <p:nvPr/>
        </p:nvSpPr>
        <p:spPr>
          <a:xfrm>
            <a:off x="410935" y="1655082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origin example-branch</a:t>
            </a:r>
          </a:p>
        </p:txBody>
      </p:sp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238CF8-AA57-D975-7440-B477FD550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381" y="2499407"/>
            <a:ext cx="5030820" cy="3645931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A549E34-5078-7207-23D0-3FAA3FA8FF73}"/>
              </a:ext>
            </a:extLst>
          </p:cNvPr>
          <p:cNvSpPr/>
          <p:nvPr/>
        </p:nvSpPr>
        <p:spPr>
          <a:xfrm>
            <a:off x="7363968" y="3592285"/>
            <a:ext cx="1246631" cy="50618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1EEC32-2CB8-04D5-6AE0-089BB5A81D13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H="1" flipV="1">
            <a:off x="7451271" y="2177888"/>
            <a:ext cx="536013" cy="141439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D79075-9EDF-927B-8932-27A974CC19CB}"/>
              </a:ext>
            </a:extLst>
          </p:cNvPr>
          <p:cNvSpPr txBox="1"/>
          <p:nvPr/>
        </p:nvSpPr>
        <p:spPr>
          <a:xfrm>
            <a:off x="5921827" y="1808556"/>
            <a:ext cx="30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 your branch on GitHub.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89DD11-6302-36E4-C887-BC390B611CA1}"/>
              </a:ext>
            </a:extLst>
          </p:cNvPr>
          <p:cNvSpPr/>
          <p:nvPr/>
        </p:nvSpPr>
        <p:spPr>
          <a:xfrm>
            <a:off x="7363967" y="4942796"/>
            <a:ext cx="1616747" cy="26270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85DFB8-E3CB-4C4F-0E58-8C3EF3B49796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8142514" y="1563985"/>
            <a:ext cx="2172985" cy="33788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D0363A8-B828-40E1-BEF4-076073A53685}"/>
              </a:ext>
            </a:extLst>
          </p:cNvPr>
          <p:cNvSpPr txBox="1"/>
          <p:nvPr/>
        </p:nvSpPr>
        <p:spPr>
          <a:xfrm>
            <a:off x="8575070" y="1194653"/>
            <a:ext cx="348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won’t appear on Main branch.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0309936-E01A-FB18-FEDE-B5F2ABE5402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659621" y="3810392"/>
            <a:ext cx="872760" cy="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457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A398-59EF-EC9D-3D65-9F0431AC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870096" cy="1210190"/>
          </a:xfrm>
        </p:spPr>
        <p:txBody>
          <a:bodyPr/>
          <a:lstStyle/>
          <a:p>
            <a:r>
              <a:rPr lang="en-US" dirty="0"/>
              <a:t>Exercise 6. Merging: Create a Pull Request (PR).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E68CD-2519-37FB-253A-D6720B02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413-D79D-6C40-9725-24B26C6FAC5A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CFEFC4A-A3D1-3FC8-3C69-D5840CD2D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59" y="2476328"/>
            <a:ext cx="9147550" cy="289741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BDEDD7C-3FFB-01A8-E23E-FBF76412F658}"/>
              </a:ext>
            </a:extLst>
          </p:cNvPr>
          <p:cNvSpPr/>
          <p:nvPr/>
        </p:nvSpPr>
        <p:spPr>
          <a:xfrm>
            <a:off x="8178044" y="3473574"/>
            <a:ext cx="2172985" cy="76170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415108-C16B-2E1E-EA8B-5EF947F8F980}"/>
              </a:ext>
            </a:extLst>
          </p:cNvPr>
          <p:cNvCxnSpPr>
            <a:cxnSpLocks/>
          </p:cNvCxnSpPr>
          <p:nvPr/>
        </p:nvCxnSpPr>
        <p:spPr>
          <a:xfrm flipV="1">
            <a:off x="9216345" y="2337019"/>
            <a:ext cx="744084" cy="113655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950C28-D73D-AD00-4B06-831AB9641FC7}"/>
              </a:ext>
            </a:extLst>
          </p:cNvPr>
          <p:cNvSpPr txBox="1"/>
          <p:nvPr/>
        </p:nvSpPr>
        <p:spPr>
          <a:xfrm>
            <a:off x="8610600" y="1690688"/>
            <a:ext cx="348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provides a button for PR on recent pushes.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BFA737-5D4F-D21A-CA66-2D278E932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488" y="6185553"/>
            <a:ext cx="10515600" cy="36512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Branch merges can managed locally but not discussed here.</a:t>
            </a:r>
          </a:p>
        </p:txBody>
      </p:sp>
    </p:spTree>
    <p:extLst>
      <p:ext uri="{BB962C8B-B14F-4D97-AF65-F5344CB8AC3E}">
        <p14:creationId xmlns:p14="http://schemas.microsoft.com/office/powerpoint/2010/main" val="2774694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B698619-1370-4A3D-F267-141E3C12D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1327150"/>
            <a:ext cx="5600700" cy="2209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4D397B-0191-F309-F547-0154ED6D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447"/>
            <a:ext cx="10515600" cy="1325563"/>
          </a:xfrm>
        </p:spPr>
        <p:txBody>
          <a:bodyPr/>
          <a:lstStyle/>
          <a:p>
            <a:r>
              <a:rPr lang="en-US" dirty="0"/>
              <a:t>Pull Request: alternative access.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8D05D-DE31-0D14-9DE5-5D7ED3FA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413-D79D-6C40-9725-24B26C6FAC5A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4DC28F-151F-5D3A-A365-0331482CC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24" y="3987333"/>
            <a:ext cx="6845300" cy="19304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3B210CF-EC63-C7B2-8137-E7BC4F2477A6}"/>
              </a:ext>
            </a:extLst>
          </p:cNvPr>
          <p:cNvSpPr/>
          <p:nvPr/>
        </p:nvSpPr>
        <p:spPr>
          <a:xfrm>
            <a:off x="4518477" y="2225562"/>
            <a:ext cx="1077687" cy="55517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460C6A-F118-4594-95CA-9F56DE1D29D2}"/>
              </a:ext>
            </a:extLst>
          </p:cNvPr>
          <p:cNvCxnSpPr>
            <a:cxnSpLocks/>
          </p:cNvCxnSpPr>
          <p:nvPr/>
        </p:nvCxnSpPr>
        <p:spPr>
          <a:xfrm>
            <a:off x="1926771" y="2500305"/>
            <a:ext cx="2591706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17670C-2667-B177-EC9F-DCF16572F386}"/>
              </a:ext>
            </a:extLst>
          </p:cNvPr>
          <p:cNvSpPr txBox="1"/>
          <p:nvPr/>
        </p:nvSpPr>
        <p:spPr>
          <a:xfrm>
            <a:off x="192312" y="2315639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branches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79C982-3FAE-7161-BAF9-3A6312207BA8}"/>
              </a:ext>
            </a:extLst>
          </p:cNvPr>
          <p:cNvSpPr/>
          <p:nvPr/>
        </p:nvSpPr>
        <p:spPr>
          <a:xfrm>
            <a:off x="8610600" y="4894030"/>
            <a:ext cx="1077687" cy="55517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776A55-9CAE-3EA1-0D42-67057DE285B2}"/>
              </a:ext>
            </a:extLst>
          </p:cNvPr>
          <p:cNvCxnSpPr>
            <a:cxnSpLocks/>
          </p:cNvCxnSpPr>
          <p:nvPr/>
        </p:nvCxnSpPr>
        <p:spPr>
          <a:xfrm flipH="1">
            <a:off x="9688287" y="4889148"/>
            <a:ext cx="483051" cy="2290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9F0797-1B6F-F4DD-A1B5-C4986FDFCECD}"/>
              </a:ext>
            </a:extLst>
          </p:cNvPr>
          <p:cNvSpPr txBox="1"/>
          <p:nvPr/>
        </p:nvSpPr>
        <p:spPr>
          <a:xfrm>
            <a:off x="10171338" y="4247699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Clicking here also opens a PR.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BB3EBA8C-B93C-1E4E-04BC-A1FCAC054B21}"/>
              </a:ext>
            </a:extLst>
          </p:cNvPr>
          <p:cNvCxnSpPr>
            <a:stCxn id="14" idx="2"/>
            <a:endCxn id="7" idx="1"/>
          </p:cNvCxnSpPr>
          <p:nvPr/>
        </p:nvCxnSpPr>
        <p:spPr>
          <a:xfrm rot="16200000" flipH="1">
            <a:off x="1229551" y="2959460"/>
            <a:ext cx="2267562" cy="1718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CBF9A7F-1F1F-A46F-1BE6-C4D515B196D7}"/>
              </a:ext>
            </a:extLst>
          </p:cNvPr>
          <p:cNvSpPr txBox="1"/>
          <p:nvPr/>
        </p:nvSpPr>
        <p:spPr>
          <a:xfrm>
            <a:off x="568552" y="5068890"/>
            <a:ext cx="271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Opens GitHub branch management window.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4EFD5BD-1C17-B42D-B03E-E36F48B1D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488" y="6185553"/>
            <a:ext cx="10515600" cy="36512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Advanced GitHub branch management available here.</a:t>
            </a:r>
          </a:p>
        </p:txBody>
      </p:sp>
    </p:spTree>
    <p:extLst>
      <p:ext uri="{BB962C8B-B14F-4D97-AF65-F5344CB8AC3E}">
        <p14:creationId xmlns:p14="http://schemas.microsoft.com/office/powerpoint/2010/main" val="2508342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B2786-FCA3-A09A-19A4-7136DF53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413-D79D-6C40-9725-24B26C6FAC5A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76F281E-0805-50CC-2766-32BA361A6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65" y="656776"/>
            <a:ext cx="9404745" cy="592364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2AF93C2-C92E-2EE9-38DE-FEB8A15521CB}"/>
              </a:ext>
            </a:extLst>
          </p:cNvPr>
          <p:cNvSpPr/>
          <p:nvPr/>
        </p:nvSpPr>
        <p:spPr>
          <a:xfrm>
            <a:off x="2082410" y="1294840"/>
            <a:ext cx="2816164" cy="55029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1E7B0E-567C-44FA-03CC-26A7D966A021}"/>
              </a:ext>
            </a:extLst>
          </p:cNvPr>
          <p:cNvSpPr/>
          <p:nvPr/>
        </p:nvSpPr>
        <p:spPr>
          <a:xfrm>
            <a:off x="9074148" y="1861463"/>
            <a:ext cx="1686381" cy="140425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FE12285-8C8E-B354-16CB-559A244ED428}"/>
              </a:ext>
            </a:extLst>
          </p:cNvPr>
          <p:cNvSpPr/>
          <p:nvPr/>
        </p:nvSpPr>
        <p:spPr>
          <a:xfrm>
            <a:off x="1698171" y="2792186"/>
            <a:ext cx="384239" cy="35641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91548-CD64-0C8F-7437-AF105D1ADC44}"/>
              </a:ext>
            </a:extLst>
          </p:cNvPr>
          <p:cNvSpPr txBox="1"/>
          <p:nvPr/>
        </p:nvSpPr>
        <p:spPr>
          <a:xfrm>
            <a:off x="214481" y="3004607"/>
            <a:ext cx="1597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Blank by default but </a:t>
            </a:r>
            <a:r>
              <a:rPr lang="en-US" dirty="0" err="1"/>
              <a:t>VISCtemplates</a:t>
            </a:r>
            <a:r>
              <a:rPr lang="en-US" dirty="0"/>
              <a:t> has a PR template.</a:t>
            </a:r>
          </a:p>
          <a:p>
            <a:endParaRPr lang="en-US" dirty="0"/>
          </a:p>
          <a:p>
            <a:r>
              <a:rPr lang="en-US" dirty="0"/>
              <a:t>The PR descriptions is critical to guide a review.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245815-AB5A-CC50-4F96-9054F59A566E}"/>
              </a:ext>
            </a:extLst>
          </p:cNvPr>
          <p:cNvSpPr txBox="1"/>
          <p:nvPr/>
        </p:nvSpPr>
        <p:spPr>
          <a:xfrm>
            <a:off x="3883479" y="472110"/>
            <a:ext cx="6599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Shows branches, direction of merge, checks for merge conflicts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8D2B1F-0CC8-FB8B-5445-B602129F08BB}"/>
              </a:ext>
            </a:extLst>
          </p:cNvPr>
          <p:cNvCxnSpPr>
            <a:cxnSpLocks/>
          </p:cNvCxnSpPr>
          <p:nvPr/>
        </p:nvCxnSpPr>
        <p:spPr>
          <a:xfrm flipH="1">
            <a:off x="4218215" y="797434"/>
            <a:ext cx="680359" cy="479517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9BD642-9920-B958-8319-07AE5E29A82B}"/>
              </a:ext>
            </a:extLst>
          </p:cNvPr>
          <p:cNvSpPr txBox="1"/>
          <p:nvPr/>
        </p:nvSpPr>
        <p:spPr>
          <a:xfrm>
            <a:off x="10760529" y="2048626"/>
            <a:ext cx="15240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Assign reviewers here.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VISC PRs must be approved by a reviewer.</a:t>
            </a:r>
          </a:p>
        </p:txBody>
      </p:sp>
    </p:spTree>
    <p:extLst>
      <p:ext uri="{BB962C8B-B14F-4D97-AF65-F5344CB8AC3E}">
        <p14:creationId xmlns:p14="http://schemas.microsoft.com/office/powerpoint/2010/main" val="92646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47B0-FE19-FA84-9777-9CF31F72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CD76C-8A98-EDF5-1546-D200A0404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Setup (open RStudio, install </a:t>
            </a:r>
            <a:r>
              <a:rPr lang="en-US" dirty="0" err="1"/>
              <a:t>VISCtemplates</a:t>
            </a:r>
            <a:r>
              <a:rPr lang="en-US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a Git project repo and perform commit and add.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GitHub repo.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Sync local repo with GitHub repo, practice with pushing.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branch with a VISC report template.</a:t>
            </a:r>
          </a:p>
          <a:p>
            <a:pPr lvl="1"/>
            <a:r>
              <a:rPr lang="en-US" dirty="0"/>
              <a:t>Practice with commit, add, and push to a remote branch.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the report branch into the main branch.</a:t>
            </a:r>
          </a:p>
          <a:p>
            <a:pPr lvl="1"/>
            <a:r>
              <a:rPr lang="en-US" dirty="0"/>
              <a:t>Use of GitHub pull requests.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91673-7042-4B19-AEDD-A7F409C3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0A4D-02CE-7B4D-976F-3C789D4F72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EB7F7BB-AA5F-B0A8-3808-C171F85CA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578" y="199674"/>
            <a:ext cx="8829222" cy="65218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F651-4301-9602-785C-7658E70B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413-D79D-6C40-9725-24B26C6FAC5A}" type="slidenum">
              <a:rPr lang="en-US" smtClean="0"/>
              <a:t>20</a:t>
            </a:fld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321AF05-E095-5EE5-F180-21F92B1896B5}"/>
              </a:ext>
            </a:extLst>
          </p:cNvPr>
          <p:cNvSpPr/>
          <p:nvPr/>
        </p:nvSpPr>
        <p:spPr>
          <a:xfrm>
            <a:off x="2253344" y="4816929"/>
            <a:ext cx="463354" cy="19045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1E840-40FE-5AF0-7226-C7EB5648AAD0}"/>
              </a:ext>
            </a:extLst>
          </p:cNvPr>
          <p:cNvSpPr txBox="1"/>
          <p:nvPr/>
        </p:nvSpPr>
        <p:spPr>
          <a:xfrm>
            <a:off x="534701" y="4784586"/>
            <a:ext cx="1989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Dialogue and future commits stored here.</a:t>
            </a:r>
          </a:p>
          <a:p>
            <a:r>
              <a:rPr lang="en-US" dirty="0"/>
              <a:t>Comments use markdown language.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338509C-0640-8541-B749-3AD88BA67706}"/>
              </a:ext>
            </a:extLst>
          </p:cNvPr>
          <p:cNvSpPr/>
          <p:nvPr/>
        </p:nvSpPr>
        <p:spPr>
          <a:xfrm>
            <a:off x="2111925" y="1121141"/>
            <a:ext cx="463354" cy="19045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754954-11C1-E2D7-4E01-F6C15BADD9E5}"/>
              </a:ext>
            </a:extLst>
          </p:cNvPr>
          <p:cNvSpPr txBox="1"/>
          <p:nvPr/>
        </p:nvSpPr>
        <p:spPr>
          <a:xfrm>
            <a:off x="393282" y="1088798"/>
            <a:ext cx="198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Rendered description here.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8A63B0-FD8A-C52F-EF63-92B8FD91F3C1}"/>
              </a:ext>
            </a:extLst>
          </p:cNvPr>
          <p:cNvSpPr/>
          <p:nvPr/>
        </p:nvSpPr>
        <p:spPr>
          <a:xfrm>
            <a:off x="3075214" y="4229415"/>
            <a:ext cx="1560738" cy="58751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6D019A-0785-348F-AF26-D8DC090FB4C8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218918" y="3963175"/>
            <a:ext cx="856296" cy="55999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F85ABB-1C68-371D-D22B-1742D95714E6}"/>
              </a:ext>
            </a:extLst>
          </p:cNvPr>
          <p:cNvSpPr txBox="1"/>
          <p:nvPr/>
        </p:nvSpPr>
        <p:spPr>
          <a:xfrm>
            <a:off x="363632" y="3593843"/>
            <a:ext cx="271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Clicking here merges.</a:t>
            </a:r>
          </a:p>
        </p:txBody>
      </p:sp>
    </p:spTree>
    <p:extLst>
      <p:ext uri="{BB962C8B-B14F-4D97-AF65-F5344CB8AC3E}">
        <p14:creationId xmlns:p14="http://schemas.microsoft.com/office/powerpoint/2010/main" val="649124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037C7-2713-1AAA-5B2C-251E90D6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413-D79D-6C40-9725-24B26C6FAC5A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482F359-5045-B219-C1A9-AAE972557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354" r="25702" b="28195"/>
          <a:stretch/>
        </p:blipFill>
        <p:spPr>
          <a:xfrm>
            <a:off x="347436" y="751114"/>
            <a:ext cx="4368800" cy="1322615"/>
          </a:xfrm>
          <a:prstGeom prst="rect">
            <a:avLst/>
          </a:prstGeom>
        </p:spPr>
      </p:pic>
      <p:pic>
        <p:nvPicPr>
          <p:cNvPr id="10" name="Picture 9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ACE8AD27-2F19-CAA9-D5FC-5F8EB9E55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36" y="2647496"/>
            <a:ext cx="4368800" cy="1308100"/>
          </a:xfrm>
          <a:prstGeom prst="rect">
            <a:avLst/>
          </a:prstGeom>
        </p:spPr>
      </p:pic>
      <p:pic>
        <p:nvPicPr>
          <p:cNvPr id="12" name="Picture 1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99F832E-132C-2CD1-BCDE-46C3BE630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36" y="4855936"/>
            <a:ext cx="4610100" cy="14351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C72694-728D-7EAA-BD66-FCA799A68377}"/>
              </a:ext>
            </a:extLst>
          </p:cNvPr>
          <p:cNvCxnSpPr>
            <a:cxnSpLocks/>
          </p:cNvCxnSpPr>
          <p:nvPr/>
        </p:nvCxnSpPr>
        <p:spPr>
          <a:xfrm>
            <a:off x="1859690" y="2006014"/>
            <a:ext cx="0" cy="64148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38CDA5-96BF-AB61-E239-5B0C546B480C}"/>
              </a:ext>
            </a:extLst>
          </p:cNvPr>
          <p:cNvCxnSpPr>
            <a:cxnSpLocks/>
          </p:cNvCxnSpPr>
          <p:nvPr/>
        </p:nvCxnSpPr>
        <p:spPr>
          <a:xfrm>
            <a:off x="1859690" y="3955596"/>
            <a:ext cx="0" cy="64148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138898-C55C-C610-872C-BA0A5D9C9E6E}"/>
              </a:ext>
            </a:extLst>
          </p:cNvPr>
          <p:cNvSpPr txBox="1"/>
          <p:nvPr/>
        </p:nvSpPr>
        <p:spPr>
          <a:xfrm>
            <a:off x="1908177" y="4029787"/>
            <a:ext cx="3284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There is a commit associated with the merge itself.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58C7B1-7615-34AF-5B99-75B252AFBF7A}"/>
              </a:ext>
            </a:extLst>
          </p:cNvPr>
          <p:cNvSpPr txBox="1"/>
          <p:nvPr/>
        </p:nvSpPr>
        <p:spPr>
          <a:xfrm>
            <a:off x="532041" y="6365228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merged!</a:t>
            </a:r>
          </a:p>
        </p:txBody>
      </p:sp>
      <p:pic>
        <p:nvPicPr>
          <p:cNvPr id="21" name="Picture 2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D98A1F3-AF14-46DD-D874-2E9AF1F71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000" y="2006014"/>
            <a:ext cx="5283200" cy="2209800"/>
          </a:xfrm>
          <a:prstGeom prst="rect">
            <a:avLst/>
          </a:prstGeom>
          <a:ln w="25400">
            <a:solidFill>
              <a:schemeClr val="tx2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F4CD3C2-4BED-2CE0-203F-9A417A72B764}"/>
              </a:ext>
            </a:extLst>
          </p:cNvPr>
          <p:cNvSpPr txBox="1"/>
          <p:nvPr/>
        </p:nvSpPr>
        <p:spPr>
          <a:xfrm>
            <a:off x="5909129" y="1599586"/>
            <a:ext cx="550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report now appears on the Main branch.</a:t>
            </a:r>
          </a:p>
        </p:txBody>
      </p:sp>
    </p:spTree>
    <p:extLst>
      <p:ext uri="{BB962C8B-B14F-4D97-AF65-F5344CB8AC3E}">
        <p14:creationId xmlns:p14="http://schemas.microsoft.com/office/powerpoint/2010/main" val="558217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294CAE91-0866-4C7C-31C9-5F832EB17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034" y="0"/>
            <a:ext cx="6409017" cy="6858000"/>
          </a:xfrm>
          <a:prstGeom prst="rect">
            <a:avLst/>
          </a:prstGeom>
          <a:ln>
            <a:solidFill>
              <a:schemeClr val="accent2">
                <a:alpha val="98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6594E4-A650-EF80-14C0-7885DF6D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7571" cy="1325563"/>
          </a:xfrm>
        </p:spPr>
        <p:txBody>
          <a:bodyPr/>
          <a:lstStyle/>
          <a:p>
            <a:r>
              <a:rPr lang="en-US" dirty="0"/>
              <a:t>Cleaning up your local repo.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33C48-C2BC-EAD0-D7F3-4EDC8FC1E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2400" cy="1603375"/>
          </a:xfrm>
        </p:spPr>
        <p:txBody>
          <a:bodyPr/>
          <a:lstStyle/>
          <a:p>
            <a:r>
              <a:rPr lang="en-US" dirty="0"/>
              <a:t>After a remote merge, remember to sync your local repo.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BA095-6FB1-D8CE-8B5C-1C02E876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413-D79D-6C40-9725-24B26C6FAC5A}" type="slidenum">
              <a:rPr lang="en-US" smtClean="0"/>
              <a:t>22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7DE4A-77F1-EF50-2149-E55FCA6847ED}"/>
              </a:ext>
            </a:extLst>
          </p:cNvPr>
          <p:cNvSpPr txBox="1"/>
          <p:nvPr/>
        </p:nvSpPr>
        <p:spPr>
          <a:xfrm>
            <a:off x="838200" y="3139372"/>
            <a:ext cx="3661682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git checkout main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 origin main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857E6D-EB83-0FF3-9A51-CC8B15CF1A19}"/>
              </a:ext>
            </a:extLst>
          </p:cNvPr>
          <p:cNvSpPr txBox="1"/>
          <p:nvPr/>
        </p:nvSpPr>
        <p:spPr>
          <a:xfrm>
            <a:off x="502104" y="5451217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–d example-branch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A98A76-918F-F611-3D4B-7F65555E3A66}"/>
              </a:ext>
            </a:extLst>
          </p:cNvPr>
          <p:cNvSpPr txBox="1"/>
          <p:nvPr/>
        </p:nvSpPr>
        <p:spPr>
          <a:xfrm>
            <a:off x="180949" y="5094514"/>
            <a:ext cx="461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Generally good practice to delete branch: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822898-6264-0034-2FE4-86EA3BCE3680}"/>
              </a:ext>
            </a:extLst>
          </p:cNvPr>
          <p:cNvSpPr txBox="1"/>
          <p:nvPr/>
        </p:nvSpPr>
        <p:spPr>
          <a:xfrm>
            <a:off x="180948" y="5969942"/>
            <a:ext cx="4619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remote copy of the branch can be deleted on GitHub.</a:t>
            </a:r>
          </a:p>
        </p:txBody>
      </p:sp>
    </p:spTree>
    <p:extLst>
      <p:ext uri="{BB962C8B-B14F-4D97-AF65-F5344CB8AC3E}">
        <p14:creationId xmlns:p14="http://schemas.microsoft.com/office/powerpoint/2010/main" val="3044967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0746-65A1-6E2A-6C66-9CF14F512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done!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55DF-E692-4CDE-3442-BDCD22374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 Other examples?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9063F-8984-269E-FC5B-373EE963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413-D79D-6C40-9725-24B26C6FAC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5114-3F3E-87CC-523D-3A2450DAA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8189"/>
            <a:ext cx="10515600" cy="1325563"/>
          </a:xfrm>
        </p:spPr>
        <p:txBody>
          <a:bodyPr/>
          <a:lstStyle/>
          <a:p>
            <a:r>
              <a:rPr lang="en-US" dirty="0"/>
              <a:t>Exercise 1: Setup – install </a:t>
            </a:r>
            <a:r>
              <a:rPr lang="en-US" dirty="0" err="1"/>
              <a:t>VISCtemplates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83915-A443-29B1-5372-993484F9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0A4D-02CE-7B4D-976F-3C789D4F72DD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62785E-0451-EB54-5BBE-1699ADAC89F1}"/>
              </a:ext>
            </a:extLst>
          </p:cNvPr>
          <p:cNvSpPr txBox="1">
            <a:spLocks/>
          </p:cNvSpPr>
          <p:nvPr/>
        </p:nvSpPr>
        <p:spPr>
          <a:xfrm>
            <a:off x="473894" y="1494242"/>
            <a:ext cx="11244209" cy="1932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1"/>
                </a:solidFill>
                <a:latin typeface="Courier New"/>
                <a:cs typeface="Courier New"/>
              </a:rPr>
              <a:t>remotes::</a:t>
            </a:r>
            <a:r>
              <a:rPr lang="en-US" sz="2000" dirty="0" err="1">
                <a:solidFill>
                  <a:schemeClr val="accent1"/>
                </a:solidFill>
                <a:latin typeface="Courier New"/>
                <a:cs typeface="Courier New"/>
              </a:rPr>
              <a:t>install_github</a:t>
            </a:r>
            <a:r>
              <a:rPr lang="en-US" sz="2000" dirty="0">
                <a:solidFill>
                  <a:schemeClr val="accent1"/>
                </a:solidFill>
                <a:latin typeface="Courier New"/>
                <a:cs typeface="Courier New"/>
              </a:rPr>
              <a:t>("</a:t>
            </a:r>
            <a:r>
              <a:rPr lang="en-US" sz="2000" dirty="0" err="1">
                <a:solidFill>
                  <a:schemeClr val="accent1"/>
                </a:solidFill>
                <a:latin typeface="Courier New"/>
                <a:cs typeface="Courier New"/>
              </a:rPr>
              <a:t>FredHutch</a:t>
            </a:r>
            <a:r>
              <a:rPr lang="en-US" sz="2000" dirty="0">
                <a:solidFill>
                  <a:schemeClr val="accent1"/>
                </a:solidFill>
                <a:latin typeface="Courier New"/>
                <a:cs typeface="Courier New"/>
              </a:rPr>
              <a:t>/</a:t>
            </a:r>
            <a:r>
              <a:rPr lang="en-US" sz="2000" dirty="0" err="1">
                <a:solidFill>
                  <a:schemeClr val="accent1"/>
                </a:solidFill>
                <a:latin typeface="Courier New"/>
                <a:cs typeface="Courier New"/>
              </a:rPr>
              <a:t>VISCtemplates</a:t>
            </a:r>
            <a:r>
              <a:rPr lang="en-US" sz="2000" dirty="0">
                <a:solidFill>
                  <a:schemeClr val="accent1"/>
                </a:solidFill>
                <a:latin typeface="Courier New"/>
                <a:cs typeface="Courier New"/>
              </a:rPr>
              <a:t>", </a:t>
            </a:r>
            <a:r>
              <a:rPr lang="en-US" sz="2000" dirty="0" err="1">
                <a:solidFill>
                  <a:schemeClr val="accent1"/>
                </a:solidFill>
                <a:latin typeface="Courier New"/>
                <a:cs typeface="Courier New"/>
              </a:rPr>
              <a:t>build_vignettes</a:t>
            </a:r>
            <a:r>
              <a:rPr lang="en-US" sz="2000" dirty="0">
                <a:solidFill>
                  <a:schemeClr val="accent1"/>
                </a:solidFill>
                <a:latin typeface="Courier New"/>
                <a:cs typeface="Courier New"/>
              </a:rPr>
              <a:t> = 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1"/>
                </a:solidFill>
                <a:latin typeface="Courier New"/>
                <a:cs typeface="Courier New"/>
              </a:rPr>
              <a:t>remotes::</a:t>
            </a:r>
            <a:r>
              <a:rPr lang="en-US" sz="2000" dirty="0" err="1">
                <a:solidFill>
                  <a:schemeClr val="accent1"/>
                </a:solidFill>
                <a:latin typeface="Courier New"/>
                <a:cs typeface="Courier New"/>
              </a:rPr>
              <a:t>install_github</a:t>
            </a:r>
            <a:r>
              <a:rPr lang="en-US" sz="2000" dirty="0">
                <a:solidFill>
                  <a:schemeClr val="accent1"/>
                </a:solidFill>
                <a:latin typeface="Courier New"/>
                <a:cs typeface="Courier New"/>
              </a:rPr>
              <a:t>("</a:t>
            </a:r>
            <a:r>
              <a:rPr lang="en-US" sz="2000" dirty="0" err="1">
                <a:solidFill>
                  <a:schemeClr val="accent1"/>
                </a:solidFill>
                <a:latin typeface="Courier New"/>
                <a:cs typeface="Courier New"/>
              </a:rPr>
              <a:t>FredHutch</a:t>
            </a:r>
            <a:r>
              <a:rPr lang="en-US" sz="2000" dirty="0">
                <a:solidFill>
                  <a:schemeClr val="accent1"/>
                </a:solidFill>
                <a:latin typeface="Courier New"/>
                <a:cs typeface="Courier New"/>
              </a:rPr>
              <a:t>/</a:t>
            </a:r>
            <a:r>
              <a:rPr lang="en-US" sz="2000" dirty="0" err="1">
                <a:solidFill>
                  <a:schemeClr val="accent1"/>
                </a:solidFill>
                <a:latin typeface="Courier New"/>
                <a:cs typeface="Courier New"/>
              </a:rPr>
              <a:t>VISCfunctions</a:t>
            </a:r>
            <a:r>
              <a:rPr lang="en-US" sz="2000" dirty="0">
                <a:solidFill>
                  <a:schemeClr val="accent1"/>
                </a:solidFill>
                <a:latin typeface="Courier New"/>
                <a:cs typeface="Courier New"/>
              </a:rPr>
              <a:t>")</a:t>
            </a:r>
            <a:endParaRPr lang="en-US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VISCtemplates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ED425F-FF8D-139D-4EE5-73313A595881}"/>
              </a:ext>
            </a:extLst>
          </p:cNvPr>
          <p:cNvSpPr txBox="1">
            <a:spLocks/>
          </p:cNvSpPr>
          <p:nvPr/>
        </p:nvSpPr>
        <p:spPr>
          <a:xfrm>
            <a:off x="636720" y="3428999"/>
            <a:ext cx="10515600" cy="329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</a:t>
            </a:r>
            <a:r>
              <a:rPr lang="en-US" dirty="0" err="1"/>
              <a:t>VISCtemplates</a:t>
            </a:r>
            <a:r>
              <a:rPr lang="en-US" dirty="0"/>
              <a:t>, I recommend installing the package dependencies as suggested by the R console.</a:t>
            </a:r>
          </a:p>
          <a:p>
            <a:pPr lvl="1"/>
            <a:r>
              <a:rPr lang="en-US" dirty="0"/>
              <a:t>If you do not install </a:t>
            </a:r>
            <a:r>
              <a:rPr lang="en-US" dirty="0" err="1"/>
              <a:t>VISCfunctions</a:t>
            </a:r>
            <a:r>
              <a:rPr lang="en-US" dirty="0"/>
              <a:t>, you should be able to do all tasks but compile the report.</a:t>
            </a:r>
          </a:p>
          <a:p>
            <a:r>
              <a:rPr lang="en-US" dirty="0"/>
              <a:t>For some hands-on exercises a GitHub account required with </a:t>
            </a:r>
            <a:r>
              <a:rPr lang="en-US" dirty="0" err="1"/>
              <a:t>Rstudio</a:t>
            </a:r>
            <a:r>
              <a:rPr lang="en-US" dirty="0"/>
              <a:t> (or other command line tool) recommended.</a:t>
            </a:r>
          </a:p>
          <a:p>
            <a:pPr lvl="1"/>
            <a:r>
              <a:rPr lang="en-US" dirty="0"/>
              <a:t>Not every exercise requires GitHub.</a:t>
            </a:r>
          </a:p>
        </p:txBody>
      </p:sp>
    </p:spTree>
    <p:extLst>
      <p:ext uri="{BB962C8B-B14F-4D97-AF65-F5344CB8AC3E}">
        <p14:creationId xmlns:p14="http://schemas.microsoft.com/office/powerpoint/2010/main" val="332119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81FD-8260-FCDC-D64B-2F2285DC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4708"/>
            <a:ext cx="11095495" cy="1325563"/>
          </a:xfrm>
        </p:spPr>
        <p:txBody>
          <a:bodyPr/>
          <a:lstStyle/>
          <a:p>
            <a:r>
              <a:rPr lang="en-US" dirty="0"/>
              <a:t>Exercise 2A. Create project directory.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2A4A1-B0F3-C008-698F-6937DA4A2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918"/>
            <a:ext cx="10515600" cy="106141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vignette("</a:t>
            </a:r>
            <a:r>
              <a:rPr lang="en-US" sz="28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create_a_visc_analysis_project</a:t>
            </a:r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F494F5A-B9D4-3B91-25EA-5E527512B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586" y="1900719"/>
            <a:ext cx="6155666" cy="474381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9C1670A-B603-8B6F-A51D-BBE35DCFCE36}"/>
              </a:ext>
            </a:extLst>
          </p:cNvPr>
          <p:cNvSpPr/>
          <p:nvPr/>
        </p:nvSpPr>
        <p:spPr>
          <a:xfrm>
            <a:off x="5876818" y="2229492"/>
            <a:ext cx="318499" cy="267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FD6130-6398-0588-D47A-1647371BBB2F}"/>
              </a:ext>
            </a:extLst>
          </p:cNvPr>
          <p:cNvCxnSpPr>
            <a:cxnSpLocks/>
          </p:cNvCxnSpPr>
          <p:nvPr/>
        </p:nvCxnSpPr>
        <p:spPr>
          <a:xfrm flipH="1">
            <a:off x="3347910" y="2358730"/>
            <a:ext cx="252890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5B3CCC3-5014-869A-B41D-7F6E1585C90B}"/>
              </a:ext>
            </a:extLst>
          </p:cNvPr>
          <p:cNvSpPr txBox="1"/>
          <p:nvPr/>
        </p:nvSpPr>
        <p:spPr>
          <a:xfrm>
            <a:off x="1152394" y="1995835"/>
            <a:ext cx="2542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this icon to pop out the vignette window.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48AEF9A-5A38-5A5B-A4E6-638E95601359}"/>
              </a:ext>
            </a:extLst>
          </p:cNvPr>
          <p:cNvSpPr txBox="1">
            <a:spLocks/>
          </p:cNvSpPr>
          <p:nvPr/>
        </p:nvSpPr>
        <p:spPr>
          <a:xfrm>
            <a:off x="400833" y="2685103"/>
            <a:ext cx="4396635" cy="3938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Follow along with step one.</a:t>
            </a:r>
          </a:p>
          <a:p>
            <a:r>
              <a:rPr lang="en-US" dirty="0"/>
              <a:t>Call the repository: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HVTNGitExample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Choose a local directory path.</a:t>
            </a:r>
          </a:p>
          <a:p>
            <a:r>
              <a:rPr lang="en-US" dirty="0"/>
              <a:t>Create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DBE77-36D5-7710-981E-CBDB293A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413-D79D-6C40-9725-24B26C6FAC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5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8F19F4B-0DB5-7801-8F58-CA6E2BA54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8" y="5075017"/>
            <a:ext cx="3048000" cy="9906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AA73D91-F6CE-A9EC-BDE0-094C1B9DB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8" y="236798"/>
            <a:ext cx="4644262" cy="452705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8AEB466-8F07-F08B-AD84-34D71C248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321" y="1984689"/>
            <a:ext cx="6658899" cy="25709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63306AE-11E0-C054-4C47-F0ADD913ACD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768770" y="996043"/>
            <a:ext cx="3757001" cy="9886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E505B18-D481-A361-901B-B349F758151E}"/>
              </a:ext>
            </a:extLst>
          </p:cNvPr>
          <p:cNvSpPr txBox="1"/>
          <p:nvPr/>
        </p:nvSpPr>
        <p:spPr>
          <a:xfrm>
            <a:off x="5323114" y="236798"/>
            <a:ext cx="3755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RStudio instance opened within project directory. Work from here.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5B02A-90BF-33D4-7753-D0FB815897A9}"/>
              </a:ext>
            </a:extLst>
          </p:cNvPr>
          <p:cNvSpPr txBox="1"/>
          <p:nvPr/>
        </p:nvSpPr>
        <p:spPr>
          <a:xfrm>
            <a:off x="5617029" y="5075017"/>
            <a:ext cx="6204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Want to make sure that you are in the working directory of the new project.</a:t>
            </a:r>
          </a:p>
          <a:p>
            <a:r>
              <a:rPr lang="en-US" dirty="0"/>
              <a:t>Alternatively: check with </a:t>
            </a:r>
            <a:r>
              <a:rPr lang="en-US" dirty="0" err="1"/>
              <a:t>getwd</a:t>
            </a:r>
            <a:r>
              <a:rPr lang="en-US" dirty="0"/>
              <a:t>() and manually reset via </a:t>
            </a:r>
            <a:r>
              <a:rPr lang="en-US" dirty="0" err="1"/>
              <a:t>setwd</a:t>
            </a:r>
            <a:r>
              <a:rPr lang="en-US" dirty="0"/>
              <a:t>(). 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540CA52-D0F2-FC59-E7AF-337FA1AC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413-D79D-6C40-9725-24B26C6FAC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0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EB44-BCC2-FF8E-FD43-36D4B11E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RStudio and Git: Use Terminal feature execute Git commands.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B775-8451-C9EA-2915-08C395B5F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6128315"/>
            <a:ext cx="10755086" cy="72968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you are comfortable with a separate command line app, you may use that as well.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38D7C29-31AD-E939-3D18-8C680562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128" y="3284299"/>
            <a:ext cx="6215743" cy="13460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795AB1F-578D-AF57-C364-DE16355E9B37}"/>
              </a:ext>
            </a:extLst>
          </p:cNvPr>
          <p:cNvSpPr/>
          <p:nvPr/>
        </p:nvSpPr>
        <p:spPr>
          <a:xfrm>
            <a:off x="2938714" y="3340557"/>
            <a:ext cx="937342" cy="83740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3D9703-70D1-9E29-36C2-22B66EFEB86A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2938714" y="2241810"/>
            <a:ext cx="468671" cy="109874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F3298-6A67-C765-7F11-F566B076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413-D79D-6C40-9725-24B26C6FAC5A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DD04E-A934-25F3-AEFF-D72BABB88F4A}"/>
              </a:ext>
            </a:extLst>
          </p:cNvPr>
          <p:cNvSpPr txBox="1"/>
          <p:nvPr/>
        </p:nvSpPr>
        <p:spPr>
          <a:xfrm>
            <a:off x="1316957" y="1918644"/>
            <a:ext cx="444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here to access Terminal.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EA160C-7E23-3BA8-54C9-EB82EE7DE9A7}"/>
              </a:ext>
            </a:extLst>
          </p:cNvPr>
          <p:cNvSpPr txBox="1"/>
          <p:nvPr/>
        </p:nvSpPr>
        <p:spPr>
          <a:xfrm>
            <a:off x="505970" y="5207861"/>
            <a:ext cx="9258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Want to make sure that you are in the working directory of the new project. Can double-check by running </a:t>
            </a:r>
            <a:r>
              <a:rPr lang="en-US" b="1" dirty="0" err="1"/>
              <a:t>getwd</a:t>
            </a:r>
            <a:r>
              <a:rPr lang="en-US" b="1" dirty="0"/>
              <a:t>() in the Console. </a:t>
            </a:r>
          </a:p>
        </p:txBody>
      </p:sp>
    </p:spTree>
    <p:extLst>
      <p:ext uri="{BB962C8B-B14F-4D97-AF65-F5344CB8AC3E}">
        <p14:creationId xmlns:p14="http://schemas.microsoft.com/office/powerpoint/2010/main" val="363438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9B31-9A35-1D8F-E2A8-37CCFEB22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Exercise 2B. Initialize project Git repo.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C9E17-6BC9-D81E-1346-CC66389C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0A4D-02CE-7B4D-976F-3C789D4F72DD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3A164A-CD3E-8754-DB2A-1BB6AA356AC1}"/>
              </a:ext>
            </a:extLst>
          </p:cNvPr>
          <p:cNvGrpSpPr/>
          <p:nvPr/>
        </p:nvGrpSpPr>
        <p:grpSpPr>
          <a:xfrm>
            <a:off x="273500" y="2079277"/>
            <a:ext cx="7379630" cy="4025009"/>
            <a:chOff x="153757" y="805871"/>
            <a:chExt cx="7481767" cy="3600728"/>
          </a:xfrm>
        </p:grpSpPr>
        <p:pic>
          <p:nvPicPr>
            <p:cNvPr id="6" name="Picture 5" descr="Text&#10;&#10;Description automatically generated">
              <a:extLst>
                <a:ext uri="{FF2B5EF4-FFF2-40B4-BE49-F238E27FC236}">
                  <a16:creationId xmlns:a16="http://schemas.microsoft.com/office/drawing/2014/main" id="{F05D0B67-AC63-41D4-2D39-AC3D69D1B3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0505"/>
            <a:stretch/>
          </p:blipFill>
          <p:spPr>
            <a:xfrm>
              <a:off x="153757" y="805871"/>
              <a:ext cx="7481767" cy="360072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26021C4-1C16-EABF-AF7F-A39CC178CF60}"/>
                </a:ext>
              </a:extLst>
            </p:cNvPr>
            <p:cNvSpPr/>
            <p:nvPr/>
          </p:nvSpPr>
          <p:spPr>
            <a:xfrm>
              <a:off x="153758" y="1207394"/>
              <a:ext cx="7481766" cy="261258"/>
            </a:xfrm>
            <a:prstGeom prst="rect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43FAE1-F75A-0466-8D20-CD51424E6A6D}"/>
                </a:ext>
              </a:extLst>
            </p:cNvPr>
            <p:cNvSpPr/>
            <p:nvPr/>
          </p:nvSpPr>
          <p:spPr>
            <a:xfrm>
              <a:off x="153757" y="1629770"/>
              <a:ext cx="7481765" cy="261258"/>
            </a:xfrm>
            <a:prstGeom prst="rect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32377A4-1305-9687-8FF0-38EB64C4D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901" y="4480192"/>
            <a:ext cx="5822500" cy="1325563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-m "first project commit”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A9B63-9A17-76EE-86F3-58BD5329084E}"/>
              </a:ext>
            </a:extLst>
          </p:cNvPr>
          <p:cNvSpPr txBox="1"/>
          <p:nvPr/>
        </p:nvSpPr>
        <p:spPr>
          <a:xfrm>
            <a:off x="6096000" y="4020802"/>
            <a:ext cx="4365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</a:rPr>
              <a:t>Git commands</a:t>
            </a:r>
          </a:p>
        </p:txBody>
      </p:sp>
    </p:spTree>
    <p:extLst>
      <p:ext uri="{BB962C8B-B14F-4D97-AF65-F5344CB8AC3E}">
        <p14:creationId xmlns:p14="http://schemas.microsoft.com/office/powerpoint/2010/main" val="409545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9CFF3BF-9178-811D-30D3-D1A08818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565" y="688542"/>
            <a:ext cx="4961277" cy="38322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952990-7B46-4AA2-98B5-E4B3C640F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55" y="449329"/>
            <a:ext cx="5940444" cy="561802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3: Create GitHub remote repo.</a:t>
            </a:r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C876D31-E831-77C4-236E-723075603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532" y="4831916"/>
            <a:ext cx="25400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D5F6750-CD3F-9157-33FC-8C48CC911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824" y="1886221"/>
            <a:ext cx="2583449" cy="31943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BBDC1EE-675A-0074-42C7-3AF24B0703D1}"/>
              </a:ext>
            </a:extLst>
          </p:cNvPr>
          <p:cNvSpPr/>
          <p:nvPr/>
        </p:nvSpPr>
        <p:spPr>
          <a:xfrm>
            <a:off x="2993010" y="2330135"/>
            <a:ext cx="937342" cy="54908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BA9D74-AE2F-ACF9-3550-7430A6DE9AD1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930352" y="2604676"/>
            <a:ext cx="2600213" cy="2394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0E40CA-31B9-BFEF-7F68-8A06B8C130EA}"/>
              </a:ext>
            </a:extLst>
          </p:cNvPr>
          <p:cNvSpPr txBox="1"/>
          <p:nvPr/>
        </p:nvSpPr>
        <p:spPr>
          <a:xfrm>
            <a:off x="340154" y="1377869"/>
            <a:ext cx="483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 1: </a:t>
            </a:r>
            <a:r>
              <a:rPr lang="en-US" b="1" dirty="0" err="1">
                <a:solidFill>
                  <a:srgbClr val="7030A0"/>
                </a:solidFill>
              </a:rPr>
              <a:t>Github.com</a:t>
            </a:r>
            <a:r>
              <a:rPr lang="en-US" b="1" dirty="0">
                <a:solidFill>
                  <a:srgbClr val="7030A0"/>
                </a:solidFill>
              </a:rPr>
              <a:t> (log in) -&gt; left panel</a:t>
            </a:r>
          </a:p>
          <a:p>
            <a:r>
              <a:rPr lang="en-US" b="1" dirty="0">
                <a:solidFill>
                  <a:srgbClr val="7030A0"/>
                </a:solidFill>
              </a:rPr>
              <a:t>	Click “New” to start making repo.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B8EAAE-520B-61E9-9606-D128ACD8E743}"/>
              </a:ext>
            </a:extLst>
          </p:cNvPr>
          <p:cNvSpPr txBox="1"/>
          <p:nvPr/>
        </p:nvSpPr>
        <p:spPr>
          <a:xfrm>
            <a:off x="4130942" y="2902032"/>
            <a:ext cx="2442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 2: name the repo (use same as last slide).</a:t>
            </a:r>
          </a:p>
          <a:p>
            <a:r>
              <a:rPr lang="en-US" b="1" dirty="0">
                <a:solidFill>
                  <a:srgbClr val="7030A0"/>
                </a:solidFill>
              </a:rPr>
              <a:t>Make sure the Owner is your username.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225141E2-280F-D35F-72EC-924E3D41EA7A}"/>
              </a:ext>
            </a:extLst>
          </p:cNvPr>
          <p:cNvSpPr/>
          <p:nvPr/>
        </p:nvSpPr>
        <p:spPr>
          <a:xfrm>
            <a:off x="9908088" y="3544866"/>
            <a:ext cx="225295" cy="7515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1136FB-1B8B-E752-6F94-A2A8950D97A6}"/>
              </a:ext>
            </a:extLst>
          </p:cNvPr>
          <p:cNvSpPr txBox="1"/>
          <p:nvPr/>
        </p:nvSpPr>
        <p:spPr>
          <a:xfrm>
            <a:off x="10190532" y="3597480"/>
            <a:ext cx="149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We’ll make a public repo.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3D958A-09DB-0516-1D82-9EABDEBBA74F}"/>
              </a:ext>
            </a:extLst>
          </p:cNvPr>
          <p:cNvSpPr/>
          <p:nvPr/>
        </p:nvSpPr>
        <p:spPr>
          <a:xfrm>
            <a:off x="7507091" y="6111635"/>
            <a:ext cx="1348810" cy="54908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CC376F-FDED-9323-D7AD-442C1173F93D}"/>
              </a:ext>
            </a:extLst>
          </p:cNvPr>
          <p:cNvSpPr txBox="1"/>
          <p:nvPr/>
        </p:nvSpPr>
        <p:spPr>
          <a:xfrm>
            <a:off x="8855901" y="6111635"/>
            <a:ext cx="282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 3: Click here to create repo then pause there. 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72EC3B7-4B2B-6330-92E5-F64BD229666A}"/>
              </a:ext>
            </a:extLst>
          </p:cNvPr>
          <p:cNvCxnSpPr>
            <a:endCxn id="9" idx="1"/>
          </p:cNvCxnSpPr>
          <p:nvPr/>
        </p:nvCxnSpPr>
        <p:spPr>
          <a:xfrm rot="16200000" flipH="1">
            <a:off x="6555582" y="4651366"/>
            <a:ext cx="1178162" cy="10117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1427D7-0FEF-CE36-5E31-7BB9FAD04AFF}"/>
              </a:ext>
            </a:extLst>
          </p:cNvPr>
          <p:cNvSpPr txBox="1"/>
          <p:nvPr/>
        </p:nvSpPr>
        <p:spPr>
          <a:xfrm>
            <a:off x="6579743" y="4933473"/>
            <a:ext cx="129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Bottom of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page</a:t>
            </a:r>
          </a:p>
        </p:txBody>
      </p:sp>
      <p:pic>
        <p:nvPicPr>
          <p:cNvPr id="29" name="Picture 2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063B4CB-8897-6903-582E-2022C3A8B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55" y="5484088"/>
            <a:ext cx="2650037" cy="10439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673F438-A710-B8BA-7CCE-927F48E93308}"/>
              </a:ext>
            </a:extLst>
          </p:cNvPr>
          <p:cNvSpPr txBox="1"/>
          <p:nvPr/>
        </p:nvSpPr>
        <p:spPr>
          <a:xfrm>
            <a:off x="3040857" y="5881711"/>
            <a:ext cx="273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 NOT CREATE THIS REPO ON THE </a:t>
            </a:r>
            <a:r>
              <a:rPr lang="en-US" dirty="0" err="1">
                <a:solidFill>
                  <a:srgbClr val="FF0000"/>
                </a:solidFill>
              </a:rPr>
              <a:t>FredHutch</a:t>
            </a:r>
            <a:r>
              <a:rPr lang="en-US" dirty="0">
                <a:solidFill>
                  <a:srgbClr val="FF0000"/>
                </a:solidFill>
              </a:rPr>
              <a:t> org.</a:t>
            </a:r>
          </a:p>
        </p:txBody>
      </p:sp>
      <p:sp>
        <p:nvSpPr>
          <p:cNvPr id="31" name="&quot;No&quot; Symbol 30">
            <a:extLst>
              <a:ext uri="{FF2B5EF4-FFF2-40B4-BE49-F238E27FC236}">
                <a16:creationId xmlns:a16="http://schemas.microsoft.com/office/drawing/2014/main" id="{8333290B-31E7-ADB6-3358-5EC7616105F8}"/>
              </a:ext>
            </a:extLst>
          </p:cNvPr>
          <p:cNvSpPr/>
          <p:nvPr/>
        </p:nvSpPr>
        <p:spPr>
          <a:xfrm>
            <a:off x="509825" y="5211290"/>
            <a:ext cx="2540000" cy="1606310"/>
          </a:xfrm>
          <a:prstGeom prst="noSmoking">
            <a:avLst>
              <a:gd name="adj" fmla="val 46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6D4ABA-B291-B703-A6C8-6795E05A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413-D79D-6C40-9725-24B26C6FAC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1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6382-24FD-3A44-634E-F1474FF9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Exercise 3: Stop here.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3F94AA-EC91-500E-D66A-C1DB8DA5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B413-D79D-6C40-9725-24B26C6FAC5A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2A5C8FB-D900-93BB-D13E-FE91853A3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4675"/>
            <a:ext cx="9739164" cy="509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4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1002</Words>
  <Application>Microsoft Macintosh PowerPoint</Application>
  <PresentationFormat>Widescreen</PresentationFormat>
  <Paragraphs>142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Montserrat</vt:lpstr>
      <vt:lpstr>Office Theme</vt:lpstr>
      <vt:lpstr>Workshop Exercise Slides</vt:lpstr>
      <vt:lpstr>Hands-on exercises.</vt:lpstr>
      <vt:lpstr>Exercise 1: Setup – install VISCtemplates</vt:lpstr>
      <vt:lpstr>Exercise 2A. Create project directory.</vt:lpstr>
      <vt:lpstr>PowerPoint Presentation</vt:lpstr>
      <vt:lpstr>RStudio and Git: Use Terminal feature execute Git commands.</vt:lpstr>
      <vt:lpstr>Exercise 2B. Initialize project Git repo.</vt:lpstr>
      <vt:lpstr>Exercise 3: Create GitHub remote repo.</vt:lpstr>
      <vt:lpstr>Exercise 3: Stop here.</vt:lpstr>
      <vt:lpstr>Exercise 4: Connect local repo with GitHub</vt:lpstr>
      <vt:lpstr>Questions? Short Break.</vt:lpstr>
      <vt:lpstr>Exercise 5. Making a branch</vt:lpstr>
      <vt:lpstr>Create a VISC Report</vt:lpstr>
      <vt:lpstr>Optional: Compile the Report.</vt:lpstr>
      <vt:lpstr>Check, stage, and commit changes.</vt:lpstr>
      <vt:lpstr>Push to remote (GitHub)</vt:lpstr>
      <vt:lpstr>Exercise 6. Merging: Create a Pull Request (PR). </vt:lpstr>
      <vt:lpstr>Pull Request: alternative access.</vt:lpstr>
      <vt:lpstr>PowerPoint Presentation</vt:lpstr>
      <vt:lpstr>PowerPoint Presentation</vt:lpstr>
      <vt:lpstr>PowerPoint Presentation</vt:lpstr>
      <vt:lpstr>Cleaning up your local repo.</vt:lpstr>
      <vt:lpstr>All done!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Exercise Slides</dc:title>
  <dc:creator>Mayer, Bryan T</dc:creator>
  <cp:lastModifiedBy>Mayer, Bryan T</cp:lastModifiedBy>
  <cp:revision>2</cp:revision>
  <dcterms:created xsi:type="dcterms:W3CDTF">2022-10-19T03:24:49Z</dcterms:created>
  <dcterms:modified xsi:type="dcterms:W3CDTF">2022-10-19T03:27:41Z</dcterms:modified>
</cp:coreProperties>
</file>