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6"/>
  </p:notesMasterIdLst>
  <p:sldIdLst>
    <p:sldId id="257" r:id="rId5"/>
    <p:sldId id="262" r:id="rId6"/>
    <p:sldId id="263" r:id="rId7"/>
    <p:sldId id="270" r:id="rId8"/>
    <p:sldId id="332" r:id="rId9"/>
    <p:sldId id="338" r:id="rId10"/>
    <p:sldId id="335" r:id="rId11"/>
    <p:sldId id="339" r:id="rId12"/>
    <p:sldId id="340" r:id="rId13"/>
    <p:sldId id="333" r:id="rId14"/>
    <p:sldId id="275" r:id="rId15"/>
    <p:sldId id="341" r:id="rId16"/>
    <p:sldId id="342" r:id="rId17"/>
    <p:sldId id="343" r:id="rId18"/>
    <p:sldId id="344" r:id="rId19"/>
    <p:sldId id="334" r:id="rId20"/>
    <p:sldId id="348" r:id="rId21"/>
    <p:sldId id="349" r:id="rId22"/>
    <p:sldId id="291" r:id="rId23"/>
    <p:sldId id="302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38" d="100"/>
          <a:sy n="38" d="100"/>
        </p:scale>
        <p:origin x="15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you type ?</a:t>
            </a:r>
            <a:r>
              <a:rPr lang="en-US" dirty="0" err="1"/>
              <a:t>functionname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you may have guessed, especially given prior slide, it gives us the manual page of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1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Vignettes are a way to check behavior has not changed, on top of unit testing, since they fail to build if </a:t>
            </a:r>
          </a:p>
          <a:p>
            <a:endParaRPr lang="en-US" dirty="0"/>
          </a:p>
          <a:p>
            <a:r>
              <a:rPr lang="en-US" dirty="0"/>
              <a:t>If working from an Rmd – (which is suggested), easy as any other Rmd build</a:t>
            </a:r>
          </a:p>
          <a:p>
            <a:endParaRPr lang="en-US" dirty="0"/>
          </a:p>
          <a:p>
            <a:r>
              <a:rPr lang="en-US" dirty="0"/>
              <a:t>Compiling will be discussed in the next piece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5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 checks for compatibility and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run this through </a:t>
            </a:r>
            <a:r>
              <a:rPr lang="en-US" dirty="0" err="1"/>
              <a:t>rstudio</a:t>
            </a:r>
            <a:r>
              <a:rPr lang="en-US" dirty="0"/>
              <a:t> when building a package in the “build” pane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1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only covered a small % of the functions available in </a:t>
            </a:r>
            <a:r>
              <a:rPr lang="en-US" dirty="0" err="1"/>
              <a:t>devtools</a:t>
            </a:r>
            <a:r>
              <a:rPr lang="en-US" dirty="0"/>
              <a:t>, and are not going to go into advanced topics around including other languages,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2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its your turn! We’ll give you 8 Minutes!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function manual</a:t>
            </a:r>
          </a:p>
          <a:p>
            <a:endParaRPr lang="en-US" dirty="0"/>
          </a:p>
          <a:p>
            <a:r>
              <a:rPr lang="en-US" dirty="0"/>
              <a:t>What does a function manual contain?</a:t>
            </a:r>
          </a:p>
          <a:p>
            <a:endParaRPr lang="en-US" dirty="0"/>
          </a:p>
          <a:p>
            <a:r>
              <a:rPr lang="en-US" dirty="0"/>
              <a:t>What is the value of a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manual documents live within the /man folder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Short for manual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Special “Rd” markdown format – R Documentation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Reads similar to LaTeX, but may allow for other input formats inside of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Key words with “\” ahead to drive linking </a:t>
            </a:r>
            <a:r>
              <a:rPr lang="en-US" dirty="0" err="1"/>
              <a:t>etc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Stored and maintained separately from the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Roxygen2 package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users to write their documentation WITHIN the 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Specially formatted comments “#’ @argument”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Roxygen2 parses the source code and _generates_ the Rd files automagically for you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Reduces knowledge required to generate proper documentation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Working in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/>
              <a:t>means iof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Long form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Think of it as the instructions manual for your package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are the various expected work flows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How does the algorithm work </a:t>
            </a:r>
            <a:r>
              <a:rPr lang="en-US" dirty="0" err="1"/>
              <a:t>inder</a:t>
            </a:r>
            <a:r>
              <a:rPr lang="en-US" dirty="0"/>
              <a:t> the hood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Which functions are supposed to work together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an easy entry point into the 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/>
              <a:t>you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this.r-lib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2456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Package Documentation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Vignettes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48230"/>
            <a:ext cx="10363200" cy="216154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7200" dirty="0"/>
              <a:t>Long form documentation to share with the world how you expect everything to fit together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6511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vignette(</a:t>
            </a:r>
            <a:r>
              <a:rPr lang="en-US" sz="5400" dirty="0">
                <a:solidFill>
                  <a:srgbClr val="002060"/>
                </a:solidFill>
              </a:rPr>
              <a:t>topic = “base”, package = “</a:t>
            </a:r>
            <a:r>
              <a:rPr lang="en-US" sz="5400" dirty="0" err="1">
                <a:solidFill>
                  <a:srgbClr val="002060"/>
                </a:solidFill>
              </a:rPr>
              <a:t>dplyr</a:t>
            </a:r>
            <a:r>
              <a:rPr lang="en-US" sz="5400" dirty="0">
                <a:solidFill>
                  <a:srgbClr val="002060"/>
                </a:solidFill>
              </a:rPr>
              <a:t>”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51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usethis</a:t>
            </a:r>
            <a:r>
              <a:rPr lang="en-US" sz="5400" dirty="0"/>
              <a:t>::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use_vignette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6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use_vignette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(“R Package Validation Workshop”)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Creates the “/vignettes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Creates a vignette Rmd file with the appropriate header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Updates package information</a:t>
            </a:r>
          </a:p>
          <a:p>
            <a:pPr lvl="1"/>
            <a:r>
              <a:rPr lang="en-US" sz="2200" dirty="0"/>
              <a:t>adds </a:t>
            </a:r>
            <a:r>
              <a:rPr lang="en-US" sz="2200" dirty="0" err="1"/>
              <a:t>knitr</a:t>
            </a:r>
            <a:r>
              <a:rPr lang="en-US" sz="2200" dirty="0"/>
              <a:t> to the list of suggested packages</a:t>
            </a:r>
          </a:p>
          <a:p>
            <a:pPr lvl="1"/>
            <a:r>
              <a:rPr lang="en-US" sz="2200" dirty="0"/>
              <a:t>Adds information around which vignette builder to use to CRAN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Opens the file</a:t>
            </a:r>
          </a:p>
          <a:p>
            <a:pPr lvl="1"/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274320" lvl="1" indent="0">
              <a:buNone/>
            </a:pP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8DF270-0406-4FA1-BC55-4E3247EA02F7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531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Vignettes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Compiled by user with output left in “vignettes” folder</a:t>
            </a:r>
          </a:p>
          <a:p>
            <a:r>
              <a:rPr lang="en-US" sz="2400" dirty="0"/>
              <a:t>Compiled when built into bundle</a:t>
            </a:r>
          </a:p>
          <a:p>
            <a:r>
              <a:rPr lang="en-US" sz="2400" dirty="0"/>
              <a:t>Compiled on installation (if installing from source code)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8DF270-0406-4FA1-BC55-4E3247EA02F7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531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9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yourself</a:t>
            </a:r>
          </a:p>
        </p:txBody>
      </p:sp>
    </p:spTree>
    <p:extLst>
      <p:ext uri="{BB962C8B-B14F-4D97-AF65-F5344CB8AC3E}">
        <p14:creationId xmlns:p14="http://schemas.microsoft.com/office/powerpoint/2010/main" val="68554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check()</a:t>
            </a:r>
          </a:p>
        </p:txBody>
      </p:sp>
    </p:spTree>
    <p:extLst>
      <p:ext uri="{BB962C8B-B14F-4D97-AF65-F5344CB8AC3E}">
        <p14:creationId xmlns:p14="http://schemas.microsoft.com/office/powerpoint/2010/main" val="103304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Checks if R can build package</a:t>
            </a:r>
          </a:p>
          <a:p>
            <a:r>
              <a:rPr lang="en-US" sz="2400" dirty="0"/>
              <a:t>Checks tests </a:t>
            </a:r>
          </a:p>
          <a:p>
            <a:r>
              <a:rPr lang="en-US" sz="2400" dirty="0"/>
              <a:t>Checks documentation</a:t>
            </a:r>
          </a:p>
          <a:p>
            <a:r>
              <a:rPr lang="en-US" sz="2400" dirty="0"/>
              <a:t>Returns warnings/errors/notes indicating things to update or fix if it finds any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8DF270-0406-4FA1-BC55-4E3247EA02F7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531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9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3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Documenting Functions with {roxygen2}</a:t>
            </a:r>
          </a:p>
          <a:p>
            <a:r>
              <a:rPr lang="en-US" sz="2400" dirty="0"/>
              <a:t>Long-form documentation in R packages</a:t>
            </a:r>
          </a:p>
          <a:p>
            <a:r>
              <a:rPr lang="en-US" sz="2400" dirty="0"/>
              <a:t>Checking your R package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AE10-F90B-44C3-A04E-86AEB985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3849"/>
            <a:ext cx="10058400" cy="4198895"/>
          </a:xfrm>
        </p:spPr>
        <p:txBody>
          <a:bodyPr>
            <a:normAutofit/>
          </a:bodyPr>
          <a:lstStyle/>
          <a:p>
            <a:r>
              <a:rPr lang="en-US" sz="2400" dirty="0"/>
              <a:t>Automates common tasks while developing an R package</a:t>
            </a:r>
          </a:p>
          <a:p>
            <a:pPr lvl="1"/>
            <a:r>
              <a:rPr lang="en-US" sz="2000" dirty="0"/>
              <a:t>Parse documentation – </a:t>
            </a:r>
            <a:r>
              <a:rPr lang="en-US" sz="2000" dirty="0" err="1"/>
              <a:t>devtools</a:t>
            </a:r>
            <a:r>
              <a:rPr lang="en-US" sz="2000" dirty="0"/>
              <a:t>::document()</a:t>
            </a:r>
          </a:p>
          <a:p>
            <a:pPr lvl="1"/>
            <a:r>
              <a:rPr lang="en-US" sz="2000" dirty="0"/>
              <a:t>Evaluate all tests in a package – </a:t>
            </a:r>
            <a:r>
              <a:rPr lang="en-US" sz="2000" dirty="0" err="1"/>
              <a:t>devtools</a:t>
            </a:r>
            <a:r>
              <a:rPr lang="en-US" sz="2000" dirty="0"/>
              <a:t>::test()</a:t>
            </a:r>
          </a:p>
          <a:p>
            <a:pPr lvl="1"/>
            <a:r>
              <a:rPr lang="en-US" sz="2000" dirty="0"/>
              <a:t>Evaluate a specific test file in a package – 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test_active_file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Check package for best practices – </a:t>
            </a:r>
            <a:r>
              <a:rPr lang="en-US" sz="2000" dirty="0" err="1"/>
              <a:t>devtools</a:t>
            </a:r>
            <a:r>
              <a:rPr lang="en-US" sz="2000" dirty="0"/>
              <a:t>::check()</a:t>
            </a:r>
          </a:p>
          <a:p>
            <a:pPr lvl="1"/>
            <a:r>
              <a:rPr lang="en-US" sz="2000" dirty="0"/>
              <a:t>Load all package functions – 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load_all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Install package from source – </a:t>
            </a:r>
            <a:r>
              <a:rPr lang="en-US" sz="2000" dirty="0" err="1"/>
              <a:t>devtools</a:t>
            </a:r>
            <a:r>
              <a:rPr lang="en-US" sz="2000" dirty="0"/>
              <a:t>::install()</a:t>
            </a:r>
          </a:p>
          <a:p>
            <a:pPr lvl="1"/>
            <a:r>
              <a:rPr lang="en-US" sz="2000" dirty="0"/>
              <a:t>Install package from remote source i.e. </a:t>
            </a:r>
            <a:r>
              <a:rPr lang="en-US" sz="2000" dirty="0" err="1"/>
              <a:t>github</a:t>
            </a:r>
            <a:r>
              <a:rPr lang="en-US" sz="2000" dirty="0"/>
              <a:t> – </a:t>
            </a:r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install_github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69E485-1FAB-4E0A-B00C-D1B0C0834474}"/>
              </a:ext>
            </a:extLst>
          </p:cNvPr>
          <p:cNvSpPr txBox="1">
            <a:spLocks/>
          </p:cNvSpPr>
          <p:nvPr/>
        </p:nvSpPr>
        <p:spPr>
          <a:xfrm>
            <a:off x="369281" y="4843807"/>
            <a:ext cx="11453437" cy="2280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400" dirty="0">
                <a:hlinkClick r:id="rId3"/>
              </a:rPr>
              <a:t>devtools.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r-lib.</a:t>
            </a:r>
            <a:r>
              <a:rPr lang="en-US" sz="4400" dirty="0">
                <a:solidFill>
                  <a:srgbClr val="002060"/>
                </a:solidFill>
                <a:hlinkClick r:id="rId3"/>
              </a:rPr>
              <a:t>org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02-E2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179226" y="6016187"/>
            <a:ext cx="9833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Materials/Materials-02-Package_Elements_and_Structure/Materials-02-E02-Package_Documentation/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Documenting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?</a:t>
            </a:r>
            <a:r>
              <a:rPr lang="en-US" sz="7200" dirty="0" err="1">
                <a:solidFill>
                  <a:srgbClr val="002060"/>
                </a:solidFill>
              </a:rPr>
              <a:t>functionname</a:t>
            </a:r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1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Describe the function</a:t>
            </a:r>
          </a:p>
          <a:p>
            <a:pPr lvl="1"/>
            <a:r>
              <a:rPr lang="en-US" sz="2200" dirty="0"/>
              <a:t>What does it do</a:t>
            </a:r>
          </a:p>
          <a:p>
            <a:pPr lvl="1"/>
            <a:r>
              <a:rPr lang="en-US" sz="2200" dirty="0"/>
              <a:t>What does it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Identify arguments</a:t>
            </a:r>
          </a:p>
          <a:p>
            <a:pPr lvl="1"/>
            <a:r>
              <a:rPr lang="en-US" sz="2200" dirty="0"/>
              <a:t>What goes into the function</a:t>
            </a:r>
          </a:p>
          <a:p>
            <a:pPr lvl="1"/>
            <a:r>
              <a:rPr lang="en-US" sz="2200" dirty="0"/>
              <a:t>What are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Show examples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9CF2F-06F8-45C4-898C-EF328500C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44" y="1037377"/>
            <a:ext cx="4565856" cy="48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/man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572376" cy="3749040"/>
          </a:xfrm>
        </p:spPr>
        <p:txBody>
          <a:bodyPr>
            <a:normAutofit/>
          </a:bodyPr>
          <a:lstStyle/>
          <a:p>
            <a:r>
              <a:rPr lang="en-US" sz="2400" dirty="0"/>
              <a:t>Folder in package</a:t>
            </a:r>
          </a:p>
          <a:p>
            <a:r>
              <a:rPr lang="en-US" sz="2400" dirty="0"/>
              <a:t>“R Documentation“ format </a:t>
            </a:r>
          </a:p>
          <a:p>
            <a:r>
              <a:rPr lang="en-US" sz="2400" dirty="0"/>
              <a:t>(La)</a:t>
            </a:r>
            <a:r>
              <a:rPr lang="en-US" sz="2400" dirty="0" err="1"/>
              <a:t>TeX</a:t>
            </a:r>
            <a:r>
              <a:rPr lang="en-US" sz="2400" dirty="0"/>
              <a:t>-like</a:t>
            </a:r>
            <a:endParaRPr lang="en-US" sz="2200" dirty="0"/>
          </a:p>
          <a:p>
            <a:r>
              <a:rPr lang="en-US" sz="2200" dirty="0"/>
              <a:t>Can be difficult to write correctly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A6B1-9B80-4DD4-978B-5887D453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176" y="531159"/>
            <a:ext cx="6300039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Roxygen2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400" dirty="0"/>
              <a:t>INLINE with package</a:t>
            </a:r>
          </a:p>
          <a:p>
            <a:r>
              <a:rPr lang="en-US" sz="2400" dirty="0"/>
              <a:t>Structured comments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Title (@title)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Description (@description)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Arguments (@param)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Returns (@return)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Examples (@examples)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200" dirty="0"/>
              <a:t>Export (@export)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273F1-516E-4C83-BD52-B9CF6AC7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12" y="2014194"/>
            <a:ext cx="6484338" cy="35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8AFB-2220-429D-9580-FECCA222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1015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devtools</a:t>
            </a:r>
            <a:r>
              <a:rPr lang="en-US" sz="5400" dirty="0"/>
              <a:t>::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document()</a:t>
            </a:r>
          </a:p>
        </p:txBody>
      </p:sp>
    </p:spTree>
    <p:extLst>
      <p:ext uri="{BB962C8B-B14F-4D97-AF65-F5344CB8AC3E}">
        <p14:creationId xmlns:p14="http://schemas.microsoft.com/office/powerpoint/2010/main" val="269098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6129B-2CE7-4FE7-94A1-56E4F7AC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r>
              <a:rPr lang="en-US" sz="2800" dirty="0"/>
              <a:t>Updates all Rd files</a:t>
            </a:r>
          </a:p>
          <a:p>
            <a:r>
              <a:rPr lang="en-US" sz="2800" dirty="0"/>
              <a:t>Update NAMESPACE files</a:t>
            </a:r>
          </a:p>
          <a:p>
            <a:r>
              <a:rPr lang="en-US" sz="2800" dirty="0"/>
              <a:t>Checks outputs make sense</a:t>
            </a:r>
          </a:p>
          <a:p>
            <a:pPr lvl="1"/>
            <a:r>
              <a:rPr lang="en-US" sz="2400" dirty="0"/>
              <a:t>Past functions that were exported</a:t>
            </a:r>
          </a:p>
          <a:p>
            <a:r>
              <a:rPr lang="en-US" sz="2800" dirty="0"/>
              <a:t>? Will now work for your functions during development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10258</TotalTime>
  <Words>715</Words>
  <Application>Microsoft Office PowerPoint</Application>
  <PresentationFormat>Widescreen</PresentationFormat>
  <Paragraphs>134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Calibri</vt:lpstr>
      <vt:lpstr>Century Gothic</vt:lpstr>
      <vt:lpstr>Garamond</vt:lpstr>
      <vt:lpstr>Microsoft New Tai Lue</vt:lpstr>
      <vt:lpstr>SavonVTI</vt:lpstr>
      <vt:lpstr>R Package Development and Validation</vt:lpstr>
      <vt:lpstr>Welcome</vt:lpstr>
      <vt:lpstr>Documenting Functions</vt:lpstr>
      <vt:lpstr>?functionname</vt:lpstr>
      <vt:lpstr>Function manuals</vt:lpstr>
      <vt:lpstr>/man folder</vt:lpstr>
      <vt:lpstr>Roxygen2</vt:lpstr>
      <vt:lpstr>devtools::document()</vt:lpstr>
      <vt:lpstr>document</vt:lpstr>
      <vt:lpstr>Vignettes</vt:lpstr>
      <vt:lpstr>PowerPoint Presentation</vt:lpstr>
      <vt:lpstr>vignette(topic = “base”, package = “dplyr”)</vt:lpstr>
      <vt:lpstr>usethis::use_vignette()</vt:lpstr>
      <vt:lpstr>usethis::use_vignette(“R Package Validation Workshop”)</vt:lpstr>
      <vt:lpstr>Rendering Vignettes</vt:lpstr>
      <vt:lpstr>Check yourself</vt:lpstr>
      <vt:lpstr>devtools::check()</vt:lpstr>
      <vt:lpstr>Check</vt:lpstr>
      <vt:lpstr>devtools</vt:lpstr>
      <vt:lpstr>devtools</vt:lpstr>
      <vt:lpstr>Materials 02-E2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58</cp:revision>
  <dcterms:created xsi:type="dcterms:W3CDTF">2021-05-20T20:49:21Z</dcterms:created>
  <dcterms:modified xsi:type="dcterms:W3CDTF">2021-06-03T14:16:16Z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