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6"/>
  </p:notesMasterIdLst>
  <p:sldIdLst>
    <p:sldId id="257" r:id="rId5"/>
    <p:sldId id="262" r:id="rId6"/>
    <p:sldId id="333" r:id="rId7"/>
    <p:sldId id="394" r:id="rId8"/>
    <p:sldId id="393" r:id="rId9"/>
    <p:sldId id="365" r:id="rId10"/>
    <p:sldId id="398" r:id="rId11"/>
    <p:sldId id="384" r:id="rId12"/>
    <p:sldId id="386" r:id="rId13"/>
    <p:sldId id="388" r:id="rId14"/>
    <p:sldId id="389" r:id="rId15"/>
    <p:sldId id="390" r:id="rId16"/>
    <p:sldId id="391" r:id="rId17"/>
    <p:sldId id="392" r:id="rId18"/>
    <p:sldId id="263" r:id="rId19"/>
    <p:sldId id="368" r:id="rId20"/>
    <p:sldId id="395" r:id="rId21"/>
    <p:sldId id="382" r:id="rId22"/>
    <p:sldId id="397" r:id="rId23"/>
    <p:sldId id="381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76028" autoAdjust="0"/>
  </p:normalViewPr>
  <p:slideViewPr>
    <p:cSldViewPr snapToGrid="0">
      <p:cViewPr varScale="1">
        <p:scale>
          <a:sx n="87" d="100"/>
          <a:sy n="87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defines users as the group of individuals that need to sign off on the report.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Validation report helpers manage the expectation of repeated rendering in a variety of scenarios: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separate from a package e.g. validation of third party authored packages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while developing, e.g. as part of </a:t>
            </a:r>
            <a:r>
              <a:rPr lang="en-US" dirty="0" err="1"/>
              <a:t>c.i</a:t>
            </a:r>
            <a:r>
              <a:rPr lang="en-US" dirty="0"/>
              <a:t> or for a git repo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after install, e.g. if the working environment has been updated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as part of distribution, e.g. when bundling for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6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 anticipates that validation information is stored with the following folder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report RMD file which holds unevaluated code, and depends on contents of validation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 validation folder which includes: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Validation components: requirements, test cases and test code, each in their own sub-folder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validation.yml</a:t>
            </a:r>
            <a:r>
              <a:rPr lang="en-US" dirty="0"/>
              <a:t>: file containing configuration details. These are accessed and managed via {</a:t>
            </a:r>
            <a:r>
              <a:rPr lang="en-US" dirty="0" err="1"/>
              <a:t>valtools</a:t>
            </a:r>
            <a:r>
              <a:rPr lang="en-US" dirty="0"/>
              <a:t>} helper functions and include information such as: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Working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Output 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User details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Ordering of validation child files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[Optional] change log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Various files for compatibility with git and </a:t>
            </a:r>
            <a:r>
              <a:rPr lang="en-US" dirty="0" err="1"/>
              <a:t>usethis</a:t>
            </a:r>
            <a:r>
              <a:rPr lang="en-US" dirty="0"/>
              <a:t> (via here)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a few ways to add this skeleton to your project: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vt_use_validation</a:t>
            </a:r>
            <a:r>
              <a:rPr lang="en-US" dirty="0"/>
              <a:t>`: add just the validation folder to an existing directory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`</a:t>
            </a:r>
            <a:r>
              <a:rPr lang="en-US" dirty="0" err="1"/>
              <a:t>vt_create_package</a:t>
            </a:r>
            <a:r>
              <a:rPr lang="en-US" dirty="0"/>
              <a:t>`: initiate a new R package via {</a:t>
            </a:r>
            <a:r>
              <a:rPr lang="en-US" dirty="0" err="1"/>
              <a:t>usethis</a:t>
            </a:r>
            <a:r>
              <a:rPr lang="en-US" dirty="0"/>
              <a:t>} and include validation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workshop on R package validation, what do R packages and validation have in common?</a:t>
            </a:r>
          </a:p>
          <a:p>
            <a:pPr marL="171450" indent="-171450">
              <a:buFontTx/>
              <a:buChar char="-"/>
            </a:pPr>
            <a:r>
              <a:rPr lang="en-US" dirty="0"/>
              <a:t>R packages are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Taking a step back to FDA guidance, there is no mention of the infrastructure to manage components of validation. {</a:t>
            </a:r>
            <a:r>
              <a:rPr lang="en-US" dirty="0" err="1"/>
              <a:t>valtools</a:t>
            </a:r>
            <a:r>
              <a:rPr lang="en-US" dirty="0"/>
              <a:t>} implements a framework for handling the organization of validation of R packages, so authors can focus on content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cannot help you decide what goes into components of validation. Requirements, Test cases, test code still need to be authored and subject to human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6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provides tools to quickly grab info including validation components, testing environment details and the results of executing test code in a reproducible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needed to author requirements?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vt_use_req</a:t>
            </a:r>
            <a:r>
              <a:rPr lang="en-US" dirty="0"/>
              <a:t> creates a new requirement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Elements of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case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/>
              <a:t>coverage</a:t>
            </a:r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22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test code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1"/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05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500" dirty="0" err="1"/>
              <a:t>valtools</a:t>
            </a:r>
            <a:r>
              <a:rPr lang="en-US" sz="2500" dirty="0"/>
              <a:t> tracks users and their roles in the </a:t>
            </a:r>
            <a:r>
              <a:rPr lang="en-US" sz="2500" dirty="0" err="1"/>
              <a:t>validation.yml</a:t>
            </a:r>
            <a:r>
              <a:rPr lang="en-US" sz="2500" dirty="0"/>
              <a:t> file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If a user creates a file not seen before, prompted for their user information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Manually add a person via </a:t>
            </a:r>
            <a:r>
              <a:rPr lang="en-US" sz="2500" b="1" dirty="0" err="1"/>
              <a:t>vt_add_user_to_config</a:t>
            </a:r>
            <a:r>
              <a:rPr lang="en-US" sz="2500" b="1" dirty="0"/>
              <a:t>()</a:t>
            </a:r>
          </a:p>
          <a:p>
            <a:pPr lvl="2"/>
            <a:r>
              <a:rPr lang="en-US" sz="2400" dirty="0"/>
              <a:t>Need: username, name, role, title</a:t>
            </a:r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06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A6266C-4A73-4C48-BF96-AC2CB8C7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3" y="984481"/>
            <a:ext cx="10745333" cy="48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74AFA-7531-41F9-ACA4-E3C321277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63" y="1396015"/>
            <a:ext cx="8800076" cy="48889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0E812E-FA7B-47C0-BD76-8A0569A8184D}"/>
              </a:ext>
            </a:extLst>
          </p:cNvPr>
          <p:cNvSpPr txBox="1">
            <a:spLocks/>
          </p:cNvSpPr>
          <p:nvPr/>
        </p:nvSpPr>
        <p:spPr>
          <a:xfrm>
            <a:off x="721488" y="33200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err="1"/>
              <a:t>vt_use</a:t>
            </a:r>
            <a:r>
              <a:rPr lang="en-US" dirty="0"/>
              <a:t>_* prompting</a:t>
            </a:r>
          </a:p>
        </p:txBody>
      </p:sp>
    </p:spTree>
    <p:extLst>
      <p:ext uri="{BB962C8B-B14F-4D97-AF65-F5344CB8AC3E}">
        <p14:creationId xmlns:p14="http://schemas.microsoft.com/office/powerpoint/2010/main" val="328548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88704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validation report Rmd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651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vt_use_report</a:t>
            </a:r>
            <a:r>
              <a:rPr lang="en-US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report from template with suggested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Adds dependencies to package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templates included: full validation report and a requirements approval report</a:t>
            </a:r>
          </a:p>
        </p:txBody>
      </p:sp>
    </p:spTree>
    <p:extLst>
      <p:ext uri="{BB962C8B-B14F-4D97-AF65-F5344CB8AC3E}">
        <p14:creationId xmlns:p14="http://schemas.microsoft.com/office/powerpoint/2010/main" val="173617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Scrapes information saved across various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Produces </a:t>
            </a:r>
            <a:r>
              <a:rPr lang="en-US" sz="2800" dirty="0" err="1"/>
              <a:t>kables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in the validation child files and parses them based on order in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111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Report Helpers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286933" y="2218267"/>
            <a:ext cx="1090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vt_path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here::here(), but for validation contents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vt_file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Renders contents based on extensions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Rmd parsed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code executed and results captured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Any other file contents are printed</a:t>
            </a:r>
          </a:p>
        </p:txBody>
      </p:sp>
    </p:spTree>
    <p:extLst>
      <p:ext uri="{BB962C8B-B14F-4D97-AF65-F5344CB8AC3E}">
        <p14:creationId xmlns:p14="http://schemas.microsoft.com/office/powerpoint/2010/main" val="59509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52508" y="1859452"/>
            <a:ext cx="1018677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Report contains pointers for repeated evaluation across different validation environments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Order of child files can be specified by </a:t>
            </a:r>
            <a:r>
              <a:rPr lang="en-US" sz="2800" dirty="0" err="1"/>
              <a:t>validation.yml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is grouped by “requirements”, “</a:t>
            </a:r>
            <a:r>
              <a:rPr lang="en-US" sz="2000" dirty="0" err="1"/>
              <a:t>test_cases</a:t>
            </a:r>
            <a:r>
              <a:rPr lang="en-US" sz="2000" dirty="0"/>
              <a:t>”, “</a:t>
            </a:r>
            <a:r>
              <a:rPr lang="en-US" sz="2000" dirty="0" err="1"/>
              <a:t>test_code</a:t>
            </a:r>
            <a:r>
              <a:rPr lang="en-US" sz="2000" dirty="0"/>
              <a:t>” and then alphabetically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 via </a:t>
            </a:r>
            <a:r>
              <a:rPr lang="en-US" sz="2000" dirty="0" err="1"/>
              <a:t>vt_get_child_files</a:t>
            </a:r>
            <a:r>
              <a:rPr lang="en-US" sz="2000" dirty="0"/>
              <a:t>()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vt_add_file_to_config</a:t>
            </a:r>
            <a:r>
              <a:rPr lang="en-US" sz="2800" dirty="0"/>
              <a:t>() &amp; </a:t>
            </a:r>
            <a:r>
              <a:rPr lang="en-US" sz="2800" dirty="0" err="1"/>
              <a:t>vt_drop_file_from_config</a:t>
            </a:r>
            <a:r>
              <a:rPr lang="en-US" sz="28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validation file (req, test case, test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Specify which file to add after/before using </a:t>
            </a:r>
            <a:r>
              <a:rPr lang="en-US" sz="2400" dirty="0" err="1"/>
              <a:t>tidyselect</a:t>
            </a:r>
            <a:r>
              <a:rPr lang="en-US" sz="2400" dirty="0"/>
              <a:t>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Files added by default to the end by </a:t>
            </a:r>
            <a:r>
              <a:rPr lang="en-US" sz="2400" dirty="0" err="1"/>
              <a:t>vt_use</a:t>
            </a:r>
            <a:r>
              <a:rPr lang="en-US" sz="2400" dirty="0"/>
              <a:t>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01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valtools</a:t>
            </a:r>
            <a:r>
              <a:rPr lang="en-US" sz="2400" dirty="0"/>
              <a:t>} infrastructure</a:t>
            </a:r>
          </a:p>
          <a:p>
            <a:r>
              <a:rPr lang="en-US" sz="2400" dirty="0"/>
              <a:t>Elements of Validation</a:t>
            </a:r>
          </a:p>
          <a:p>
            <a:r>
              <a:rPr lang="en-US" sz="2400" dirty="0"/>
              <a:t>Reports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Materials/Materials-04-Introduction_to_Valtools/Materials-04-E01-Validation_Test_Code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setup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infrastructure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4700"/>
            <a:ext cx="10058400" cy="4290706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report .RMD</a:t>
            </a:r>
          </a:p>
          <a:p>
            <a:pPr lvl="1"/>
            <a:r>
              <a:rPr lang="en-US" sz="3000" dirty="0"/>
              <a:t>validation folder</a:t>
            </a:r>
          </a:p>
          <a:p>
            <a:pPr lvl="2"/>
            <a:r>
              <a:rPr lang="en-US" sz="2400" dirty="0"/>
              <a:t>validation components</a:t>
            </a:r>
          </a:p>
          <a:p>
            <a:pPr lvl="2"/>
            <a:r>
              <a:rPr lang="en-US" sz="2400" dirty="0" err="1"/>
              <a:t>validation.yml</a:t>
            </a:r>
            <a:endParaRPr lang="en-US" sz="2400" dirty="0"/>
          </a:p>
          <a:p>
            <a:pPr lvl="3"/>
            <a:r>
              <a:rPr lang="en-US" sz="2000" dirty="0"/>
              <a:t>Working directory</a:t>
            </a:r>
          </a:p>
          <a:p>
            <a:pPr lvl="3"/>
            <a:r>
              <a:rPr lang="en-US" sz="2000" dirty="0"/>
              <a:t>Output directory</a:t>
            </a:r>
          </a:p>
          <a:p>
            <a:pPr lvl="3"/>
            <a:r>
              <a:rPr lang="en-US" sz="2000" dirty="0"/>
              <a:t>Users</a:t>
            </a:r>
          </a:p>
          <a:p>
            <a:pPr lvl="3"/>
            <a:r>
              <a:rPr lang="en-US" sz="2000" dirty="0"/>
              <a:t>Ordering of validation child files</a:t>
            </a:r>
          </a:p>
          <a:p>
            <a:pPr lvl="2"/>
            <a:r>
              <a:rPr lang="en-US" sz="2400" dirty="0"/>
              <a:t>[optional] change log</a:t>
            </a:r>
          </a:p>
          <a:p>
            <a:pPr lvl="1"/>
            <a:r>
              <a:rPr lang="en-US" sz="2500" dirty="0"/>
              <a:t>[as needed] .</a:t>
            </a:r>
            <a:r>
              <a:rPr lang="en-US" sz="2500" dirty="0" err="1"/>
              <a:t>gitignore</a:t>
            </a:r>
            <a:r>
              <a:rPr lang="en-US" sz="2500" dirty="0"/>
              <a:t>, .here</a:t>
            </a:r>
          </a:p>
          <a:p>
            <a:pPr lvl="2"/>
            <a:endParaRPr lang="en-US" sz="2400" dirty="0"/>
          </a:p>
          <a:p>
            <a:pPr lvl="2"/>
            <a:endParaRPr lang="en-US" sz="2000" dirty="0"/>
          </a:p>
          <a:p>
            <a:pPr lvl="3"/>
            <a:endParaRPr lang="en-US" sz="2900" dirty="0"/>
          </a:p>
        </p:txBody>
      </p:sp>
      <p:pic>
        <p:nvPicPr>
          <p:cNvPr id="6" name="Picture 5" descr="Screenshot of folder structure expected by valtools for validation elements">
            <a:extLst>
              <a:ext uri="{FF2B5EF4-FFF2-40B4-BE49-F238E27FC236}">
                <a16:creationId xmlns:a16="http://schemas.microsoft.com/office/drawing/2014/main" id="{E63E870D-0347-4322-B695-F267DBD6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81" y="1919124"/>
            <a:ext cx="4374995" cy="36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</p:spTree>
    <p:extLst>
      <p:ext uri="{BB962C8B-B14F-4D97-AF65-F5344CB8AC3E}">
        <p14:creationId xmlns:p14="http://schemas.microsoft.com/office/powerpoint/2010/main" val="22618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3200" dirty="0"/>
              <a:t>“confirmation by examination and provision of objective evidence that software specifications conform to user needs and intended uses, and that the particular requirements implemented through software can be consistently fulfilled.”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28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Components – </a:t>
            </a:r>
            <a:br>
              <a:rPr lang="en-US" dirty="0"/>
            </a:br>
            <a:r>
              <a:rPr lang="en-US" sz="3200" dirty="0"/>
              <a:t>what needs to be authored?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Requirements</a:t>
            </a:r>
          </a:p>
          <a:p>
            <a:pPr lvl="1"/>
            <a:r>
              <a:rPr lang="en-US" sz="3000" dirty="0"/>
              <a:t>Test Cases</a:t>
            </a:r>
          </a:p>
          <a:p>
            <a:pPr lvl="1"/>
            <a:r>
              <a:rPr lang="en-US" sz="3000" dirty="0"/>
              <a:t>Test Code</a:t>
            </a:r>
          </a:p>
        </p:txBody>
      </p:sp>
    </p:spTree>
    <p:extLst>
      <p:ext uri="{BB962C8B-B14F-4D97-AF65-F5344CB8AC3E}">
        <p14:creationId xmlns:p14="http://schemas.microsoft.com/office/powerpoint/2010/main" val="29524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Reporting – </a:t>
            </a:r>
            <a:br>
              <a:rPr lang="en-US" dirty="0"/>
            </a:br>
            <a:r>
              <a:rPr lang="en-US" sz="3100" dirty="0"/>
              <a:t>what can be tracked by automating?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Authorship</a:t>
            </a:r>
          </a:p>
          <a:p>
            <a:pPr lvl="1"/>
            <a:r>
              <a:rPr lang="en-US" sz="3000" dirty="0"/>
              <a:t>Most recent edit dates</a:t>
            </a:r>
          </a:p>
          <a:p>
            <a:pPr lvl="1"/>
            <a:r>
              <a:rPr lang="en-US" sz="3000" dirty="0"/>
              <a:t>Testing environment</a:t>
            </a:r>
          </a:p>
          <a:p>
            <a:pPr lvl="1"/>
            <a:r>
              <a:rPr lang="en-US" sz="3000" dirty="0"/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12336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</a:t>
            </a:r>
            <a:r>
              <a:rPr lang="en-US" dirty="0" err="1"/>
              <a:t>vt_use_req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name,</a:t>
            </a:r>
          </a:p>
          <a:p>
            <a:pPr lvl="2"/>
            <a:r>
              <a:rPr lang="en-US" sz="2400" dirty="0"/>
              <a:t> username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Name – requirement name</a:t>
            </a:r>
          </a:p>
          <a:p>
            <a:pPr lvl="1"/>
            <a:r>
              <a:rPr lang="en-US" sz="2500" dirty="0"/>
              <a:t>Username – Person’s name writing requirement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Markdown document with proper roxygen headers</a:t>
            </a:r>
          </a:p>
          <a:p>
            <a:pPr lvl="2"/>
            <a:r>
              <a:rPr lang="en-US" sz="2400" dirty="0"/>
              <a:t>Editor</a:t>
            </a:r>
          </a:p>
          <a:p>
            <a:pPr lvl="2"/>
            <a:r>
              <a:rPr lang="en-US" sz="2400" dirty="0" err="1"/>
              <a:t>editDate</a:t>
            </a:r>
            <a:endParaRPr lang="en-US" sz="2400" dirty="0"/>
          </a:p>
          <a:p>
            <a:pPr lvl="2"/>
            <a:r>
              <a:rPr lang="en-US" sz="2400" dirty="0" err="1"/>
              <a:t>riskAssessment</a:t>
            </a:r>
            <a:endParaRPr lang="en-US" sz="24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7865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12343</TotalTime>
  <Words>1096</Words>
  <Application>Microsoft Office PowerPoint</Application>
  <PresentationFormat>Widescreen</PresentationFormat>
  <Paragraphs>180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the setup</vt:lpstr>
      <vt:lpstr>{valtools} infrastructure</vt:lpstr>
      <vt:lpstr>the Elements</vt:lpstr>
      <vt:lpstr>Validation Components</vt:lpstr>
      <vt:lpstr>Validation Components –  what needs to be authored?</vt:lpstr>
      <vt:lpstr>Validation Reporting –  what can be tracked by automating?</vt:lpstr>
      <vt:lpstr>Requirements - vt_use_req()</vt:lpstr>
      <vt:lpstr>Test Cases - vt_use_test_case()</vt:lpstr>
      <vt:lpstr>Test Code - vt_use_test_code()</vt:lpstr>
      <vt:lpstr>Users</vt:lpstr>
      <vt:lpstr>PowerPoint Presentation</vt:lpstr>
      <vt:lpstr>PowerPoint Presentation</vt:lpstr>
      <vt:lpstr>Report</vt:lpstr>
      <vt:lpstr>Creating the validation report Rmd</vt:lpstr>
      <vt:lpstr>Report basics</vt:lpstr>
      <vt:lpstr>Validation Report Helpers</vt:lpstr>
      <vt:lpstr>Child Files</vt:lpstr>
      <vt:lpstr>Rendering Reports</vt:lpstr>
      <vt:lpstr>Materials 04-E1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116</cp:revision>
  <dcterms:created xsi:type="dcterms:W3CDTF">2021-05-20T20:49:21Z</dcterms:created>
  <dcterms:modified xsi:type="dcterms:W3CDTF">2021-06-04T02:22:05Z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