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23"/>
  </p:notesMasterIdLst>
  <p:sldIdLst>
    <p:sldId id="257" r:id="rId5"/>
    <p:sldId id="262" r:id="rId6"/>
    <p:sldId id="414" r:id="rId7"/>
    <p:sldId id="412" r:id="rId8"/>
    <p:sldId id="417" r:id="rId9"/>
    <p:sldId id="413" r:id="rId10"/>
    <p:sldId id="418" r:id="rId11"/>
    <p:sldId id="416" r:id="rId12"/>
    <p:sldId id="402" r:id="rId13"/>
    <p:sldId id="404" r:id="rId14"/>
    <p:sldId id="405" r:id="rId15"/>
    <p:sldId id="406" r:id="rId16"/>
    <p:sldId id="408" r:id="rId17"/>
    <p:sldId id="415" r:id="rId18"/>
    <p:sldId id="407" r:id="rId19"/>
    <p:sldId id="394" r:id="rId20"/>
    <p:sldId id="400" r:id="rId21"/>
    <p:sldId id="41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ghes, Ellis H" initials="HE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433"/>
    <a:srgbClr val="5CC6D6"/>
    <a:srgbClr val="344529"/>
    <a:srgbClr val="2B3922"/>
    <a:srgbClr val="2E3722"/>
    <a:srgbClr val="FCF7F1"/>
    <a:srgbClr val="B8D233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79125" autoAdjust="0"/>
  </p:normalViewPr>
  <p:slideViewPr>
    <p:cSldViewPr snapToGrid="0">
      <p:cViewPr varScale="1">
        <p:scale>
          <a:sx n="93" d="100"/>
          <a:sy n="93" d="100"/>
        </p:scale>
        <p:origin x="-49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375EF-7AC2-40F0-8984-3657FAAC21B8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6414-4BE6-427A-9F34-1430B41B9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7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04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96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98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76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38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955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33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98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51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necessary to author test cases?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valtools</a:t>
            </a:r>
            <a:r>
              <a:rPr lang="en-US" dirty="0"/>
              <a:t>::</a:t>
            </a:r>
            <a:r>
              <a:rPr lang="en-US" dirty="0" err="1"/>
              <a:t>vt_use_test_cases</a:t>
            </a:r>
            <a:r>
              <a:rPr lang="en-US" dirty="0"/>
              <a:t> creates a new test case file with prompts for essential elements. The content is written using markdown syntax, with roxygen2 tags for simple meta info.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14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necessary to author test cases?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valtools</a:t>
            </a:r>
            <a:r>
              <a:rPr lang="en-US" dirty="0"/>
              <a:t>::</a:t>
            </a:r>
            <a:r>
              <a:rPr lang="en-US" dirty="0" err="1"/>
              <a:t>vt_use_test_cases</a:t>
            </a:r>
            <a:r>
              <a:rPr lang="en-US" dirty="0"/>
              <a:t> creates a new test case file with prompts for essential elements. The content is written using markdown syntax, with roxygen2 tags for simple meta info.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1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necessary to author test code?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valtools</a:t>
            </a:r>
            <a:r>
              <a:rPr lang="en-US" dirty="0"/>
              <a:t>::</a:t>
            </a:r>
            <a:r>
              <a:rPr lang="en-US" dirty="0" err="1"/>
              <a:t>vt_use_test_code</a:t>
            </a:r>
            <a:r>
              <a:rPr lang="en-US" dirty="0"/>
              <a:t> creates a new test code file with prompts for essential elements. The content is written using </a:t>
            </a:r>
            <a:r>
              <a:rPr lang="en-US" dirty="0" err="1"/>
              <a:t>testthat</a:t>
            </a:r>
            <a:r>
              <a:rPr lang="en-US" dirty="0"/>
              <a:t> syntax, with roxygen2 tags for simple meta info.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78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necessary to author test code?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valtools</a:t>
            </a:r>
            <a:r>
              <a:rPr lang="en-US" dirty="0"/>
              <a:t>::</a:t>
            </a:r>
            <a:r>
              <a:rPr lang="en-US" dirty="0" err="1"/>
              <a:t>vt_use_test_code</a:t>
            </a:r>
            <a:r>
              <a:rPr lang="en-US" dirty="0"/>
              <a:t> creates a new test code file with prompts for essential elements. The content is written using </a:t>
            </a:r>
            <a:r>
              <a:rPr lang="en-US" dirty="0" err="1"/>
              <a:t>testthat</a:t>
            </a:r>
            <a:r>
              <a:rPr lang="en-US" dirty="0"/>
              <a:t> syntax, with roxygen2 tags for simple meta info.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78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98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9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Validation report helpers manage the expectation of repeated rendering in a variety of scenarios: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Validation separate from a package e.g. validation of third party authored packages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Validation while developing, e.g. as part of </a:t>
            </a:r>
            <a:r>
              <a:rPr lang="en-US" dirty="0" err="1"/>
              <a:t>c.i</a:t>
            </a:r>
            <a:r>
              <a:rPr lang="en-US" dirty="0"/>
              <a:t> or for a git repo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Validation after install, e.g. if the working environment has been updated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Validation as part of distribution, e.g. when bundling for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74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xmlns="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34980" y="118533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2355458"/>
            <a:ext cx="5120639" cy="1630907"/>
          </a:xfrm>
        </p:spPr>
        <p:txBody>
          <a:bodyPr>
            <a:normAutofit fontScale="90000"/>
          </a:bodyPr>
          <a:lstStyle/>
          <a:p>
            <a:r>
              <a:rPr lang="en-GB" sz="4400" dirty="0"/>
              <a:t>R Package Validation</a:t>
            </a:r>
            <a:br>
              <a:rPr lang="en-GB" sz="4400" dirty="0"/>
            </a:br>
            <a:r>
              <a:rPr lang="en-GB" sz="4400" dirty="0"/>
              <a:t>Workshop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1" y="4095738"/>
            <a:ext cx="4775075" cy="811852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</a:rPr>
              <a:t>The Validation Report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20AC4B09-ED72-42FC-9845-45FC1F4BC29D}"/>
              </a:ext>
            </a:extLst>
          </p:cNvPr>
          <p:cNvCxnSpPr/>
          <p:nvPr/>
        </p:nvCxnSpPr>
        <p:spPr>
          <a:xfrm>
            <a:off x="5861010" y="4071031"/>
            <a:ext cx="5120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basics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1F3DA2E-9599-4B03-A261-D34A77F831CE}"/>
              </a:ext>
            </a:extLst>
          </p:cNvPr>
          <p:cNvSpPr txBox="1"/>
          <p:nvPr/>
        </p:nvSpPr>
        <p:spPr>
          <a:xfrm>
            <a:off x="1540934" y="2218267"/>
            <a:ext cx="101867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Rmarkdown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Scrapes information saved across various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Produces </a:t>
            </a:r>
            <a:r>
              <a:rPr lang="en-US" sz="2800" dirty="0" err="1"/>
              <a:t>kables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Reads in the validation child files and parses them based on order in </a:t>
            </a:r>
            <a:r>
              <a:rPr lang="en-US" sz="2800" dirty="0" err="1"/>
              <a:t>validation.yml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9708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Report Helpers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1F3DA2E-9599-4B03-A261-D34A77F831CE}"/>
              </a:ext>
            </a:extLst>
          </p:cNvPr>
          <p:cNvSpPr txBox="1"/>
          <p:nvPr/>
        </p:nvSpPr>
        <p:spPr>
          <a:xfrm>
            <a:off x="1286933" y="2218267"/>
            <a:ext cx="109050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vt_path</a:t>
            </a:r>
            <a:r>
              <a:rPr lang="en-US" sz="2800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here::here(), but for validation contents</a:t>
            </a:r>
          </a:p>
          <a:p>
            <a:pPr lvl="1"/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vt_file</a:t>
            </a:r>
            <a:r>
              <a:rPr lang="en-US" sz="2800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Renders contents based on extensions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Rmd parsed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Test code executed and results captured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Any other file contents are printed</a:t>
            </a:r>
          </a:p>
        </p:txBody>
      </p:sp>
    </p:spTree>
    <p:extLst>
      <p:ext uri="{BB962C8B-B14F-4D97-AF65-F5344CB8AC3E}">
        <p14:creationId xmlns:p14="http://schemas.microsoft.com/office/powerpoint/2010/main" val="551187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Files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1F3DA2E-9599-4B03-A261-D34A77F831CE}"/>
              </a:ext>
            </a:extLst>
          </p:cNvPr>
          <p:cNvSpPr txBox="1"/>
          <p:nvPr/>
        </p:nvSpPr>
        <p:spPr>
          <a:xfrm>
            <a:off x="1552508" y="1859452"/>
            <a:ext cx="1018677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Validation Report contains pointers for repeated evaluation across different validation environments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Order of child files can be specified by </a:t>
            </a:r>
            <a:r>
              <a:rPr lang="en-US" sz="2800" dirty="0" err="1"/>
              <a:t>validation.yml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Default is grouped by “requirements”, “</a:t>
            </a:r>
            <a:r>
              <a:rPr lang="en-US" sz="2000" dirty="0" err="1"/>
              <a:t>test_cases</a:t>
            </a:r>
            <a:r>
              <a:rPr lang="en-US" sz="2000" dirty="0"/>
              <a:t>”, “</a:t>
            </a:r>
            <a:r>
              <a:rPr lang="en-US" sz="2000" dirty="0" err="1"/>
              <a:t>test_code</a:t>
            </a:r>
            <a:r>
              <a:rPr lang="en-US" sz="2000" dirty="0"/>
              <a:t>” and then alphabetically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Control via </a:t>
            </a:r>
            <a:r>
              <a:rPr lang="en-US" sz="2000" dirty="0" err="1"/>
              <a:t>vt_get_child_files</a:t>
            </a:r>
            <a:r>
              <a:rPr lang="en-US" sz="2000" dirty="0"/>
              <a:t>()</a:t>
            </a:r>
          </a:p>
          <a:p>
            <a:pPr lvl="1"/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vt_add_file_to_config</a:t>
            </a:r>
            <a:r>
              <a:rPr lang="en-US" sz="2800" dirty="0"/>
              <a:t>() &amp; </a:t>
            </a:r>
            <a:r>
              <a:rPr lang="en-US" sz="2800" dirty="0" err="1"/>
              <a:t>vt_drop_file_from_config</a:t>
            </a:r>
            <a:r>
              <a:rPr lang="en-US" sz="2800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Specify validation file (req, test case, test code)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Specify which file to add after/before using </a:t>
            </a:r>
            <a:r>
              <a:rPr lang="en-US" sz="2400" dirty="0" err="1"/>
              <a:t>tidyselect</a:t>
            </a:r>
            <a:r>
              <a:rPr lang="en-US" sz="2400" dirty="0"/>
              <a:t> syntax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Files added by default to the end by </a:t>
            </a:r>
            <a:r>
              <a:rPr lang="en-US" sz="2400" dirty="0" err="1"/>
              <a:t>vt_use</a:t>
            </a:r>
            <a:r>
              <a:rPr lang="en-US" sz="2400" dirty="0"/>
              <a:t>_*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0418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Complete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Exercise </a:t>
            </a:r>
            <a:r>
              <a:rPr lang="en-US" dirty="0" smtClean="0"/>
              <a:t>5 </a:t>
            </a:r>
            <a:r>
              <a:rPr lang="en-US" dirty="0" smtClean="0"/>
              <a:t>Task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527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validation report Rmd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1F3DA2E-9599-4B03-A261-D34A77F831CE}"/>
              </a:ext>
            </a:extLst>
          </p:cNvPr>
          <p:cNvSpPr txBox="1"/>
          <p:nvPr/>
        </p:nvSpPr>
        <p:spPr>
          <a:xfrm>
            <a:off x="1540934" y="2218267"/>
            <a:ext cx="106510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vt_use_report</a:t>
            </a:r>
            <a:r>
              <a:rPr lang="en-US" sz="2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Creates report from template with suggested contents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Adds dependencies to package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Two templates included: full validation report and a requirements approval report</a:t>
            </a:r>
          </a:p>
        </p:txBody>
      </p:sp>
    </p:spTree>
    <p:extLst>
      <p:ext uri="{BB962C8B-B14F-4D97-AF65-F5344CB8AC3E}">
        <p14:creationId xmlns:p14="http://schemas.microsoft.com/office/powerpoint/2010/main" val="3832069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Reports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F5BA94D-0FB3-4C60-9994-8A309B690D97}"/>
              </a:ext>
            </a:extLst>
          </p:cNvPr>
          <p:cNvSpPr txBox="1"/>
          <p:nvPr/>
        </p:nvSpPr>
        <p:spPr>
          <a:xfrm>
            <a:off x="1286933" y="2218267"/>
            <a:ext cx="109050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vt_validate_report</a:t>
            </a:r>
            <a:r>
              <a:rPr lang="en-US" sz="2800" dirty="0"/>
              <a:t>() executes the Rmd and saves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Serves as “snapshot” in time</a:t>
            </a:r>
          </a:p>
        </p:txBody>
      </p:sp>
    </p:spTree>
    <p:extLst>
      <p:ext uri="{BB962C8B-B14F-4D97-AF65-F5344CB8AC3E}">
        <p14:creationId xmlns:p14="http://schemas.microsoft.com/office/powerpoint/2010/main" val="3055521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</a:t>
            </a:r>
            <a:r>
              <a:rPr lang="en-US" dirty="0" err="1"/>
              <a:t>valtools</a:t>
            </a:r>
            <a:r>
              <a:rPr lang="en-US" dirty="0"/>
              <a:t>} Reports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Reports are Rmd and therefore infinitely customizable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Outputs of Rmd from validation to live in new output location</a:t>
            </a:r>
          </a:p>
          <a:p>
            <a:pPr lvl="1"/>
            <a:endParaRPr lang="en-US" sz="2800" dirty="0"/>
          </a:p>
          <a:p>
            <a:pPr lvl="1"/>
            <a:r>
              <a:rPr lang="en-US" sz="3200" dirty="0"/>
              <a:t>Serves as “snapshot” in time of package state</a:t>
            </a:r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036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Customization options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7D7427A6-1030-45CE-92A8-5212E0F72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Modify the report RMD generated via template</a:t>
            </a:r>
          </a:p>
          <a:p>
            <a:r>
              <a:rPr lang="en-US" sz="2400" dirty="0"/>
              <a:t>Write a report RMD from scratch</a:t>
            </a:r>
          </a:p>
          <a:p>
            <a:r>
              <a:rPr lang="en-US" sz="2400" dirty="0"/>
              <a:t>Propose a new template via {</a:t>
            </a:r>
            <a:r>
              <a:rPr lang="en-US" sz="2400" dirty="0" err="1"/>
              <a:t>valtools</a:t>
            </a:r>
            <a:r>
              <a:rPr lang="en-US" sz="2400" dirty="0"/>
              <a:t>} issue/PR </a:t>
            </a:r>
          </a:p>
          <a:p>
            <a:r>
              <a:rPr lang="en-US" sz="2400" dirty="0"/>
              <a:t>Switch between multiple RMDs by updating </a:t>
            </a:r>
            <a:r>
              <a:rPr lang="en-US" sz="2400" dirty="0" err="1"/>
              <a:t>validation.yml</a:t>
            </a:r>
            <a:r>
              <a:rPr lang="en-US" sz="2400" dirty="0"/>
              <a:t> as the project cycles through adoption and validation phases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1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Complete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Exercise </a:t>
            </a:r>
            <a:r>
              <a:rPr lang="en-US" dirty="0" smtClean="0"/>
              <a:t>5 </a:t>
            </a:r>
            <a:r>
              <a:rPr lang="en-US" dirty="0" smtClean="0"/>
              <a:t>Task </a:t>
            </a:r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34222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Adding Test Cases</a:t>
            </a:r>
          </a:p>
          <a:p>
            <a:r>
              <a:rPr lang="en-US" sz="2400" dirty="0" smtClean="0"/>
              <a:t>Adding Test Code</a:t>
            </a:r>
          </a:p>
          <a:p>
            <a:r>
              <a:rPr lang="en-US" sz="2400" dirty="0" smtClean="0"/>
              <a:t>Validation </a:t>
            </a:r>
            <a:r>
              <a:rPr lang="en-US" sz="2400" dirty="0"/>
              <a:t>Reports in R packages</a:t>
            </a:r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123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382" y="2409722"/>
            <a:ext cx="9298112" cy="2437232"/>
          </a:xfrm>
        </p:spPr>
        <p:txBody>
          <a:bodyPr>
            <a:normAutofit/>
          </a:bodyPr>
          <a:lstStyle/>
          <a:p>
            <a:r>
              <a:rPr lang="en-US" dirty="0" smtClean="0"/>
              <a:t>Validation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 - </a:t>
            </a:r>
            <a:r>
              <a:rPr lang="en-US" dirty="0" err="1"/>
              <a:t>vt_use_test_case</a:t>
            </a:r>
            <a:r>
              <a:rPr lang="en-US" dirty="0"/>
              <a:t>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Key Arguments</a:t>
            </a:r>
          </a:p>
          <a:p>
            <a:pPr lvl="2"/>
            <a:r>
              <a:rPr lang="en-US" sz="2400" dirty="0"/>
              <a:t> name,</a:t>
            </a:r>
          </a:p>
          <a:p>
            <a:pPr lvl="2"/>
            <a:r>
              <a:rPr lang="en-US" sz="2400" dirty="0"/>
              <a:t> username</a:t>
            </a:r>
          </a:p>
          <a:p>
            <a:pPr lvl="2"/>
            <a:endParaRPr lang="en-US" sz="2400" dirty="0"/>
          </a:p>
          <a:p>
            <a:pPr lvl="1"/>
            <a:r>
              <a:rPr lang="en-US" sz="2500" dirty="0"/>
              <a:t>Name – requirement name</a:t>
            </a:r>
          </a:p>
          <a:p>
            <a:pPr lvl="1"/>
            <a:r>
              <a:rPr lang="en-US" sz="2500" dirty="0"/>
              <a:t>Username – Person’s name writing test case</a:t>
            </a:r>
          </a:p>
          <a:p>
            <a:pPr marL="274320" lvl="1" indent="0">
              <a:buNone/>
            </a:pPr>
            <a:endParaRPr lang="en-US" sz="2500" dirty="0"/>
          </a:p>
          <a:p>
            <a:pPr lvl="1"/>
            <a:endParaRPr lang="en-US" sz="2500" dirty="0"/>
          </a:p>
          <a:p>
            <a:pPr marL="274320" lvl="1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42227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 - </a:t>
            </a:r>
            <a:r>
              <a:rPr lang="en-US" dirty="0" err="1"/>
              <a:t>vt_use_test_case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11" y="1890197"/>
            <a:ext cx="11198831" cy="433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178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Code - </a:t>
            </a:r>
            <a:r>
              <a:rPr lang="en-US" dirty="0" err="1"/>
              <a:t>vt_use_test_code</a:t>
            </a:r>
            <a:r>
              <a:rPr lang="en-US" dirty="0"/>
              <a:t>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Key Arguments</a:t>
            </a:r>
          </a:p>
          <a:p>
            <a:pPr lvl="2"/>
            <a:r>
              <a:rPr lang="en-US" sz="2400" dirty="0"/>
              <a:t> name,</a:t>
            </a:r>
          </a:p>
          <a:p>
            <a:pPr lvl="2"/>
            <a:r>
              <a:rPr lang="en-US" sz="2400" dirty="0"/>
              <a:t> username</a:t>
            </a:r>
          </a:p>
          <a:p>
            <a:pPr lvl="2"/>
            <a:endParaRPr lang="en-US" sz="2400" dirty="0"/>
          </a:p>
          <a:p>
            <a:pPr lvl="1"/>
            <a:r>
              <a:rPr lang="en-US" sz="2500" dirty="0"/>
              <a:t>Name – requirement name</a:t>
            </a:r>
          </a:p>
          <a:p>
            <a:pPr lvl="1"/>
            <a:r>
              <a:rPr lang="en-US" sz="2500" dirty="0"/>
              <a:t>Username – Person’s name writing test code</a:t>
            </a:r>
          </a:p>
          <a:p>
            <a:pPr marL="274320" lvl="1" indent="0">
              <a:buNone/>
            </a:pPr>
            <a:endParaRPr lang="en-US" sz="2500" dirty="0"/>
          </a:p>
          <a:p>
            <a:pPr marL="274320" lvl="1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99026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Code - </a:t>
            </a:r>
            <a:r>
              <a:rPr lang="en-US" dirty="0" err="1"/>
              <a:t>vt_use_test_code</a:t>
            </a:r>
            <a:r>
              <a:rPr lang="en-US" dirty="0"/>
              <a:t>()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14" y="1908229"/>
            <a:ext cx="10874677" cy="423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4682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Complete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Exercise </a:t>
            </a:r>
            <a:r>
              <a:rPr lang="en-US" dirty="0" smtClean="0"/>
              <a:t>5 </a:t>
            </a:r>
            <a:r>
              <a:rPr lang="en-US" dirty="0" smtClean="0"/>
              <a:t>Task </a:t>
            </a:r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90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2409722"/>
            <a:ext cx="8933796" cy="2437232"/>
          </a:xfrm>
        </p:spPr>
        <p:txBody>
          <a:bodyPr>
            <a:normAutofit/>
          </a:bodyPr>
          <a:lstStyle/>
          <a:p>
            <a:r>
              <a:rPr lang="en-US" dirty="0"/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3209574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{033F8415-3869-45A9-8A7D-106BB5DD81BC}tf78438558_win32</Template>
  <TotalTime>12344</TotalTime>
  <Words>577</Words>
  <Application>Microsoft Office PowerPoint</Application>
  <PresentationFormat>Custom</PresentationFormat>
  <Paragraphs>112</Paragraphs>
  <Slides>18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SavonVTI</vt:lpstr>
      <vt:lpstr>R Package Validation Workshop</vt:lpstr>
      <vt:lpstr>Welcome</vt:lpstr>
      <vt:lpstr>Validation Elements</vt:lpstr>
      <vt:lpstr>Test Cases - vt_use_test_case()</vt:lpstr>
      <vt:lpstr>Test Cases - vt_use_test_case()</vt:lpstr>
      <vt:lpstr>Test Code - vt_use_test_code()</vt:lpstr>
      <vt:lpstr>Test Code - vt_use_test_code()</vt:lpstr>
      <vt:lpstr>Complete  Exercise 5 Task A</vt:lpstr>
      <vt:lpstr>Report</vt:lpstr>
      <vt:lpstr>Report basics</vt:lpstr>
      <vt:lpstr>Validation Report Helpers</vt:lpstr>
      <vt:lpstr>Child Files</vt:lpstr>
      <vt:lpstr>Complete  Exercise 5 Task B</vt:lpstr>
      <vt:lpstr>Creating the validation report Rmd</vt:lpstr>
      <vt:lpstr>Rendering Reports</vt:lpstr>
      <vt:lpstr>{valtools} Reports</vt:lpstr>
      <vt:lpstr>Customization options</vt:lpstr>
      <vt:lpstr>Complete  Exercise 5 Task 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Package Development and Validation</dc:title>
  <dc:creator>Hughes, Ellis H</dc:creator>
  <cp:lastModifiedBy>Windows User</cp:lastModifiedBy>
  <cp:revision>119</cp:revision>
  <dcterms:created xsi:type="dcterms:W3CDTF">2021-05-20T20:49:21Z</dcterms:created>
  <dcterms:modified xsi:type="dcterms:W3CDTF">2021-10-14T14:30:06Z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