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27"/>
  </p:notesMasterIdLst>
  <p:sldIdLst>
    <p:sldId id="257" r:id="rId5"/>
    <p:sldId id="262" r:id="rId6"/>
    <p:sldId id="333" r:id="rId7"/>
    <p:sldId id="394" r:id="rId8"/>
    <p:sldId id="393" r:id="rId9"/>
    <p:sldId id="365" r:id="rId10"/>
    <p:sldId id="384" r:id="rId11"/>
    <p:sldId id="385" r:id="rId12"/>
    <p:sldId id="386" r:id="rId13"/>
    <p:sldId id="388" r:id="rId14"/>
    <p:sldId id="389" r:id="rId15"/>
    <p:sldId id="390" r:id="rId16"/>
    <p:sldId id="391" r:id="rId17"/>
    <p:sldId id="392" r:id="rId18"/>
    <p:sldId id="263" r:id="rId19"/>
    <p:sldId id="368" r:id="rId20"/>
    <p:sldId id="395" r:id="rId21"/>
    <p:sldId id="396" r:id="rId22"/>
    <p:sldId id="382" r:id="rId23"/>
    <p:sldId id="397" r:id="rId24"/>
    <p:sldId id="381" r:id="rId25"/>
    <p:sldId id="33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ghes, Ellis H" initials="HEH" lastIdx="1" clrIdx="0">
    <p:extLst>
      <p:ext uri="{19B8F6BF-5375-455C-9EA6-DF929625EA0E}">
        <p15:presenceInfo xmlns:p15="http://schemas.microsoft.com/office/powerpoint/2012/main" userId="S::ehhughes@fredhutch.org::460c8e57-1da4-4dc7-bbf9-89eda83558c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433"/>
    <a:srgbClr val="5CC6D6"/>
    <a:srgbClr val="344529"/>
    <a:srgbClr val="2B3922"/>
    <a:srgbClr val="2E3722"/>
    <a:srgbClr val="FCF7F1"/>
    <a:srgbClr val="B8D233"/>
    <a:srgbClr val="F8D22F"/>
    <a:srgbClr val="F03F2B"/>
    <a:srgbClr val="348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79125" autoAdjust="0"/>
  </p:normalViewPr>
  <p:slideViewPr>
    <p:cSldViewPr snapToGrid="0">
      <p:cViewPr varScale="1">
        <p:scale>
          <a:sx n="90" d="100"/>
          <a:sy n="90" d="100"/>
        </p:scale>
        <p:origin x="13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375EF-7AC2-40F0-8984-3657FAAC21B8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26414-4BE6-427A-9F34-1430B41B9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71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041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14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782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261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692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399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766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99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123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744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96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510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388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60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workshop on R package validation, what do R packages and validation have in common?</a:t>
            </a:r>
          </a:p>
          <a:p>
            <a:pPr marL="171450" indent="-171450">
              <a:buFontTx/>
              <a:buChar char="-"/>
            </a:pPr>
            <a:r>
              <a:rPr lang="en-US" dirty="0"/>
              <a:t>R packages are software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62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Valtools</a:t>
            </a:r>
            <a:r>
              <a:rPr lang="en-US" dirty="0"/>
              <a:t> is reliant on the </a:t>
            </a:r>
            <a:r>
              <a:rPr lang="en-US" dirty="0" err="1"/>
              <a:t>valdation.yml</a:t>
            </a:r>
            <a:r>
              <a:rPr lang="en-US" dirty="0"/>
              <a:t> file to tell it a lot of the intentions and locations for the validation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Most of the time users will not have to interact with the </a:t>
            </a:r>
            <a:r>
              <a:rPr lang="en-US" dirty="0" err="1"/>
              <a:t>yml</a:t>
            </a:r>
            <a:r>
              <a:rPr lang="en-US" dirty="0"/>
              <a:t>, provided helper functions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95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workshop on R package validation, what do R packages and validation have in common?</a:t>
            </a:r>
          </a:p>
          <a:p>
            <a:pPr marL="171450" indent="-171450">
              <a:buFontTx/>
              <a:buChar char="-"/>
            </a:pPr>
            <a:r>
              <a:rPr lang="en-US" dirty="0"/>
              <a:t>R packages are software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98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3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13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94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53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34980" y="118533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1010" y="2355458"/>
            <a:ext cx="5120639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R Package Development and Validation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1" y="4095738"/>
            <a:ext cx="4775075" cy="811852"/>
          </a:xfrm>
        </p:spPr>
        <p:txBody>
          <a:bodyPr>
            <a:normAutofit fontScale="62500" lnSpcReduction="20000"/>
          </a:bodyPr>
          <a:lstStyle/>
          <a:p>
            <a:pPr>
              <a:spcAft>
                <a:spcPts val="600"/>
              </a:spcAft>
            </a:pPr>
            <a:r>
              <a:rPr lang="en-US" sz="3600" dirty="0">
                <a:solidFill>
                  <a:schemeClr val="tx1"/>
                </a:solidFill>
              </a:rPr>
              <a:t>Elements of</a:t>
            </a:r>
          </a:p>
          <a:p>
            <a:pPr>
              <a:spcAft>
                <a:spcPts val="600"/>
              </a:spcAft>
            </a:pPr>
            <a:r>
              <a:rPr lang="en-US" sz="3600" dirty="0">
                <a:solidFill>
                  <a:schemeClr val="tx1"/>
                </a:solidFill>
              </a:rPr>
              <a:t>Validation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0AC4B09-ED72-42FC-9845-45FC1F4BC29D}"/>
              </a:ext>
            </a:extLst>
          </p:cNvPr>
          <p:cNvCxnSpPr/>
          <p:nvPr/>
        </p:nvCxnSpPr>
        <p:spPr>
          <a:xfrm>
            <a:off x="5861010" y="4071031"/>
            <a:ext cx="5120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 - </a:t>
            </a:r>
            <a:r>
              <a:rPr lang="en-US" dirty="0" err="1"/>
              <a:t>vt_use_test_case</a:t>
            </a:r>
            <a:r>
              <a:rPr lang="en-US" dirty="0"/>
              <a:t>()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58183-391D-4056-BC02-A181C5440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sz="2400" dirty="0"/>
              <a:t>Key Arguments</a:t>
            </a:r>
          </a:p>
          <a:p>
            <a:pPr lvl="2"/>
            <a:r>
              <a:rPr lang="en-US" sz="2400" dirty="0"/>
              <a:t> name,</a:t>
            </a:r>
          </a:p>
          <a:p>
            <a:pPr lvl="2"/>
            <a:r>
              <a:rPr lang="en-US" sz="2400" dirty="0"/>
              <a:t> username</a:t>
            </a:r>
          </a:p>
          <a:p>
            <a:pPr lvl="2"/>
            <a:endParaRPr lang="en-US" sz="2400" dirty="0"/>
          </a:p>
          <a:p>
            <a:pPr lvl="1"/>
            <a:r>
              <a:rPr lang="en-US" sz="2500" dirty="0"/>
              <a:t>Name – requirement name</a:t>
            </a:r>
          </a:p>
          <a:p>
            <a:pPr lvl="1"/>
            <a:r>
              <a:rPr lang="en-US" sz="2500" dirty="0"/>
              <a:t>Username – Person’s name writing test case</a:t>
            </a:r>
          </a:p>
          <a:p>
            <a:pPr lvl="1"/>
            <a:endParaRPr lang="en-US" sz="2500" dirty="0"/>
          </a:p>
          <a:p>
            <a:pPr lvl="1"/>
            <a:r>
              <a:rPr lang="en-US" sz="2500" dirty="0"/>
              <a:t>Markdown document with proper roxygen headers</a:t>
            </a:r>
          </a:p>
          <a:p>
            <a:pPr lvl="2"/>
            <a:r>
              <a:rPr lang="en-US" sz="2400" dirty="0"/>
              <a:t>Editor</a:t>
            </a:r>
          </a:p>
          <a:p>
            <a:pPr lvl="2"/>
            <a:r>
              <a:rPr lang="en-US" sz="2400" dirty="0" err="1"/>
              <a:t>editDate</a:t>
            </a:r>
            <a:endParaRPr lang="en-US" sz="2400" dirty="0"/>
          </a:p>
          <a:p>
            <a:pPr lvl="2"/>
            <a:r>
              <a:rPr lang="en-US" sz="2400" dirty="0"/>
              <a:t>coverage</a:t>
            </a:r>
          </a:p>
          <a:p>
            <a:pPr lvl="1"/>
            <a:endParaRPr lang="en-US" sz="2500" dirty="0"/>
          </a:p>
          <a:p>
            <a:pPr lvl="1"/>
            <a:endParaRPr lang="en-US" sz="2500" dirty="0"/>
          </a:p>
          <a:p>
            <a:pPr marL="274320" lvl="1" indent="0">
              <a:buNone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725225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Code - </a:t>
            </a:r>
            <a:r>
              <a:rPr lang="en-US" dirty="0" err="1"/>
              <a:t>vt_use_test_code</a:t>
            </a:r>
            <a:r>
              <a:rPr lang="en-US" dirty="0"/>
              <a:t>()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58183-391D-4056-BC02-A181C5440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sz="2400" dirty="0"/>
              <a:t>Key Arguments</a:t>
            </a:r>
          </a:p>
          <a:p>
            <a:pPr lvl="2"/>
            <a:r>
              <a:rPr lang="en-US" sz="2400" dirty="0"/>
              <a:t> name,</a:t>
            </a:r>
          </a:p>
          <a:p>
            <a:pPr lvl="2"/>
            <a:r>
              <a:rPr lang="en-US" sz="2400" dirty="0"/>
              <a:t> username</a:t>
            </a:r>
          </a:p>
          <a:p>
            <a:pPr lvl="2"/>
            <a:endParaRPr lang="en-US" sz="2400" dirty="0"/>
          </a:p>
          <a:p>
            <a:pPr lvl="1"/>
            <a:r>
              <a:rPr lang="en-US" sz="2500" dirty="0"/>
              <a:t>Name – requirement name</a:t>
            </a:r>
          </a:p>
          <a:p>
            <a:pPr lvl="1"/>
            <a:r>
              <a:rPr lang="en-US" sz="2500" dirty="0"/>
              <a:t>Username – Person’s name writing test code</a:t>
            </a:r>
          </a:p>
          <a:p>
            <a:pPr lvl="1"/>
            <a:endParaRPr lang="en-US" sz="2500" dirty="0"/>
          </a:p>
          <a:p>
            <a:pPr lvl="1"/>
            <a:r>
              <a:rPr lang="en-US" sz="2500" dirty="0"/>
              <a:t>Markdown document with proper roxygen headers</a:t>
            </a:r>
          </a:p>
          <a:p>
            <a:pPr lvl="2"/>
            <a:r>
              <a:rPr lang="en-US" sz="2400" dirty="0"/>
              <a:t>Editor</a:t>
            </a:r>
          </a:p>
          <a:p>
            <a:pPr lvl="2"/>
            <a:r>
              <a:rPr lang="en-US" sz="2400" dirty="0" err="1"/>
              <a:t>editDate</a:t>
            </a:r>
            <a:endParaRPr lang="en-US" sz="2400" dirty="0"/>
          </a:p>
          <a:p>
            <a:pPr lvl="1"/>
            <a:endParaRPr lang="en-US" sz="2500" dirty="0"/>
          </a:p>
          <a:p>
            <a:pPr lvl="1"/>
            <a:endParaRPr lang="en-US" sz="2500" dirty="0"/>
          </a:p>
          <a:p>
            <a:pPr marL="274320" lvl="1" indent="0">
              <a:buNone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73055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58183-391D-4056-BC02-A181C5440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500" dirty="0" err="1"/>
              <a:t>valtools</a:t>
            </a:r>
            <a:r>
              <a:rPr lang="en-US" sz="2500" dirty="0"/>
              <a:t> tracks users and their roles in the </a:t>
            </a:r>
            <a:r>
              <a:rPr lang="en-US" sz="2500" dirty="0" err="1"/>
              <a:t>validation.yml</a:t>
            </a:r>
            <a:r>
              <a:rPr lang="en-US" sz="2500" dirty="0"/>
              <a:t> file</a:t>
            </a:r>
          </a:p>
          <a:p>
            <a:pPr lvl="1"/>
            <a:endParaRPr lang="en-US" sz="2500" dirty="0"/>
          </a:p>
          <a:p>
            <a:pPr lvl="1"/>
            <a:r>
              <a:rPr lang="en-US" sz="2500" dirty="0"/>
              <a:t>If a user creates a file not seen before, prompted for their user information</a:t>
            </a:r>
          </a:p>
          <a:p>
            <a:pPr lvl="1"/>
            <a:endParaRPr lang="en-US" sz="2500" dirty="0"/>
          </a:p>
          <a:p>
            <a:pPr lvl="1"/>
            <a:r>
              <a:rPr lang="en-US" sz="2500" dirty="0"/>
              <a:t>Manually add a person via </a:t>
            </a:r>
            <a:r>
              <a:rPr lang="en-US" sz="2500" b="1" dirty="0" err="1"/>
              <a:t>vt_add_user_to_config</a:t>
            </a:r>
            <a:r>
              <a:rPr lang="en-US" sz="2500" b="1" dirty="0"/>
              <a:t>()</a:t>
            </a:r>
          </a:p>
          <a:p>
            <a:pPr lvl="2"/>
            <a:r>
              <a:rPr lang="en-US" sz="2400" dirty="0"/>
              <a:t>Need: username, name, role, title</a:t>
            </a:r>
          </a:p>
          <a:p>
            <a:pPr lvl="1"/>
            <a:endParaRPr lang="en-US" sz="2500" dirty="0"/>
          </a:p>
          <a:p>
            <a:pPr marL="274320" lvl="1" indent="0">
              <a:buNone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920667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6A6266C-4A73-4C48-BF96-AC2CB8C71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333" y="984481"/>
            <a:ext cx="10745333" cy="488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521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774AFA-7531-41F9-ACA4-E3C321277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863" y="1396015"/>
            <a:ext cx="8800076" cy="488893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E0E812E-FA7B-47C0-BD76-8A0569A8184D}"/>
              </a:ext>
            </a:extLst>
          </p:cNvPr>
          <p:cNvSpPr txBox="1">
            <a:spLocks/>
          </p:cNvSpPr>
          <p:nvPr/>
        </p:nvSpPr>
        <p:spPr>
          <a:xfrm>
            <a:off x="721488" y="332007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err="1"/>
              <a:t>vt_use</a:t>
            </a:r>
            <a:r>
              <a:rPr lang="en-US" dirty="0"/>
              <a:t>_* prompting</a:t>
            </a:r>
          </a:p>
        </p:txBody>
      </p:sp>
    </p:spTree>
    <p:extLst>
      <p:ext uri="{BB962C8B-B14F-4D97-AF65-F5344CB8AC3E}">
        <p14:creationId xmlns:p14="http://schemas.microsoft.com/office/powerpoint/2010/main" val="3285487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2409722"/>
            <a:ext cx="8933796" cy="2437232"/>
          </a:xfrm>
        </p:spPr>
        <p:txBody>
          <a:bodyPr>
            <a:normAutofit/>
          </a:bodyPr>
          <a:lstStyle/>
          <a:p>
            <a:r>
              <a:rPr lang="en-US" dirty="0"/>
              <a:t>Report</a:t>
            </a:r>
          </a:p>
        </p:txBody>
      </p:sp>
    </p:spTree>
    <p:extLst>
      <p:ext uri="{BB962C8B-B14F-4D97-AF65-F5344CB8AC3E}">
        <p14:creationId xmlns:p14="http://schemas.microsoft.com/office/powerpoint/2010/main" val="3887044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validation report Rmd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F3DA2E-9599-4B03-A261-D34A77F831CE}"/>
              </a:ext>
            </a:extLst>
          </p:cNvPr>
          <p:cNvSpPr txBox="1"/>
          <p:nvPr/>
        </p:nvSpPr>
        <p:spPr>
          <a:xfrm>
            <a:off x="1540934" y="2218267"/>
            <a:ext cx="1065106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vt_use_report</a:t>
            </a:r>
            <a:r>
              <a:rPr lang="en-US" sz="28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Creates report from template with suggested contents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Adds dependencies to package 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Two types: full validation report and a requirements approval template</a:t>
            </a:r>
          </a:p>
        </p:txBody>
      </p:sp>
    </p:spTree>
    <p:extLst>
      <p:ext uri="{BB962C8B-B14F-4D97-AF65-F5344CB8AC3E}">
        <p14:creationId xmlns:p14="http://schemas.microsoft.com/office/powerpoint/2010/main" val="1736176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basics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F3DA2E-9599-4B03-A261-D34A77F831CE}"/>
              </a:ext>
            </a:extLst>
          </p:cNvPr>
          <p:cNvSpPr txBox="1"/>
          <p:nvPr/>
        </p:nvSpPr>
        <p:spPr>
          <a:xfrm>
            <a:off x="1540934" y="2218267"/>
            <a:ext cx="1018677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Rmarkdown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Scrapes information saved across various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Produces </a:t>
            </a:r>
            <a:r>
              <a:rPr lang="en-US" sz="2800" dirty="0" err="1"/>
              <a:t>kables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Reads in the validation child files and parses them based on order in </a:t>
            </a:r>
            <a:r>
              <a:rPr lang="en-US" sz="2800" dirty="0" err="1"/>
              <a:t>validation.yml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01114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basics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F3DA2E-9599-4B03-A261-D34A77F831CE}"/>
              </a:ext>
            </a:extLst>
          </p:cNvPr>
          <p:cNvSpPr txBox="1"/>
          <p:nvPr/>
        </p:nvSpPr>
        <p:spPr>
          <a:xfrm>
            <a:off x="1540934" y="2218267"/>
            <a:ext cx="1018677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Rmarkdown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Scrapes information saved across various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Produces </a:t>
            </a:r>
            <a:r>
              <a:rPr lang="en-US" sz="2800" dirty="0" err="1"/>
              <a:t>kables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Reads in the validation child files and parses them based on order in </a:t>
            </a:r>
            <a:r>
              <a:rPr lang="en-US" sz="2800" dirty="0" err="1"/>
              <a:t>validation.yml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56366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Report Helpers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F3DA2E-9599-4B03-A261-D34A77F831CE}"/>
              </a:ext>
            </a:extLst>
          </p:cNvPr>
          <p:cNvSpPr txBox="1"/>
          <p:nvPr/>
        </p:nvSpPr>
        <p:spPr>
          <a:xfrm>
            <a:off x="1286933" y="2218267"/>
            <a:ext cx="1090506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vt_path</a:t>
            </a:r>
            <a:r>
              <a:rPr lang="en-US" sz="2800" dirty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here::here(), but for validation contents</a:t>
            </a:r>
          </a:p>
          <a:p>
            <a:pPr lvl="1"/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vt_file</a:t>
            </a:r>
            <a:r>
              <a:rPr lang="en-US" sz="2800" dirty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Renders contents based on extensions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Rmd parsed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Test code executed and results captured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Any other file contents are printed</a:t>
            </a:r>
          </a:p>
        </p:txBody>
      </p:sp>
    </p:spTree>
    <p:extLst>
      <p:ext uri="{BB962C8B-B14F-4D97-AF65-F5344CB8AC3E}">
        <p14:creationId xmlns:p14="http://schemas.microsoft.com/office/powerpoint/2010/main" val="595098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58183-391D-4056-BC02-A181C5440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{</a:t>
            </a:r>
            <a:r>
              <a:rPr lang="en-US" sz="2400" dirty="0" err="1"/>
              <a:t>valtools</a:t>
            </a:r>
            <a:r>
              <a:rPr lang="en-US" sz="2400" dirty="0"/>
              <a:t>} infrastructure</a:t>
            </a:r>
          </a:p>
          <a:p>
            <a:r>
              <a:rPr lang="en-US" sz="2400" dirty="0"/>
              <a:t>Elements of Validation</a:t>
            </a:r>
          </a:p>
          <a:p>
            <a:r>
              <a:rPr lang="en-US" sz="2400" dirty="0"/>
              <a:t>Reports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1236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Child Files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F3DA2E-9599-4B03-A261-D34A77F831CE}"/>
              </a:ext>
            </a:extLst>
          </p:cNvPr>
          <p:cNvSpPr txBox="1"/>
          <p:nvPr/>
        </p:nvSpPr>
        <p:spPr>
          <a:xfrm>
            <a:off x="1540934" y="2218267"/>
            <a:ext cx="10186778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Validation Report intended to be dynamic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Order of child files determined by </a:t>
            </a:r>
            <a:r>
              <a:rPr lang="en-US" sz="2800" dirty="0" err="1"/>
              <a:t>validation.yml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vt_add_file_to_config</a:t>
            </a:r>
            <a:r>
              <a:rPr lang="en-US" sz="2800" dirty="0"/>
              <a:t>() &amp; </a:t>
            </a:r>
            <a:r>
              <a:rPr lang="en-US" sz="2800" dirty="0" err="1"/>
              <a:t>vt_drop_file_from_config</a:t>
            </a:r>
            <a:r>
              <a:rPr lang="en-US" sz="2800" dirty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Specify validation file (req, test case, test code)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Specify which file to add after/before using </a:t>
            </a:r>
            <a:r>
              <a:rPr lang="en-US" sz="2400" dirty="0" err="1"/>
              <a:t>tidyselect</a:t>
            </a:r>
            <a:r>
              <a:rPr lang="en-US" sz="2400" dirty="0"/>
              <a:t> syntax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Files added by default to the end by </a:t>
            </a:r>
            <a:r>
              <a:rPr lang="en-US" sz="2400" dirty="0" err="1"/>
              <a:t>vt_use</a:t>
            </a:r>
            <a:r>
              <a:rPr lang="en-US" sz="2400" dirty="0"/>
              <a:t>_*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17017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Reports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5BA94D-0FB3-4C60-9994-8A309B690D97}"/>
              </a:ext>
            </a:extLst>
          </p:cNvPr>
          <p:cNvSpPr txBox="1"/>
          <p:nvPr/>
        </p:nvSpPr>
        <p:spPr>
          <a:xfrm>
            <a:off x="1286933" y="2218267"/>
            <a:ext cx="109050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vt_validate_report</a:t>
            </a:r>
            <a:r>
              <a:rPr lang="en-US" sz="2800" dirty="0"/>
              <a:t>() executes the Rmd and saves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Serves as “snapshot” in time</a:t>
            </a:r>
          </a:p>
        </p:txBody>
      </p:sp>
    </p:spTree>
    <p:extLst>
      <p:ext uri="{BB962C8B-B14F-4D97-AF65-F5344CB8AC3E}">
        <p14:creationId xmlns:p14="http://schemas.microsoft.com/office/powerpoint/2010/main" val="156219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Materials 04-E1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00F5C8-C07C-4EBC-BA27-4FA916A5F10D}"/>
              </a:ext>
            </a:extLst>
          </p:cNvPr>
          <p:cNvSpPr/>
          <p:nvPr/>
        </p:nvSpPr>
        <p:spPr>
          <a:xfrm>
            <a:off x="1371685" y="4682062"/>
            <a:ext cx="94486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-apple-system"/>
              </a:rPr>
              <a:t>Materials/Materials-04-Introduction_to_Valtools/Materials-04-E01-Validation_Test_Code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462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setup</a:t>
            </a:r>
          </a:p>
        </p:txBody>
      </p:sp>
    </p:spTree>
    <p:extLst>
      <p:ext uri="{BB962C8B-B14F-4D97-AF65-F5344CB8AC3E}">
        <p14:creationId xmlns:p14="http://schemas.microsoft.com/office/powerpoint/2010/main" val="2742486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{</a:t>
            </a:r>
            <a:r>
              <a:rPr lang="en-US" dirty="0" err="1"/>
              <a:t>valtools</a:t>
            </a:r>
            <a:r>
              <a:rPr lang="en-US" dirty="0"/>
              <a:t>} infrastructure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58183-391D-4056-BC02-A181C5440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 err="1"/>
              <a:t>vt_use_validation</a:t>
            </a:r>
            <a:r>
              <a:rPr lang="en-US" sz="2800" dirty="0"/>
              <a:t>()</a:t>
            </a:r>
          </a:p>
          <a:p>
            <a:pPr marL="274320" lvl="1" indent="0">
              <a:buNone/>
            </a:pPr>
            <a:endParaRPr lang="en-US" sz="3000" dirty="0"/>
          </a:p>
          <a:p>
            <a:pPr lvl="1"/>
            <a:r>
              <a:rPr lang="en-US" sz="2800" dirty="0"/>
              <a:t>Create </a:t>
            </a:r>
            <a:r>
              <a:rPr lang="en-US" sz="2800" dirty="0" err="1"/>
              <a:t>valdation</a:t>
            </a:r>
            <a:r>
              <a:rPr lang="en-US" sz="2800" dirty="0"/>
              <a:t> folder</a:t>
            </a:r>
          </a:p>
          <a:p>
            <a:pPr lvl="2"/>
            <a:r>
              <a:rPr lang="en-US" sz="2800" dirty="0"/>
              <a:t>Create </a:t>
            </a:r>
            <a:r>
              <a:rPr lang="en-US" sz="2800" dirty="0" err="1"/>
              <a:t>validation.yml</a:t>
            </a:r>
            <a:endParaRPr lang="en-US" sz="2800" dirty="0"/>
          </a:p>
          <a:p>
            <a:pPr lvl="3"/>
            <a:r>
              <a:rPr lang="en-US" sz="2000" dirty="0"/>
              <a:t>Working directory</a:t>
            </a:r>
          </a:p>
          <a:p>
            <a:pPr lvl="3"/>
            <a:r>
              <a:rPr lang="en-US" sz="2000" dirty="0"/>
              <a:t>Output directory</a:t>
            </a:r>
          </a:p>
          <a:p>
            <a:pPr lvl="3"/>
            <a:r>
              <a:rPr lang="en-US" sz="2000" dirty="0"/>
              <a:t>Users</a:t>
            </a:r>
          </a:p>
          <a:p>
            <a:pPr lvl="3"/>
            <a:r>
              <a:rPr lang="en-US" sz="2000" dirty="0"/>
              <a:t>Validation files</a:t>
            </a:r>
          </a:p>
          <a:p>
            <a:pPr lvl="3"/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230036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Elements</a:t>
            </a:r>
          </a:p>
        </p:txBody>
      </p:sp>
    </p:spTree>
    <p:extLst>
      <p:ext uri="{BB962C8B-B14F-4D97-AF65-F5344CB8AC3E}">
        <p14:creationId xmlns:p14="http://schemas.microsoft.com/office/powerpoint/2010/main" val="2261856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Components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58183-391D-4056-BC02-A181C5440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sz="3200" dirty="0"/>
              <a:t>“confirmation by examination and provision of objective evidence that software specifications conform to user needs and intended uses, and that the particular requirements implemented through software can be consistently fulfilled.”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552858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Components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58183-391D-4056-BC02-A181C5440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000" dirty="0"/>
              <a:t>Requirements</a:t>
            </a:r>
          </a:p>
          <a:p>
            <a:pPr lvl="1"/>
            <a:r>
              <a:rPr lang="en-US" sz="3000" dirty="0"/>
              <a:t>Test Cases</a:t>
            </a:r>
          </a:p>
          <a:p>
            <a:pPr lvl="1"/>
            <a:r>
              <a:rPr lang="en-US" sz="3000" dirty="0"/>
              <a:t>Test Code &amp; Results</a:t>
            </a:r>
          </a:p>
        </p:txBody>
      </p:sp>
    </p:spTree>
    <p:extLst>
      <p:ext uri="{BB962C8B-B14F-4D97-AF65-F5344CB8AC3E}">
        <p14:creationId xmlns:p14="http://schemas.microsoft.com/office/powerpoint/2010/main" val="1233691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Components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58183-391D-4056-BC02-A181C5440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000" dirty="0"/>
              <a:t>Requirements</a:t>
            </a:r>
          </a:p>
          <a:p>
            <a:pPr lvl="1"/>
            <a:r>
              <a:rPr lang="en-US" sz="3000" dirty="0"/>
              <a:t>Test Cases</a:t>
            </a:r>
          </a:p>
          <a:p>
            <a:pPr lvl="1"/>
            <a:r>
              <a:rPr lang="en-US" sz="3000" dirty="0"/>
              <a:t>Test Code &amp; Results</a:t>
            </a:r>
          </a:p>
        </p:txBody>
      </p:sp>
    </p:spTree>
    <p:extLst>
      <p:ext uri="{BB962C8B-B14F-4D97-AF65-F5344CB8AC3E}">
        <p14:creationId xmlns:p14="http://schemas.microsoft.com/office/powerpoint/2010/main" val="1101644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- </a:t>
            </a:r>
            <a:r>
              <a:rPr lang="en-US" dirty="0" err="1"/>
              <a:t>vt_use_req</a:t>
            </a:r>
            <a:r>
              <a:rPr lang="en-US" dirty="0"/>
              <a:t>()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58183-391D-4056-BC02-A181C5440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sz="2400" dirty="0"/>
              <a:t>Key Arguments</a:t>
            </a:r>
          </a:p>
          <a:p>
            <a:pPr lvl="2"/>
            <a:r>
              <a:rPr lang="en-US" sz="2400" dirty="0"/>
              <a:t> name,</a:t>
            </a:r>
          </a:p>
          <a:p>
            <a:pPr lvl="2"/>
            <a:r>
              <a:rPr lang="en-US" sz="2400" dirty="0"/>
              <a:t> username</a:t>
            </a:r>
          </a:p>
          <a:p>
            <a:pPr lvl="2"/>
            <a:endParaRPr lang="en-US" sz="2400" dirty="0"/>
          </a:p>
          <a:p>
            <a:pPr lvl="1"/>
            <a:r>
              <a:rPr lang="en-US" sz="2500" dirty="0"/>
              <a:t>Name – requirement name</a:t>
            </a:r>
          </a:p>
          <a:p>
            <a:pPr lvl="1"/>
            <a:r>
              <a:rPr lang="en-US" sz="2500" dirty="0"/>
              <a:t>Username – Person’s name writing requirement</a:t>
            </a:r>
          </a:p>
          <a:p>
            <a:pPr lvl="1"/>
            <a:endParaRPr lang="en-US" sz="2500" dirty="0"/>
          </a:p>
          <a:p>
            <a:pPr lvl="1"/>
            <a:r>
              <a:rPr lang="en-US" sz="2500" dirty="0"/>
              <a:t>Markdown document with proper roxygen headers</a:t>
            </a:r>
          </a:p>
          <a:p>
            <a:pPr lvl="2"/>
            <a:r>
              <a:rPr lang="en-US" sz="2400" dirty="0"/>
              <a:t>Editor</a:t>
            </a:r>
          </a:p>
          <a:p>
            <a:pPr lvl="2"/>
            <a:r>
              <a:rPr lang="en-US" sz="2400" dirty="0" err="1"/>
              <a:t>editDate</a:t>
            </a:r>
            <a:endParaRPr lang="en-US" sz="2400" dirty="0"/>
          </a:p>
          <a:p>
            <a:pPr lvl="2"/>
            <a:r>
              <a:rPr lang="en-US" sz="2400" dirty="0" err="1"/>
              <a:t>riskAssessment</a:t>
            </a:r>
            <a:endParaRPr lang="en-US" sz="2400" dirty="0"/>
          </a:p>
          <a:p>
            <a:pPr marL="274320" lvl="1" indent="0">
              <a:buNone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6786505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16c05727-aa75-4e4a-9b5f-8a80a1165891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{033F8415-3869-45A9-8A7D-106BB5DD81BC}tf78438558_win32</Template>
  <TotalTime>12248</TotalTime>
  <Words>606</Words>
  <Application>Microsoft Office PowerPoint</Application>
  <PresentationFormat>Widescreen</PresentationFormat>
  <Paragraphs>149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-apple-system</vt:lpstr>
      <vt:lpstr>Arial</vt:lpstr>
      <vt:lpstr>Calibri</vt:lpstr>
      <vt:lpstr>Century Gothic</vt:lpstr>
      <vt:lpstr>Garamond</vt:lpstr>
      <vt:lpstr>SavonVTI</vt:lpstr>
      <vt:lpstr>R Package Development and Validation</vt:lpstr>
      <vt:lpstr>Welcome</vt:lpstr>
      <vt:lpstr>the setup</vt:lpstr>
      <vt:lpstr>{valtools} infrastructure</vt:lpstr>
      <vt:lpstr>the Elements</vt:lpstr>
      <vt:lpstr>Validation Components</vt:lpstr>
      <vt:lpstr>Validation Components</vt:lpstr>
      <vt:lpstr>Validation Components</vt:lpstr>
      <vt:lpstr>Requirements - vt_use_req()</vt:lpstr>
      <vt:lpstr>Test Cases - vt_use_test_case()</vt:lpstr>
      <vt:lpstr>Test Code - vt_use_test_code()</vt:lpstr>
      <vt:lpstr>Users</vt:lpstr>
      <vt:lpstr>PowerPoint Presentation</vt:lpstr>
      <vt:lpstr>PowerPoint Presentation</vt:lpstr>
      <vt:lpstr>Report</vt:lpstr>
      <vt:lpstr>Creating the validation report Rmd</vt:lpstr>
      <vt:lpstr>Report basics</vt:lpstr>
      <vt:lpstr>Report basics</vt:lpstr>
      <vt:lpstr>Validation Report Helpers</vt:lpstr>
      <vt:lpstr>Child Files</vt:lpstr>
      <vt:lpstr>Rendering Reports</vt:lpstr>
      <vt:lpstr>Materials 04-E1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Package Development and Validation</dc:title>
  <dc:creator>Hughes, Ellis H</dc:creator>
  <cp:lastModifiedBy>Hughes, Ellis H</cp:lastModifiedBy>
  <cp:revision>105</cp:revision>
  <dcterms:created xsi:type="dcterms:W3CDTF">2021-05-20T20:49:21Z</dcterms:created>
  <dcterms:modified xsi:type="dcterms:W3CDTF">2021-06-03T20:27:44Z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