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4"/>
  </p:notesMasterIdLst>
  <p:sldIdLst>
    <p:sldId id="257" r:id="rId5"/>
    <p:sldId id="262" r:id="rId6"/>
    <p:sldId id="263" r:id="rId7"/>
    <p:sldId id="265" r:id="rId8"/>
    <p:sldId id="268" r:id="rId9"/>
    <p:sldId id="270" r:id="rId10"/>
    <p:sldId id="285" r:id="rId11"/>
    <p:sldId id="286" r:id="rId12"/>
    <p:sldId id="271" r:id="rId13"/>
    <p:sldId id="272" r:id="rId14"/>
    <p:sldId id="284" r:id="rId15"/>
    <p:sldId id="273" r:id="rId16"/>
    <p:sldId id="274" r:id="rId17"/>
    <p:sldId id="277" r:id="rId18"/>
    <p:sldId id="278" r:id="rId19"/>
    <p:sldId id="279" r:id="rId20"/>
    <p:sldId id="282" r:id="rId21"/>
    <p:sldId id="283"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C6D6"/>
    <a:srgbClr val="344529"/>
    <a:srgbClr val="2B3922"/>
    <a:srgbClr val="2E3722"/>
    <a:srgbClr val="FCF7F1"/>
    <a:srgbClr val="B8D233"/>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73375" autoAdjust="0"/>
  </p:normalViewPr>
  <p:slideViewPr>
    <p:cSldViewPr snapToGrid="0">
      <p:cViewPr varScale="1">
        <p:scale>
          <a:sx n="89" d="100"/>
          <a:sy n="89" d="100"/>
        </p:scale>
        <p:origin x="-144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375EF-7AC2-40F0-8984-3657FAAC21B8}" type="datetimeFigureOut">
              <a:rPr lang="en-US" smtClean="0"/>
              <a:t>9/8/2021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26414-4BE6-427A-9F34-1430B41B92D6}" type="slidenum">
              <a:rPr lang="en-US" smtClean="0"/>
              <a:t>‹#›</a:t>
            </a:fld>
            <a:endParaRPr lang="en-US"/>
          </a:p>
        </p:txBody>
      </p:sp>
    </p:spTree>
    <p:extLst>
      <p:ext uri="{BB962C8B-B14F-4D97-AF65-F5344CB8AC3E}">
        <p14:creationId xmlns:p14="http://schemas.microsoft.com/office/powerpoint/2010/main" val="3972971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thanks to R/Pharma</a:t>
            </a:r>
            <a:r>
              <a:rPr lang="en-US" baseline="0" dirty="0" smtClean="0"/>
              <a:t> for providing this resource</a:t>
            </a:r>
            <a:endParaRPr lang="en-US" dirty="0"/>
          </a:p>
        </p:txBody>
      </p:sp>
      <p:sp>
        <p:nvSpPr>
          <p:cNvPr id="4" name="Slide Number Placeholder 3"/>
          <p:cNvSpPr>
            <a:spLocks noGrp="1"/>
          </p:cNvSpPr>
          <p:nvPr>
            <p:ph type="sldNum" sz="quarter" idx="10"/>
          </p:nvPr>
        </p:nvSpPr>
        <p:spPr/>
        <p:txBody>
          <a:bodyPr/>
          <a:lstStyle/>
          <a:p>
            <a:fld id="{B9F26414-4BE6-427A-9F34-1430B41B92D6}" type="slidenum">
              <a:rPr lang="en-US" smtClean="0"/>
              <a:t>11</a:t>
            </a:fld>
            <a:endParaRPr lang="en-US"/>
          </a:p>
        </p:txBody>
      </p:sp>
    </p:spTree>
    <p:extLst>
      <p:ext uri="{BB962C8B-B14F-4D97-AF65-F5344CB8AC3E}">
        <p14:creationId xmlns:p14="http://schemas.microsoft.com/office/powerpoint/2010/main" val="1470043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F26414-4BE6-427A-9F34-1430B41B92D6}" type="slidenum">
              <a:rPr lang="en-US" smtClean="0"/>
              <a:t>13</a:t>
            </a:fld>
            <a:endParaRPr lang="en-US"/>
          </a:p>
        </p:txBody>
      </p:sp>
    </p:spTree>
    <p:extLst>
      <p:ext uri="{BB962C8B-B14F-4D97-AF65-F5344CB8AC3E}">
        <p14:creationId xmlns:p14="http://schemas.microsoft.com/office/powerpoint/2010/main" val="267433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ask questions  - we are here to help! Also, we will work through the examples together.</a:t>
            </a:r>
          </a:p>
          <a:p>
            <a:endParaRPr lang="en-US" dirty="0"/>
          </a:p>
          <a:p>
            <a:r>
              <a:rPr lang="en-US" dirty="0"/>
              <a:t>Post questions into the slack channel is preferred to raising your hand on zoom or posting into zoom chat so it is preserved for the future and we can make improvements to the workshop.</a:t>
            </a:r>
          </a:p>
        </p:txBody>
      </p:sp>
      <p:sp>
        <p:nvSpPr>
          <p:cNvPr id="4" name="Slide Number Placeholder 3"/>
          <p:cNvSpPr>
            <a:spLocks noGrp="1"/>
          </p:cNvSpPr>
          <p:nvPr>
            <p:ph type="sldNum" sz="quarter" idx="5"/>
          </p:nvPr>
        </p:nvSpPr>
        <p:spPr/>
        <p:txBody>
          <a:bodyPr/>
          <a:lstStyle/>
          <a:p>
            <a:fld id="{B9F26414-4BE6-427A-9F34-1430B41B92D6}" type="slidenum">
              <a:rPr lang="en-US" smtClean="0"/>
              <a:t>15</a:t>
            </a:fld>
            <a:endParaRPr lang="en-US"/>
          </a:p>
        </p:txBody>
      </p:sp>
    </p:spTree>
    <p:extLst>
      <p:ext uri="{BB962C8B-B14F-4D97-AF65-F5344CB8AC3E}">
        <p14:creationId xmlns:p14="http://schemas.microsoft.com/office/powerpoint/2010/main" val="3200179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Bear with us. We will get into more complex topics in validation. This workshop is specifically trying to build a foundation for knowledge. And you never know, you might learn something.</a:t>
            </a:r>
          </a:p>
          <a:p>
            <a:endParaRPr lang="en-US" dirty="0"/>
          </a:p>
          <a:p>
            <a:r>
              <a:rPr lang="en-US" dirty="0"/>
              <a:t>Also, as we go into breakout rooms, it would be helpful if you could work with the rest of the members of the breakout group to answer any questions. There are more of you than us, and any help we can get is appreciated!</a:t>
            </a:r>
          </a:p>
        </p:txBody>
      </p:sp>
      <p:sp>
        <p:nvSpPr>
          <p:cNvPr id="4" name="Slide Number Placeholder 3"/>
          <p:cNvSpPr>
            <a:spLocks noGrp="1"/>
          </p:cNvSpPr>
          <p:nvPr>
            <p:ph type="sldNum" sz="quarter" idx="5"/>
          </p:nvPr>
        </p:nvSpPr>
        <p:spPr/>
        <p:txBody>
          <a:bodyPr/>
          <a:lstStyle/>
          <a:p>
            <a:fld id="{B9F26414-4BE6-427A-9F34-1430B41B92D6}" type="slidenum">
              <a:rPr lang="en-US" smtClean="0"/>
              <a:t>16</a:t>
            </a:fld>
            <a:endParaRPr lang="en-US"/>
          </a:p>
        </p:txBody>
      </p:sp>
    </p:spTree>
    <p:extLst>
      <p:ext uri="{BB962C8B-B14F-4D97-AF65-F5344CB8AC3E}">
        <p14:creationId xmlns:p14="http://schemas.microsoft.com/office/powerpoint/2010/main" val="282342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open an issue in the </a:t>
            </a:r>
            <a:r>
              <a:rPr lang="en-US" dirty="0" err="1"/>
              <a:t>github</a:t>
            </a:r>
            <a:r>
              <a:rPr lang="en-US" dirty="0"/>
              <a:t> page. We are human, we did our best, but would love to do better and make this easy for you to understand these concepts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anything that would help make things clearer we would love to know too!</a:t>
            </a:r>
          </a:p>
          <a:p>
            <a:endParaRPr lang="en-US" dirty="0"/>
          </a:p>
        </p:txBody>
      </p:sp>
      <p:sp>
        <p:nvSpPr>
          <p:cNvPr id="4" name="Slide Number Placeholder 3"/>
          <p:cNvSpPr>
            <a:spLocks noGrp="1"/>
          </p:cNvSpPr>
          <p:nvPr>
            <p:ph type="sldNum" sz="quarter" idx="5"/>
          </p:nvPr>
        </p:nvSpPr>
        <p:spPr/>
        <p:txBody>
          <a:bodyPr/>
          <a:lstStyle/>
          <a:p>
            <a:fld id="{B9F26414-4BE6-427A-9F34-1430B41B92D6}" type="slidenum">
              <a:rPr lang="en-US" smtClean="0"/>
              <a:t>17</a:t>
            </a:fld>
            <a:endParaRPr lang="en-US"/>
          </a:p>
        </p:txBody>
      </p:sp>
    </p:spTree>
    <p:extLst>
      <p:ext uri="{BB962C8B-B14F-4D97-AF65-F5344CB8AC3E}">
        <p14:creationId xmlns:p14="http://schemas.microsoft.com/office/powerpoint/2010/main" val="493363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okay – if you are working on the sparse exercise documentation, go back to the more verbose set! Also, we will be setting up break out rooms, so see if any other members are also stuck. You can also pose a question in slack to the rest of the workshop or directly message the instructors.</a:t>
            </a:r>
          </a:p>
          <a:p>
            <a:endParaRPr lang="en-US" dirty="0"/>
          </a:p>
          <a:p>
            <a:r>
              <a:rPr lang="en-US" dirty="0"/>
              <a:t>Finally, we will work through all the answers together!</a:t>
            </a:r>
          </a:p>
        </p:txBody>
      </p:sp>
      <p:sp>
        <p:nvSpPr>
          <p:cNvPr id="4" name="Slide Number Placeholder 3"/>
          <p:cNvSpPr>
            <a:spLocks noGrp="1"/>
          </p:cNvSpPr>
          <p:nvPr>
            <p:ph type="sldNum" sz="quarter" idx="5"/>
          </p:nvPr>
        </p:nvSpPr>
        <p:spPr/>
        <p:txBody>
          <a:bodyPr/>
          <a:lstStyle/>
          <a:p>
            <a:fld id="{B9F26414-4BE6-427A-9F34-1430B41B92D6}" type="slidenum">
              <a:rPr lang="en-US" smtClean="0"/>
              <a:t>18</a:t>
            </a:fld>
            <a:endParaRPr lang="en-US"/>
          </a:p>
        </p:txBody>
      </p:sp>
    </p:spTree>
    <p:extLst>
      <p:ext uri="{BB962C8B-B14F-4D97-AF65-F5344CB8AC3E}">
        <p14:creationId xmlns:p14="http://schemas.microsoft.com/office/powerpoint/2010/main" val="1741456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not yet, clone the R Package Validation Tutorial repository or make sure you have access to materials via </a:t>
            </a:r>
            <a:r>
              <a:rPr lang="en-US" dirty="0" err="1"/>
              <a:t>RStudio</a:t>
            </a:r>
            <a:r>
              <a:rPr lang="en-US" dirty="0"/>
              <a:t> Cloud.</a:t>
            </a:r>
          </a:p>
          <a:p>
            <a:endParaRPr lang="en-US" dirty="0"/>
          </a:p>
          <a:p>
            <a:r>
              <a:rPr lang="en-US" dirty="0" smtClean="0"/>
              <a:t>Github.com/</a:t>
            </a:r>
            <a:r>
              <a:rPr lang="en-US" dirty="0" err="1" smtClean="0"/>
              <a:t>thebioengineer</a:t>
            </a:r>
            <a:r>
              <a:rPr lang="en-US" dirty="0" smtClean="0"/>
              <a:t>/</a:t>
            </a:r>
            <a:r>
              <a:rPr lang="en-US" dirty="0" err="1" smtClean="0"/>
              <a:t>R_Package_Validation_Tutorial</a:t>
            </a:r>
            <a:endParaRPr lang="en-US" dirty="0"/>
          </a:p>
          <a:p>
            <a:endParaRPr lang="en-US" dirty="0"/>
          </a:p>
          <a:p>
            <a:r>
              <a:rPr lang="en-US" dirty="0"/>
              <a:t> We will move onto the first series – basics of package building!</a:t>
            </a:r>
          </a:p>
        </p:txBody>
      </p:sp>
      <p:sp>
        <p:nvSpPr>
          <p:cNvPr id="4" name="Slide Number Placeholder 3"/>
          <p:cNvSpPr>
            <a:spLocks noGrp="1"/>
          </p:cNvSpPr>
          <p:nvPr>
            <p:ph type="sldNum" sz="quarter" idx="5"/>
          </p:nvPr>
        </p:nvSpPr>
        <p:spPr/>
        <p:txBody>
          <a:bodyPr/>
          <a:lstStyle/>
          <a:p>
            <a:fld id="{B9F26414-4BE6-427A-9F34-1430B41B92D6}" type="slidenum">
              <a:rPr lang="en-US" smtClean="0"/>
              <a:t>19</a:t>
            </a:fld>
            <a:endParaRPr lang="en-US"/>
          </a:p>
        </p:txBody>
      </p:sp>
    </p:spTree>
    <p:extLst>
      <p:ext uri="{BB962C8B-B14F-4D97-AF65-F5344CB8AC3E}">
        <p14:creationId xmlns:p14="http://schemas.microsoft.com/office/powerpoint/2010/main" val="3803340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9/8/2021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9/8/2021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9/8/2021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9/8/2021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9/8/2021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ithub.com/thebioengineer" TargetMode="External"/><Relationship Id="rId7" Type="http://schemas.openxmlformats.org/officeDocument/2006/relationships/hyperlink" Target="http://www.github.com/mariev" TargetMode="External"/><Relationship Id="rId2" Type="http://schemas.openxmlformats.org/officeDocument/2006/relationships/hyperlink" Target="https://twitter.com/ellis_hughes" TargetMode="Externa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hyperlink" Target="http://www.twitter.com/mvendettuoli"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34980" y="118533"/>
            <a:ext cx="12191980" cy="6857990"/>
          </a:xfrm>
          <a:prstGeom prst="rect">
            <a:avLst/>
          </a:prstGeom>
        </p:spPr>
      </p:pic>
      <p:sp>
        <p:nvSpPr>
          <p:cNvPr id="82" name="Rectangle 81">
            <a:extLst>
              <a:ext uri="{FF2B5EF4-FFF2-40B4-BE49-F238E27FC236}">
                <a16:creationId xmlns="" xmlns:a16="http://schemas.microsoft.com/office/drawing/2014/main" id="{2644B391-9BFE-445C-A9EC-F544BB85FB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 xmlns:a16="http://schemas.microsoft.com/office/drawing/2014/main" id="{80F26E69-87D9-4655-AE7B-280A87AA3C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 xmlns:a16="http://schemas.microsoft.com/office/drawing/2014/main" id="{18C3B467-088C-4F3D-A9A7-105C4E1E20CD}"/>
              </a:ext>
            </a:extLst>
          </p:cNvPr>
          <p:cNvSpPr>
            <a:spLocks noGrp="1"/>
          </p:cNvSpPr>
          <p:nvPr>
            <p:ph type="ctrTitle"/>
          </p:nvPr>
        </p:nvSpPr>
        <p:spPr>
          <a:xfrm>
            <a:off x="5861010" y="2355458"/>
            <a:ext cx="5120639" cy="1630907"/>
          </a:xfrm>
        </p:spPr>
        <p:txBody>
          <a:bodyPr>
            <a:normAutofit fontScale="90000"/>
          </a:bodyPr>
          <a:lstStyle/>
          <a:p>
            <a:r>
              <a:rPr lang="en-US" sz="4400" dirty="0" smtClean="0">
                <a:solidFill>
                  <a:schemeClr val="tx1"/>
                </a:solidFill>
              </a:rPr>
              <a:t>R </a:t>
            </a:r>
            <a:r>
              <a:rPr lang="en-US" sz="4400" dirty="0">
                <a:solidFill>
                  <a:schemeClr val="tx1"/>
                </a:solidFill>
              </a:rPr>
              <a:t>Package Development and Validation</a:t>
            </a:r>
          </a:p>
        </p:txBody>
      </p:sp>
      <p:sp>
        <p:nvSpPr>
          <p:cNvPr id="3" name="Subtitle 2">
            <a:extLst>
              <a:ext uri="{FF2B5EF4-FFF2-40B4-BE49-F238E27FC236}">
                <a16:creationId xmlns="" xmlns:a16="http://schemas.microsoft.com/office/drawing/2014/main" id="{C8722DDC-8EEE-4A06-8DFE-B44871EAA2CF}"/>
              </a:ext>
            </a:extLst>
          </p:cNvPr>
          <p:cNvSpPr>
            <a:spLocks noGrp="1"/>
          </p:cNvSpPr>
          <p:nvPr>
            <p:ph type="subTitle" idx="1"/>
          </p:nvPr>
        </p:nvSpPr>
        <p:spPr>
          <a:xfrm>
            <a:off x="6033791" y="4293270"/>
            <a:ext cx="4775075" cy="559656"/>
          </a:xfrm>
        </p:spPr>
        <p:txBody>
          <a:bodyPr>
            <a:normAutofit fontScale="92500"/>
          </a:bodyPr>
          <a:lstStyle/>
          <a:p>
            <a:pPr>
              <a:spcAft>
                <a:spcPts val="600"/>
              </a:spcAft>
            </a:pPr>
            <a:r>
              <a:rPr lang="en-US" sz="2800" dirty="0">
                <a:solidFill>
                  <a:schemeClr val="tx1"/>
                </a:solidFill>
              </a:rPr>
              <a:t>Welcome and Orientation</a:t>
            </a:r>
          </a:p>
        </p:txBody>
      </p:sp>
      <p:cxnSp>
        <p:nvCxnSpPr>
          <p:cNvPr id="5" name="Straight Connector 4">
            <a:extLst>
              <a:ext uri="{FF2B5EF4-FFF2-40B4-BE49-F238E27FC236}">
                <a16:creationId xmlns="" xmlns:a16="http://schemas.microsoft.com/office/drawing/2014/main" id="{20AC4B09-ED72-42FC-9845-45FC1F4BC29D}"/>
              </a:ext>
            </a:extLst>
          </p:cNvPr>
          <p:cNvCxnSpPr/>
          <p:nvPr/>
        </p:nvCxnSpPr>
        <p:spPr>
          <a:xfrm>
            <a:off x="5861010" y="4071031"/>
            <a:ext cx="51206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A197EC-75CE-4967-B49A-620F6D94CA9D}"/>
              </a:ext>
            </a:extLst>
          </p:cNvPr>
          <p:cNvSpPr>
            <a:spLocks noGrp="1"/>
          </p:cNvSpPr>
          <p:nvPr>
            <p:ph type="title"/>
          </p:nvPr>
        </p:nvSpPr>
        <p:spPr/>
        <p:txBody>
          <a:bodyPr/>
          <a:lstStyle/>
          <a:p>
            <a:r>
              <a:rPr lang="en-US" dirty="0"/>
              <a:t>Workshop Materials</a:t>
            </a:r>
          </a:p>
        </p:txBody>
      </p:sp>
      <p:sp>
        <p:nvSpPr>
          <p:cNvPr id="3" name="Content Placeholder 2">
            <a:extLst>
              <a:ext uri="{FF2B5EF4-FFF2-40B4-BE49-F238E27FC236}">
                <a16:creationId xmlns="" xmlns:a16="http://schemas.microsoft.com/office/drawing/2014/main" id="{8AB0FEEC-3BEF-46E7-912B-C736F42B180B}"/>
              </a:ext>
            </a:extLst>
          </p:cNvPr>
          <p:cNvSpPr>
            <a:spLocks noGrp="1"/>
          </p:cNvSpPr>
          <p:nvPr>
            <p:ph sz="half" idx="1"/>
          </p:nvPr>
        </p:nvSpPr>
        <p:spPr>
          <a:xfrm>
            <a:off x="914400" y="2014194"/>
            <a:ext cx="10363200" cy="789709"/>
          </a:xfrm>
        </p:spPr>
        <p:txBody>
          <a:bodyPr/>
          <a:lstStyle/>
          <a:p>
            <a:pPr marL="0" indent="0" algn="ctr">
              <a:buNone/>
            </a:pPr>
            <a:r>
              <a:rPr lang="en-US" sz="3600" b="1" dirty="0" smtClean="0"/>
              <a:t>bit.ly/</a:t>
            </a:r>
            <a:r>
              <a:rPr lang="en-US" sz="3600" b="1" dirty="0" err="1" smtClean="0"/>
              <a:t>valtools_CSS</a:t>
            </a:r>
            <a:endParaRPr lang="en-US" sz="3600" b="1" dirty="0"/>
          </a:p>
          <a:p>
            <a:pPr marL="274320" lvl="1" indent="0">
              <a:buNone/>
            </a:pPr>
            <a:endParaRPr lang="en-US" sz="1400" b="1" dirty="0"/>
          </a:p>
          <a:p>
            <a:pPr marL="822960" lvl="3" indent="0">
              <a:buNone/>
            </a:pPr>
            <a:endParaRPr lang="en-US" sz="1800" b="1" dirty="0"/>
          </a:p>
          <a:p>
            <a:pPr lvl="1"/>
            <a:endParaRPr lang="en-US" b="1" dirty="0"/>
          </a:p>
          <a:p>
            <a:endParaRPr lang="en-US" b="1" dirty="0"/>
          </a:p>
        </p:txBody>
      </p:sp>
      <p:sp>
        <p:nvSpPr>
          <p:cNvPr id="4" name="TextBox 3">
            <a:extLst>
              <a:ext uri="{FF2B5EF4-FFF2-40B4-BE49-F238E27FC236}">
                <a16:creationId xmlns="" xmlns:a16="http://schemas.microsoft.com/office/drawing/2014/main" id="{D59083DE-6E1A-4132-A4C8-A18D53074B76}"/>
              </a:ext>
            </a:extLst>
          </p:cNvPr>
          <p:cNvSpPr txBox="1"/>
          <p:nvPr/>
        </p:nvSpPr>
        <p:spPr>
          <a:xfrm>
            <a:off x="2643447" y="2990406"/>
            <a:ext cx="7187736" cy="1938992"/>
          </a:xfrm>
          <a:prstGeom prst="rect">
            <a:avLst/>
          </a:prstGeom>
          <a:noFill/>
        </p:spPr>
        <p:txBody>
          <a:bodyPr wrap="square" rtlCol="0">
            <a:spAutoFit/>
          </a:bodyPr>
          <a:lstStyle/>
          <a:p>
            <a:pPr marL="0" lvl="2" algn="ctr" defTabSz="114300"/>
            <a:r>
              <a:rPr lang="en-US" sz="2400" dirty="0">
                <a:solidFill>
                  <a:schemeClr val="accent2"/>
                </a:solidFill>
              </a:rPr>
              <a:t>Slides</a:t>
            </a:r>
            <a:r>
              <a:rPr lang="en-US" sz="2400" dirty="0"/>
              <a:t> folder contains presentation slides</a:t>
            </a:r>
          </a:p>
          <a:p>
            <a:pPr marL="0" lvl="2" algn="ctr" defTabSz="114300"/>
            <a:endParaRPr lang="en-US" sz="2400" dirty="0"/>
          </a:p>
          <a:p>
            <a:pPr marL="0" lvl="2" algn="ctr" defTabSz="114300"/>
            <a:r>
              <a:rPr lang="en-US" sz="2400" dirty="0">
                <a:solidFill>
                  <a:schemeClr val="accent2"/>
                </a:solidFill>
              </a:rPr>
              <a:t>Materials</a:t>
            </a:r>
            <a:r>
              <a:rPr lang="en-US" sz="2400" dirty="0"/>
              <a:t> folder contains 2 types of exercises:</a:t>
            </a:r>
            <a:r>
              <a:rPr lang="en-US" sz="2400" dirty="0">
                <a:solidFill>
                  <a:schemeClr val="accent1">
                    <a:lumMod val="75000"/>
                  </a:schemeClr>
                </a:solidFill>
              </a:rPr>
              <a:t> Sparse </a:t>
            </a:r>
            <a:r>
              <a:rPr lang="en-US" sz="2400" dirty="0"/>
              <a:t>or </a:t>
            </a:r>
            <a:r>
              <a:rPr lang="en-US" sz="2400" dirty="0">
                <a:solidFill>
                  <a:schemeClr val="accent4">
                    <a:lumMod val="75000"/>
                  </a:schemeClr>
                </a:solidFill>
              </a:rPr>
              <a:t>Verbose</a:t>
            </a:r>
          </a:p>
          <a:p>
            <a:pPr algn="ctr"/>
            <a:endParaRPr lang="en-US" sz="2400" dirty="0"/>
          </a:p>
        </p:txBody>
      </p:sp>
      <p:sp>
        <p:nvSpPr>
          <p:cNvPr id="5" name="TextBox 4">
            <a:extLst>
              <a:ext uri="{FF2B5EF4-FFF2-40B4-BE49-F238E27FC236}">
                <a16:creationId xmlns="" xmlns:a16="http://schemas.microsoft.com/office/drawing/2014/main" id="{2B0E1A9C-DED3-4FD3-978C-825945879A48}"/>
              </a:ext>
            </a:extLst>
          </p:cNvPr>
          <p:cNvSpPr txBox="1"/>
          <p:nvPr/>
        </p:nvSpPr>
        <p:spPr>
          <a:xfrm>
            <a:off x="1162395" y="4879571"/>
            <a:ext cx="9867207" cy="1384995"/>
          </a:xfrm>
          <a:prstGeom prst="rect">
            <a:avLst/>
          </a:prstGeom>
          <a:noFill/>
        </p:spPr>
        <p:txBody>
          <a:bodyPr wrap="square" rtlCol="0">
            <a:spAutoFit/>
          </a:bodyPr>
          <a:lstStyle/>
          <a:p>
            <a:pPr algn="ctr"/>
            <a:r>
              <a:rPr lang="en-US" sz="2800" dirty="0"/>
              <a:t>Workshop slides and exercises are online now and will be available after the conference too.</a:t>
            </a:r>
          </a:p>
          <a:p>
            <a:pPr algn="ctr"/>
            <a:endParaRPr lang="en-US" sz="2800" dirty="0"/>
          </a:p>
        </p:txBody>
      </p:sp>
    </p:spTree>
    <p:extLst>
      <p:ext uri="{BB962C8B-B14F-4D97-AF65-F5344CB8AC3E}">
        <p14:creationId xmlns:p14="http://schemas.microsoft.com/office/powerpoint/2010/main" val="2961198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A197EC-75CE-4967-B49A-620F6D94CA9D}"/>
              </a:ext>
            </a:extLst>
          </p:cNvPr>
          <p:cNvSpPr>
            <a:spLocks noGrp="1"/>
          </p:cNvSpPr>
          <p:nvPr>
            <p:ph type="title"/>
          </p:nvPr>
        </p:nvSpPr>
        <p:spPr/>
        <p:txBody>
          <a:bodyPr/>
          <a:lstStyle/>
          <a:p>
            <a:r>
              <a:rPr lang="en-US" dirty="0"/>
              <a:t>R Studio Cloud workspace</a:t>
            </a:r>
          </a:p>
        </p:txBody>
      </p:sp>
      <p:sp>
        <p:nvSpPr>
          <p:cNvPr id="3" name="Content Placeholder 2">
            <a:extLst>
              <a:ext uri="{FF2B5EF4-FFF2-40B4-BE49-F238E27FC236}">
                <a16:creationId xmlns="" xmlns:a16="http://schemas.microsoft.com/office/drawing/2014/main" id="{8AB0FEEC-3BEF-46E7-912B-C736F42B180B}"/>
              </a:ext>
            </a:extLst>
          </p:cNvPr>
          <p:cNvSpPr>
            <a:spLocks noGrp="1"/>
          </p:cNvSpPr>
          <p:nvPr>
            <p:ph sz="half" idx="1"/>
          </p:nvPr>
        </p:nvSpPr>
        <p:spPr>
          <a:xfrm>
            <a:off x="1066800" y="3034145"/>
            <a:ext cx="10363200" cy="789709"/>
          </a:xfrm>
        </p:spPr>
        <p:txBody>
          <a:bodyPr/>
          <a:lstStyle/>
          <a:p>
            <a:pPr marL="0" indent="0" algn="ctr">
              <a:buNone/>
            </a:pPr>
            <a:r>
              <a:rPr lang="en-US" sz="3600" b="1" dirty="0"/>
              <a:t>R Package Validation Workshop</a:t>
            </a:r>
          </a:p>
          <a:p>
            <a:pPr marL="274320" lvl="1" indent="0">
              <a:buNone/>
            </a:pPr>
            <a:endParaRPr lang="en-US" sz="1400" b="1" dirty="0"/>
          </a:p>
          <a:p>
            <a:pPr marL="822960" lvl="3" indent="0">
              <a:buNone/>
            </a:pPr>
            <a:endParaRPr lang="en-US" sz="1800" b="1" dirty="0"/>
          </a:p>
          <a:p>
            <a:pPr lvl="1"/>
            <a:endParaRPr lang="en-US" b="1" dirty="0"/>
          </a:p>
          <a:p>
            <a:endParaRPr lang="en-US" b="1" dirty="0"/>
          </a:p>
        </p:txBody>
      </p:sp>
      <p:sp>
        <p:nvSpPr>
          <p:cNvPr id="5" name="TextBox 4">
            <a:extLst>
              <a:ext uri="{FF2B5EF4-FFF2-40B4-BE49-F238E27FC236}">
                <a16:creationId xmlns="" xmlns:a16="http://schemas.microsoft.com/office/drawing/2014/main" id="{2B0E1A9C-DED3-4FD3-978C-825945879A48}"/>
              </a:ext>
            </a:extLst>
          </p:cNvPr>
          <p:cNvSpPr txBox="1"/>
          <p:nvPr/>
        </p:nvSpPr>
        <p:spPr>
          <a:xfrm>
            <a:off x="1066800" y="3770806"/>
            <a:ext cx="9867207" cy="954107"/>
          </a:xfrm>
          <a:prstGeom prst="rect">
            <a:avLst/>
          </a:prstGeom>
          <a:noFill/>
        </p:spPr>
        <p:txBody>
          <a:bodyPr wrap="square" rtlCol="0">
            <a:spAutoFit/>
          </a:bodyPr>
          <a:lstStyle/>
          <a:p>
            <a:pPr algn="ctr"/>
            <a:r>
              <a:rPr lang="en-US" sz="2800" dirty="0"/>
              <a:t>Please check your email for invites!</a:t>
            </a:r>
          </a:p>
          <a:p>
            <a:pPr algn="ctr"/>
            <a:endParaRPr lang="en-US" sz="2800" dirty="0"/>
          </a:p>
        </p:txBody>
      </p:sp>
      <p:pic>
        <p:nvPicPr>
          <p:cNvPr id="7" name="Picture 6" descr="Graphical user interface, text&#10;&#10;Description automatically generated">
            <a:extLst>
              <a:ext uri="{FF2B5EF4-FFF2-40B4-BE49-F238E27FC236}">
                <a16:creationId xmlns="" xmlns:a16="http://schemas.microsoft.com/office/drawing/2014/main" id="{D8A3034C-41BD-4820-B9F6-D84867DB66F9}"/>
              </a:ext>
            </a:extLst>
          </p:cNvPr>
          <p:cNvPicPr>
            <a:picLocks noChangeAspect="1"/>
          </p:cNvPicPr>
          <p:nvPr/>
        </p:nvPicPr>
        <p:blipFill>
          <a:blip r:embed="rId3"/>
          <a:stretch>
            <a:fillRect/>
          </a:stretch>
        </p:blipFill>
        <p:spPr>
          <a:xfrm>
            <a:off x="9976744" y="5682414"/>
            <a:ext cx="1914525" cy="666750"/>
          </a:xfrm>
          <a:prstGeom prst="rect">
            <a:avLst/>
          </a:prstGeom>
        </p:spPr>
      </p:pic>
    </p:spTree>
    <p:extLst>
      <p:ext uri="{BB962C8B-B14F-4D97-AF65-F5344CB8AC3E}">
        <p14:creationId xmlns:p14="http://schemas.microsoft.com/office/powerpoint/2010/main" val="4286147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14332B-4F24-42F4-A704-A6F1183E9470}"/>
              </a:ext>
            </a:extLst>
          </p:cNvPr>
          <p:cNvSpPr>
            <a:spLocks noGrp="1"/>
          </p:cNvSpPr>
          <p:nvPr>
            <p:ph type="ctrTitle"/>
          </p:nvPr>
        </p:nvSpPr>
        <p:spPr/>
        <p:txBody>
          <a:bodyPr/>
          <a:lstStyle/>
          <a:p>
            <a:r>
              <a:rPr lang="en-US" dirty="0"/>
              <a:t>When are we getting there</a:t>
            </a:r>
          </a:p>
        </p:txBody>
      </p:sp>
    </p:spTree>
    <p:extLst>
      <p:ext uri="{BB962C8B-B14F-4D97-AF65-F5344CB8AC3E}">
        <p14:creationId xmlns:p14="http://schemas.microsoft.com/office/powerpoint/2010/main" val="1671609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A197EC-75CE-4967-B49A-620F6D94CA9D}"/>
              </a:ext>
            </a:extLst>
          </p:cNvPr>
          <p:cNvSpPr>
            <a:spLocks noGrp="1"/>
          </p:cNvSpPr>
          <p:nvPr>
            <p:ph type="title"/>
          </p:nvPr>
        </p:nvSpPr>
        <p:spPr>
          <a:xfrm>
            <a:off x="1066800" y="300181"/>
            <a:ext cx="10058400" cy="1371600"/>
          </a:xfrm>
        </p:spPr>
        <p:txBody>
          <a:bodyPr/>
          <a:lstStyle/>
          <a:p>
            <a:r>
              <a:rPr lang="en-US" dirty="0"/>
              <a:t>Workshop Schedule</a:t>
            </a:r>
          </a:p>
        </p:txBody>
      </p:sp>
      <p:graphicFrame>
        <p:nvGraphicFramePr>
          <p:cNvPr id="6" name="Table 5">
            <a:extLst>
              <a:ext uri="{FF2B5EF4-FFF2-40B4-BE49-F238E27FC236}">
                <a16:creationId xmlns="" xmlns:a16="http://schemas.microsoft.com/office/drawing/2014/main" id="{79681E2D-3A7F-49C3-9B7F-2E9CED5B8FC5}"/>
              </a:ext>
            </a:extLst>
          </p:cNvPr>
          <p:cNvGraphicFramePr>
            <a:graphicFrameLocks noGrp="1"/>
          </p:cNvGraphicFramePr>
          <p:nvPr>
            <p:extLst>
              <p:ext uri="{D42A27DB-BD31-4B8C-83A1-F6EECF244321}">
                <p14:modId xmlns:p14="http://schemas.microsoft.com/office/powerpoint/2010/main" val="1695141342"/>
              </p:ext>
            </p:extLst>
          </p:nvPr>
        </p:nvGraphicFramePr>
        <p:xfrm>
          <a:off x="1465811" y="1441894"/>
          <a:ext cx="9260378" cy="3850990"/>
        </p:xfrm>
        <a:graphic>
          <a:graphicData uri="http://schemas.openxmlformats.org/drawingml/2006/table">
            <a:tbl>
              <a:tblPr>
                <a:tableStyleId>{5C22544A-7EE6-4342-B048-85BDC9FD1C3A}</a:tableStyleId>
              </a:tblPr>
              <a:tblGrid>
                <a:gridCol w="2068072">
                  <a:extLst>
                    <a:ext uri="{9D8B030D-6E8A-4147-A177-3AD203B41FA5}">
                      <a16:colId xmlns="" xmlns:a16="http://schemas.microsoft.com/office/drawing/2014/main" val="1356780315"/>
                    </a:ext>
                  </a:extLst>
                </a:gridCol>
                <a:gridCol w="3402349">
                  <a:extLst>
                    <a:ext uri="{9D8B030D-6E8A-4147-A177-3AD203B41FA5}">
                      <a16:colId xmlns="" xmlns:a16="http://schemas.microsoft.com/office/drawing/2014/main" val="3006423282"/>
                    </a:ext>
                  </a:extLst>
                </a:gridCol>
                <a:gridCol w="3789957">
                  <a:extLst>
                    <a:ext uri="{9D8B030D-6E8A-4147-A177-3AD203B41FA5}">
                      <a16:colId xmlns="" xmlns:a16="http://schemas.microsoft.com/office/drawing/2014/main" val="857023930"/>
                    </a:ext>
                  </a:extLst>
                </a:gridCol>
              </a:tblGrid>
              <a:tr h="389285">
                <a:tc>
                  <a:txBody>
                    <a:bodyPr/>
                    <a:lstStyle/>
                    <a:p>
                      <a:pPr algn="ctr" fontAlgn="ctr"/>
                      <a:r>
                        <a:rPr lang="en-US" sz="2400" u="none" strike="noStrike" dirty="0">
                          <a:effectLst/>
                        </a:rPr>
                        <a:t>Time</a:t>
                      </a:r>
                      <a:endParaRPr lang="en-US" sz="2400" b="1" i="0" u="none" strike="noStrike" dirty="0">
                        <a:solidFill>
                          <a:srgbClr val="000000"/>
                        </a:solidFill>
                        <a:effectLst/>
                        <a:latin typeface="Calibri" panose="020F0502020204030204" pitchFamily="34" charset="0"/>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en-US" sz="2400" u="none" strike="noStrike" dirty="0">
                          <a:effectLst/>
                        </a:rPr>
                        <a:t>Section</a:t>
                      </a:r>
                      <a:endParaRPr lang="en-US" sz="2400" b="1" i="0" u="none" strike="noStrike" dirty="0">
                        <a:solidFill>
                          <a:srgbClr val="000000"/>
                        </a:solidFill>
                        <a:effectLst/>
                        <a:latin typeface="Calibri" panose="020F0502020204030204" pitchFamily="34" charset="0"/>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en-US" sz="2400" u="none" strike="noStrike" dirty="0">
                          <a:effectLst/>
                        </a:rPr>
                        <a:t>Content</a:t>
                      </a:r>
                      <a:endParaRPr lang="en-US" sz="2400" b="1" i="0" u="none" strike="noStrike" dirty="0">
                        <a:solidFill>
                          <a:srgbClr val="000000"/>
                        </a:solidFill>
                        <a:effectLst/>
                        <a:latin typeface="Calibri" panose="020F0502020204030204" pitchFamily="34" charset="0"/>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183580986"/>
                  </a:ext>
                </a:extLst>
              </a:tr>
              <a:tr h="338107">
                <a:tc>
                  <a:txBody>
                    <a:bodyPr/>
                    <a:lstStyle/>
                    <a:p>
                      <a:pPr algn="ctr" fontAlgn="ctr"/>
                      <a:r>
                        <a:rPr lang="en-US" sz="1400" u="none" strike="noStrike" dirty="0" smtClean="0">
                          <a:effectLst/>
                          <a:latin typeface="+mn-lt"/>
                        </a:rPr>
                        <a:t>0 -10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Welcome and Orientation</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 </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899440749"/>
                  </a:ext>
                </a:extLst>
              </a:tr>
              <a:tr h="606187">
                <a:tc>
                  <a:txBody>
                    <a:bodyPr/>
                    <a:lstStyle/>
                    <a:p>
                      <a:pPr algn="ctr" fontAlgn="ctr"/>
                      <a:r>
                        <a:rPr lang="en-US" sz="1400" u="none" strike="noStrike" dirty="0" smtClean="0">
                          <a:effectLst/>
                          <a:latin typeface="+mn-lt"/>
                        </a:rPr>
                        <a:t>10 </a:t>
                      </a:r>
                      <a:r>
                        <a:rPr lang="en-US" sz="1400" u="none" strike="noStrike" dirty="0" smtClean="0">
                          <a:effectLst/>
                          <a:latin typeface="+mn-lt"/>
                        </a:rPr>
                        <a:t>- 30 </a:t>
                      </a:r>
                      <a:r>
                        <a:rPr lang="en-US" sz="1400" u="none" strike="noStrike" dirty="0" smtClean="0">
                          <a:effectLst/>
                          <a:latin typeface="+mn-lt"/>
                        </a:rPr>
                        <a:t>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Concepts of R Package Validation</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latin typeface="+mn-lt"/>
                        </a:rPr>
                        <a:t>Intro</a:t>
                      </a:r>
                      <a:r>
                        <a:rPr lang="en-US" sz="1400" u="none" strike="noStrike" baseline="0" dirty="0" smtClean="0">
                          <a:effectLst/>
                          <a:latin typeface="+mn-lt"/>
                        </a:rPr>
                        <a:t> to </a:t>
                      </a:r>
                      <a:r>
                        <a:rPr lang="en-US" sz="1400" u="none" strike="noStrike" dirty="0" smtClean="0">
                          <a:effectLst/>
                          <a:latin typeface="+mn-lt"/>
                        </a:rPr>
                        <a:t>the</a:t>
                      </a:r>
                      <a:endParaRPr lang="en-US" sz="1400" u="none" strike="noStrike" dirty="0">
                        <a:effectLst/>
                        <a:latin typeface="+mn-lt"/>
                      </a:endParaRPr>
                    </a:p>
                    <a:p>
                      <a:pPr algn="ctr" fontAlgn="b"/>
                      <a:r>
                        <a:rPr lang="en-US" sz="1400" u="none" strike="noStrike" dirty="0">
                          <a:effectLst/>
                          <a:latin typeface="+mn-lt"/>
                        </a:rPr>
                        <a:t> R Package Validation Framework</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644456092"/>
                  </a:ext>
                </a:extLst>
              </a:tr>
              <a:tr h="338107">
                <a:tc>
                  <a:txBody>
                    <a:bodyPr/>
                    <a:lstStyle/>
                    <a:p>
                      <a:pPr algn="ctr" fontAlgn="ctr"/>
                      <a:r>
                        <a:rPr lang="en-US" sz="1400" u="none" strike="noStrike" dirty="0" smtClean="0">
                          <a:effectLst/>
                          <a:latin typeface="+mn-lt"/>
                        </a:rPr>
                        <a:t>30 </a:t>
                      </a:r>
                      <a:r>
                        <a:rPr lang="en-US" sz="1400" u="none" strike="noStrike" dirty="0" smtClean="0">
                          <a:effectLst/>
                          <a:latin typeface="+mn-lt"/>
                        </a:rPr>
                        <a:t>- </a:t>
                      </a:r>
                      <a:r>
                        <a:rPr lang="en-US" sz="1400" u="none" strike="noStrike" dirty="0" smtClean="0">
                          <a:effectLst/>
                          <a:latin typeface="+mn-lt"/>
                        </a:rPr>
                        <a:t>40 </a:t>
                      </a:r>
                      <a:r>
                        <a:rPr lang="en-US" sz="1400" u="none" strike="noStrike" dirty="0" smtClean="0">
                          <a:effectLst/>
                          <a:latin typeface="+mn-lt"/>
                        </a:rPr>
                        <a:t>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latin typeface="+mn-lt"/>
                        </a:rPr>
                        <a:t>Break / Q&amp;A</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 </a:t>
                      </a:r>
                      <a:endParaRPr lang="en-US" sz="1400" b="0" i="0" u="none" strike="noStrike" dirty="0">
                        <a:solidFill>
                          <a:srgbClr val="000000"/>
                        </a:solidFill>
                        <a:effectLst/>
                        <a:latin typeface="+mn-lt"/>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195182062"/>
                  </a:ext>
                </a:extLst>
              </a:tr>
              <a:tr h="338107">
                <a:tc>
                  <a:txBody>
                    <a:bodyPr/>
                    <a:lstStyle/>
                    <a:p>
                      <a:pPr algn="ctr" fontAlgn="ctr"/>
                      <a:r>
                        <a:rPr lang="en-US" sz="1400" u="none" strike="noStrike" dirty="0" smtClean="0">
                          <a:effectLst/>
                          <a:latin typeface="+mn-lt"/>
                        </a:rPr>
                        <a:t>40 </a:t>
                      </a:r>
                      <a:r>
                        <a:rPr lang="en-US" sz="1400" u="none" strike="noStrike" dirty="0" smtClean="0">
                          <a:effectLst/>
                          <a:latin typeface="+mn-lt"/>
                        </a:rPr>
                        <a:t>- </a:t>
                      </a:r>
                      <a:r>
                        <a:rPr lang="en-US" sz="1400" u="none" strike="noStrike" dirty="0" smtClean="0">
                          <a:effectLst/>
                          <a:latin typeface="+mn-lt"/>
                        </a:rPr>
                        <a:t>50 </a:t>
                      </a:r>
                      <a:r>
                        <a:rPr lang="en-US" sz="1400" u="none" strike="noStrike" dirty="0" smtClean="0">
                          <a:effectLst/>
                          <a:latin typeface="+mn-lt"/>
                        </a:rPr>
                        <a:t>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mn-lt"/>
                        </a:rPr>
                        <a:t>Introduction to {</a:t>
                      </a:r>
                      <a:r>
                        <a:rPr lang="en-US" sz="1400" u="none" strike="noStrike" dirty="0" err="1">
                          <a:effectLst/>
                          <a:latin typeface="+mn-lt"/>
                        </a:rPr>
                        <a:t>valtools</a:t>
                      </a:r>
                      <a:r>
                        <a:rPr lang="en-US" sz="1400" u="none" strike="noStrike" dirty="0">
                          <a:effectLst/>
                          <a:latin typeface="+mn-lt"/>
                        </a:rPr>
                        <a:t>}</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Intro to {</a:t>
                      </a:r>
                      <a:r>
                        <a:rPr lang="en-US" sz="1400" u="none" strike="noStrike" dirty="0" err="1">
                          <a:effectLst/>
                          <a:latin typeface="+mn-lt"/>
                        </a:rPr>
                        <a:t>valtools</a:t>
                      </a:r>
                      <a:r>
                        <a:rPr lang="en-US" sz="1400" u="none" strike="noStrike" dirty="0">
                          <a:effectLst/>
                          <a:latin typeface="+mn-lt"/>
                        </a:rPr>
                        <a:t>}</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452375224"/>
                  </a:ext>
                </a:extLst>
              </a:tr>
              <a:tr h="338107">
                <a:tc>
                  <a:txBody>
                    <a:bodyPr/>
                    <a:lstStyle/>
                    <a:p>
                      <a:pPr algn="ctr" fontAlgn="ctr"/>
                      <a:r>
                        <a:rPr lang="en-US" sz="1400" b="0" i="0" u="none" strike="noStrike" dirty="0" smtClean="0">
                          <a:solidFill>
                            <a:srgbClr val="000000"/>
                          </a:solidFill>
                          <a:effectLst/>
                          <a:latin typeface="+mn-lt"/>
                        </a:rPr>
                        <a:t>50 - 90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smtClean="0">
                          <a:solidFill>
                            <a:srgbClr val="000000"/>
                          </a:solidFill>
                          <a:effectLst/>
                          <a:latin typeface="+mn-lt"/>
                        </a:rPr>
                        <a:t>Using {</a:t>
                      </a:r>
                      <a:r>
                        <a:rPr lang="en-US" sz="1400" b="0" i="0" u="none" strike="noStrike" dirty="0" err="1" smtClean="0">
                          <a:solidFill>
                            <a:srgbClr val="000000"/>
                          </a:solidFill>
                          <a:effectLst/>
                          <a:latin typeface="+mn-lt"/>
                        </a:rPr>
                        <a:t>Valtools</a:t>
                      </a: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smtClean="0">
                          <a:effectLst/>
                          <a:latin typeface="+mn-lt"/>
                        </a:rPr>
                        <a:t>Elements of Validation </a:t>
                      </a:r>
                      <a:endParaRPr lang="en-US" sz="1400" b="0" i="0" u="none" strike="noStrike" dirty="0">
                        <a:solidFill>
                          <a:srgbClr val="000000"/>
                        </a:solidFill>
                        <a:effectLst/>
                        <a:latin typeface="+mn-lt"/>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400179646"/>
                  </a:ext>
                </a:extLst>
              </a:tr>
              <a:tr h="501062">
                <a:tc>
                  <a:txBody>
                    <a:bodyPr/>
                    <a:lstStyle/>
                    <a:p>
                      <a:pPr algn="ctr" fontAlgn="ct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smtClean="0">
                          <a:effectLst/>
                          <a:latin typeface="+mn-lt"/>
                        </a:rPr>
                        <a:t>Break</a:t>
                      </a:r>
                      <a:endParaRPr lang="en-US" sz="1400" b="0" i="0" u="none" strike="noStrike" dirty="0" smtClean="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107">
                <a:tc>
                  <a:txBody>
                    <a:bodyPr/>
                    <a:lstStyle/>
                    <a:p>
                      <a:pPr algn="ctr" fontAlgn="ctr"/>
                      <a:r>
                        <a:rPr lang="en-US" sz="1400" u="none" strike="noStrike" dirty="0" smtClean="0">
                          <a:effectLst/>
                          <a:latin typeface="+mn-lt"/>
                        </a:rPr>
                        <a:t>90 - </a:t>
                      </a:r>
                      <a:r>
                        <a:rPr lang="en-US" sz="1400" u="none" strike="noStrike" dirty="0" smtClean="0">
                          <a:effectLst/>
                          <a:latin typeface="+mn-lt"/>
                        </a:rPr>
                        <a:t>125 </a:t>
                      </a:r>
                      <a:r>
                        <a:rPr lang="en-US" sz="1400" u="none" strike="noStrike" dirty="0" smtClean="0">
                          <a:effectLst/>
                          <a:latin typeface="+mn-lt"/>
                        </a:rPr>
                        <a:t>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latin typeface="+mn-lt"/>
                        </a:rPr>
                        <a:t>Validation Reports</a:t>
                      </a:r>
                      <a:r>
                        <a:rPr lang="en-US" sz="1400" u="none" strike="noStrike" dirty="0">
                          <a:effectLst/>
                          <a:latin typeface="+mn-lt"/>
                        </a:rPr>
                        <a:t> </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smtClean="0">
                          <a:effectLst/>
                          <a:latin typeface="+mn-lt"/>
                        </a:rPr>
                        <a:t>Elements of a Validation Report</a:t>
                      </a:r>
                      <a:endParaRPr lang="en-US" sz="1400" b="0" i="0" u="none" strike="noStrike" dirty="0" smtClean="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885546553"/>
                  </a:ext>
                </a:extLst>
              </a:tr>
              <a:tr h="338107">
                <a:tc>
                  <a:txBody>
                    <a:bodyPr/>
                    <a:lstStyle/>
                    <a:p>
                      <a:pPr algn="ctr" fontAlgn="ctr"/>
                      <a:r>
                        <a:rPr lang="en-US" sz="1400" b="0" i="0" u="none" strike="noStrike" dirty="0" smtClean="0">
                          <a:solidFill>
                            <a:srgbClr val="000000"/>
                          </a:solidFill>
                          <a:effectLst/>
                          <a:latin typeface="+mn-lt"/>
                        </a:rPr>
                        <a:t>125 -135</a:t>
                      </a:r>
                      <a:r>
                        <a:rPr lang="en-US" sz="1400" b="0" i="0" u="none" strike="noStrike" baseline="0" dirty="0" smtClean="0">
                          <a:solidFill>
                            <a:srgbClr val="000000"/>
                          </a:solidFill>
                          <a:effectLst/>
                          <a:latin typeface="+mn-lt"/>
                        </a:rPr>
                        <a:t>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latin typeface="+mn-lt"/>
                        </a:rPr>
                        <a:t>Break / Q&amp;A</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mn-lt"/>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247">
                <a:tc>
                  <a:txBody>
                    <a:bodyPr/>
                    <a:lstStyle/>
                    <a:p>
                      <a:pPr algn="ctr" fontAlgn="ctr"/>
                      <a:r>
                        <a:rPr lang="en-US" sz="1400" u="none" strike="noStrike" dirty="0" smtClean="0">
                          <a:effectLst/>
                          <a:latin typeface="+mn-lt"/>
                        </a:rPr>
                        <a:t>140 -180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smtClean="0">
                          <a:solidFill>
                            <a:srgbClr val="000000"/>
                          </a:solidFill>
                          <a:effectLst/>
                          <a:latin typeface="+mn-lt"/>
                        </a:rPr>
                        <a:t>Types of Validation &amp; Q&amp;A</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smtClean="0">
                          <a:effectLst/>
                          <a:latin typeface="+mn-lt"/>
                        </a:rPr>
                        <a:t>Re-Validating a Package </a:t>
                      </a:r>
                      <a:endParaRPr lang="en-US" sz="1400" b="0" i="0" u="none" strike="noStrike" dirty="0">
                        <a:solidFill>
                          <a:srgbClr val="000000"/>
                        </a:solidFill>
                        <a:effectLst/>
                        <a:latin typeface="+mn-lt"/>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210118487"/>
                  </a:ext>
                </a:extLst>
              </a:tr>
            </a:tbl>
          </a:graphicData>
        </a:graphic>
      </p:graphicFrame>
    </p:spTree>
    <p:extLst>
      <p:ext uri="{BB962C8B-B14F-4D97-AF65-F5344CB8AC3E}">
        <p14:creationId xmlns:p14="http://schemas.microsoft.com/office/powerpoint/2010/main" val="2287488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14332B-4F24-42F4-A704-A6F1183E9470}"/>
              </a:ext>
            </a:extLst>
          </p:cNvPr>
          <p:cNvSpPr>
            <a:spLocks noGrp="1"/>
          </p:cNvSpPr>
          <p:nvPr>
            <p:ph type="ctrTitle"/>
          </p:nvPr>
        </p:nvSpPr>
        <p:spPr/>
        <p:txBody>
          <a:bodyPr/>
          <a:lstStyle/>
          <a:p>
            <a:r>
              <a:rPr lang="en-US" dirty="0"/>
              <a:t>Where do we go from here</a:t>
            </a:r>
          </a:p>
        </p:txBody>
      </p:sp>
    </p:spTree>
    <p:extLst>
      <p:ext uri="{BB962C8B-B14F-4D97-AF65-F5344CB8AC3E}">
        <p14:creationId xmlns:p14="http://schemas.microsoft.com/office/powerpoint/2010/main" val="2551221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B781D10C-0426-420D-A569-C70F2C81AAF0}"/>
              </a:ext>
            </a:extLst>
          </p:cNvPr>
          <p:cNvSpPr txBox="1">
            <a:spLocks/>
          </p:cNvSpPr>
          <p:nvPr/>
        </p:nvSpPr>
        <p:spPr>
          <a:xfrm>
            <a:off x="1219200" y="2831612"/>
            <a:ext cx="10058400" cy="2025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sz="5400" dirty="0"/>
              <a:t>What if this is too much?!</a:t>
            </a:r>
            <a:br>
              <a:rPr lang="en-US" sz="5400" dirty="0"/>
            </a:br>
            <a:endParaRPr lang="en-US" sz="5400" dirty="0"/>
          </a:p>
        </p:txBody>
      </p:sp>
    </p:spTree>
    <p:extLst>
      <p:ext uri="{BB962C8B-B14F-4D97-AF65-F5344CB8AC3E}">
        <p14:creationId xmlns:p14="http://schemas.microsoft.com/office/powerpoint/2010/main" val="181079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this is too basic?!</a:t>
            </a:r>
          </a:p>
        </p:txBody>
      </p:sp>
    </p:spTree>
    <p:extLst>
      <p:ext uri="{BB962C8B-B14F-4D97-AF65-F5344CB8AC3E}">
        <p14:creationId xmlns:p14="http://schemas.microsoft.com/office/powerpoint/2010/main" val="2605250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I find an issue in the documentation?</a:t>
            </a:r>
          </a:p>
        </p:txBody>
      </p:sp>
    </p:spTree>
    <p:extLst>
      <p:ext uri="{BB962C8B-B14F-4D97-AF65-F5344CB8AC3E}">
        <p14:creationId xmlns:p14="http://schemas.microsoft.com/office/powerpoint/2010/main" val="51954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I get stuck?</a:t>
            </a:r>
          </a:p>
        </p:txBody>
      </p:sp>
    </p:spTree>
    <p:extLst>
      <p:ext uri="{BB962C8B-B14F-4D97-AF65-F5344CB8AC3E}">
        <p14:creationId xmlns:p14="http://schemas.microsoft.com/office/powerpoint/2010/main" val="190418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14332B-4F24-42F4-A704-A6F1183E9470}"/>
              </a:ext>
            </a:extLst>
          </p:cNvPr>
          <p:cNvSpPr>
            <a:spLocks noGrp="1"/>
          </p:cNvSpPr>
          <p:nvPr>
            <p:ph type="ctrTitle"/>
          </p:nvPr>
        </p:nvSpPr>
        <p:spPr>
          <a:xfrm>
            <a:off x="1629102" y="1847788"/>
            <a:ext cx="8933796" cy="2437232"/>
          </a:xfrm>
        </p:spPr>
        <p:txBody>
          <a:bodyPr/>
          <a:lstStyle/>
          <a:p>
            <a:r>
              <a:rPr lang="en-US" dirty="0"/>
              <a:t>Ready?</a:t>
            </a:r>
            <a:br>
              <a:rPr lang="en-US" dirty="0"/>
            </a:br>
            <a:r>
              <a:rPr lang="en-US" dirty="0"/>
              <a:t>Lets Go!</a:t>
            </a:r>
          </a:p>
        </p:txBody>
      </p:sp>
    </p:spTree>
    <p:extLst>
      <p:ext uri="{BB962C8B-B14F-4D97-AF65-F5344CB8AC3E}">
        <p14:creationId xmlns:p14="http://schemas.microsoft.com/office/powerpoint/2010/main" val="723637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9E0D1B-C9EF-4CB6-9922-ED9D4AC52C59}"/>
              </a:ext>
            </a:extLst>
          </p:cNvPr>
          <p:cNvSpPr>
            <a:spLocks noGrp="1"/>
          </p:cNvSpPr>
          <p:nvPr>
            <p:ph type="title"/>
          </p:nvPr>
        </p:nvSpPr>
        <p:spPr/>
        <p:txBody>
          <a:bodyPr/>
          <a:lstStyle/>
          <a:p>
            <a:r>
              <a:rPr lang="en-US" dirty="0"/>
              <a:t>Welcome</a:t>
            </a:r>
          </a:p>
        </p:txBody>
      </p:sp>
      <p:sp>
        <p:nvSpPr>
          <p:cNvPr id="5" name="Content Placeholder 4">
            <a:extLst>
              <a:ext uri="{FF2B5EF4-FFF2-40B4-BE49-F238E27FC236}">
                <a16:creationId xmlns="" xmlns:a16="http://schemas.microsoft.com/office/drawing/2014/main" id="{7E558183-391D-4056-BC02-A181C5440B05}"/>
              </a:ext>
            </a:extLst>
          </p:cNvPr>
          <p:cNvSpPr>
            <a:spLocks noGrp="1"/>
          </p:cNvSpPr>
          <p:nvPr>
            <p:ph idx="1"/>
          </p:nvPr>
        </p:nvSpPr>
        <p:spPr/>
        <p:txBody>
          <a:bodyPr>
            <a:normAutofit/>
          </a:bodyPr>
          <a:lstStyle/>
          <a:p>
            <a:r>
              <a:rPr lang="en-US" sz="2400" dirty="0"/>
              <a:t>Who </a:t>
            </a:r>
            <a:r>
              <a:rPr lang="en-US" sz="2400" dirty="0" smtClean="0"/>
              <a:t>Am I</a:t>
            </a:r>
          </a:p>
          <a:p>
            <a:r>
              <a:rPr lang="en-US" sz="2400" dirty="0" smtClean="0"/>
              <a:t>Why </a:t>
            </a:r>
            <a:r>
              <a:rPr lang="en-US" sz="2400" dirty="0"/>
              <a:t>are we </a:t>
            </a:r>
            <a:r>
              <a:rPr lang="en-US" sz="2400" dirty="0" smtClean="0"/>
              <a:t>here</a:t>
            </a:r>
          </a:p>
          <a:p>
            <a:r>
              <a:rPr lang="en-US" sz="2400" dirty="0" smtClean="0"/>
              <a:t>What do I need to know</a:t>
            </a:r>
            <a:endParaRPr lang="en-US" sz="2400" dirty="0"/>
          </a:p>
          <a:p>
            <a:r>
              <a:rPr lang="en-US" sz="2400" dirty="0"/>
              <a:t>How are we going to get there</a:t>
            </a:r>
          </a:p>
          <a:p>
            <a:r>
              <a:rPr lang="en-US" sz="2400" dirty="0"/>
              <a:t>When is this going to be done</a:t>
            </a:r>
          </a:p>
          <a:p>
            <a:r>
              <a:rPr lang="en-US" sz="2400" dirty="0"/>
              <a:t>Where do we go from here</a:t>
            </a:r>
          </a:p>
        </p:txBody>
      </p:sp>
    </p:spTree>
    <p:extLst>
      <p:ext uri="{BB962C8B-B14F-4D97-AF65-F5344CB8AC3E}">
        <p14:creationId xmlns:p14="http://schemas.microsoft.com/office/powerpoint/2010/main" val="160123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14332B-4F24-42F4-A704-A6F1183E9470}"/>
              </a:ext>
            </a:extLst>
          </p:cNvPr>
          <p:cNvSpPr>
            <a:spLocks noGrp="1"/>
          </p:cNvSpPr>
          <p:nvPr>
            <p:ph type="ctrTitle"/>
          </p:nvPr>
        </p:nvSpPr>
        <p:spPr/>
        <p:txBody>
          <a:bodyPr/>
          <a:lstStyle/>
          <a:p>
            <a:r>
              <a:rPr lang="en-US" dirty="0"/>
              <a:t>Who </a:t>
            </a:r>
            <a:r>
              <a:rPr lang="en-US" dirty="0" smtClean="0"/>
              <a:t>AM I</a:t>
            </a:r>
            <a:r>
              <a:rPr lang="en-US" dirty="0"/>
              <a:t/>
            </a:r>
            <a:br>
              <a:rPr lang="en-US" dirty="0"/>
            </a:br>
            <a:endParaRPr lang="en-US" dirty="0"/>
          </a:p>
        </p:txBody>
      </p:sp>
    </p:spTree>
    <p:extLst>
      <p:ext uri="{BB962C8B-B14F-4D97-AF65-F5344CB8AC3E}">
        <p14:creationId xmlns:p14="http://schemas.microsoft.com/office/powerpoint/2010/main" val="1176724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3B95D1-4C83-407C-A358-C8C4A597CFA8}"/>
              </a:ext>
            </a:extLst>
          </p:cNvPr>
          <p:cNvSpPr>
            <a:spLocks noGrp="1"/>
          </p:cNvSpPr>
          <p:nvPr>
            <p:ph type="title"/>
          </p:nvPr>
        </p:nvSpPr>
        <p:spPr/>
        <p:txBody>
          <a:bodyPr/>
          <a:lstStyle/>
          <a:p>
            <a:r>
              <a:rPr lang="en-US" dirty="0"/>
              <a:t>Ellis Hughes</a:t>
            </a:r>
          </a:p>
        </p:txBody>
      </p:sp>
      <p:sp>
        <p:nvSpPr>
          <p:cNvPr id="3" name="Content Placeholder 2">
            <a:extLst>
              <a:ext uri="{FF2B5EF4-FFF2-40B4-BE49-F238E27FC236}">
                <a16:creationId xmlns="" xmlns:a16="http://schemas.microsoft.com/office/drawing/2014/main" id="{37E9709E-5457-48A1-A3E0-58A90B971B97}"/>
              </a:ext>
            </a:extLst>
          </p:cNvPr>
          <p:cNvSpPr>
            <a:spLocks noGrp="1"/>
          </p:cNvSpPr>
          <p:nvPr>
            <p:ph sz="half" idx="1"/>
          </p:nvPr>
        </p:nvSpPr>
        <p:spPr>
          <a:xfrm>
            <a:off x="1740309" y="1798320"/>
            <a:ext cx="3950601" cy="4417086"/>
          </a:xfrm>
        </p:spPr>
        <p:txBody>
          <a:bodyPr>
            <a:normAutofit/>
          </a:bodyPr>
          <a:lstStyle/>
          <a:p>
            <a:r>
              <a:rPr lang="en-US" sz="2000" dirty="0" smtClean="0"/>
              <a:t>Seattle </a:t>
            </a:r>
            <a:r>
              <a:rPr lang="en-US" sz="2000" dirty="0" err="1"/>
              <a:t>UseR</a:t>
            </a:r>
            <a:endParaRPr lang="en-US" sz="2000" dirty="0"/>
          </a:p>
          <a:p>
            <a:r>
              <a:rPr lang="en-US" sz="2000" dirty="0"/>
              <a:t>Cascadia R</a:t>
            </a:r>
          </a:p>
          <a:p>
            <a:r>
              <a:rPr lang="en-US" sz="2000" dirty="0"/>
              <a:t>R/Pharma</a:t>
            </a:r>
          </a:p>
          <a:p>
            <a:r>
              <a:rPr lang="en-US" sz="2000" dirty="0" err="1"/>
              <a:t>TidyX</a:t>
            </a:r>
            <a:r>
              <a:rPr lang="en-US" sz="2000" dirty="0"/>
              <a:t> Screencast</a:t>
            </a:r>
          </a:p>
          <a:p>
            <a:pPr lvl="1"/>
            <a:endParaRPr lang="en-US" sz="2000" dirty="0"/>
          </a:p>
          <a:p>
            <a:pPr marL="0" indent="0">
              <a:buNone/>
            </a:pPr>
            <a:r>
              <a:rPr lang="en-US" sz="2000" dirty="0"/>
              <a:t>    </a:t>
            </a:r>
            <a:r>
              <a:rPr lang="en-US" sz="2000" dirty="0">
                <a:hlinkClick r:id="rId2"/>
              </a:rPr>
              <a:t>@ellis_hughes</a:t>
            </a:r>
            <a:endParaRPr lang="en-US" sz="2000" dirty="0"/>
          </a:p>
          <a:p>
            <a:pPr marL="0" indent="0">
              <a:buNone/>
            </a:pPr>
            <a:r>
              <a:rPr lang="en-US" sz="2000" dirty="0"/>
              <a:t>    </a:t>
            </a:r>
            <a:r>
              <a:rPr lang="en-US" sz="2000" dirty="0" err="1">
                <a:hlinkClick r:id="rId3"/>
              </a:rPr>
              <a:t>thebioengineer</a:t>
            </a:r>
            <a:endParaRPr lang="en-US" sz="2000" dirty="0"/>
          </a:p>
          <a:p>
            <a:endParaRPr lang="en-US" sz="400" dirty="0"/>
          </a:p>
        </p:txBody>
      </p:sp>
      <p:pic>
        <p:nvPicPr>
          <p:cNvPr id="7" name="Content Placeholder 6">
            <a:extLst>
              <a:ext uri="{FF2B5EF4-FFF2-40B4-BE49-F238E27FC236}">
                <a16:creationId xmlns="" xmlns:a16="http://schemas.microsoft.com/office/drawing/2014/main" id="{70A593EF-FA8A-45B5-A4ED-19FBE7ABFFA5}"/>
              </a:ext>
            </a:extLst>
          </p:cNvPr>
          <p:cNvPicPr>
            <a:picLocks noGrp="1" noChangeAspect="1"/>
          </p:cNvPicPr>
          <p:nvPr>
            <p:ph sz="half" idx="2"/>
          </p:nvPr>
        </p:nvPicPr>
        <p:blipFill>
          <a:blip r:embed="rId4"/>
          <a:stretch>
            <a:fillRect/>
          </a:stretch>
        </p:blipFill>
        <p:spPr>
          <a:xfrm>
            <a:off x="6597444" y="800424"/>
            <a:ext cx="4060723" cy="5414982"/>
          </a:xfrm>
        </p:spPr>
      </p:pic>
      <p:pic>
        <p:nvPicPr>
          <p:cNvPr id="5" name="Picture 4" descr="A picture containing ax, vector graphics, tool&#10;&#10;Description automatically generated">
            <a:hlinkClick r:id="rId5"/>
            <a:extLst>
              <a:ext uri="{FF2B5EF4-FFF2-40B4-BE49-F238E27FC236}">
                <a16:creationId xmlns="" xmlns:a16="http://schemas.microsoft.com/office/drawing/2014/main" id="{036F6E0C-5803-469B-ABC1-2798AD6137BE}"/>
              </a:ext>
            </a:extLst>
          </p:cNvPr>
          <p:cNvPicPr>
            <a:picLocks noChangeAspect="1"/>
          </p:cNvPicPr>
          <p:nvPr/>
        </p:nvPicPr>
        <p:blipFill>
          <a:blip r:embed="rId6"/>
          <a:stretch>
            <a:fillRect/>
          </a:stretch>
        </p:blipFill>
        <p:spPr>
          <a:xfrm>
            <a:off x="1721432" y="4067964"/>
            <a:ext cx="311394" cy="232834"/>
          </a:xfrm>
          <a:prstGeom prst="rect">
            <a:avLst/>
          </a:prstGeom>
        </p:spPr>
      </p:pic>
      <p:pic>
        <p:nvPicPr>
          <p:cNvPr id="6" name="Picture 5">
            <a:hlinkClick r:id="rId7"/>
            <a:extLst>
              <a:ext uri="{FF2B5EF4-FFF2-40B4-BE49-F238E27FC236}">
                <a16:creationId xmlns="" xmlns:a16="http://schemas.microsoft.com/office/drawing/2014/main" id="{4C33B757-0AEB-4F53-AB7F-9E42D5B9DD55}"/>
              </a:ext>
            </a:extLst>
          </p:cNvPr>
          <p:cNvPicPr>
            <a:picLocks noChangeAspect="1"/>
          </p:cNvPicPr>
          <p:nvPr/>
        </p:nvPicPr>
        <p:blipFill>
          <a:blip r:embed="rId8"/>
          <a:stretch>
            <a:fillRect/>
          </a:stretch>
        </p:blipFill>
        <p:spPr>
          <a:xfrm>
            <a:off x="1736333" y="4488864"/>
            <a:ext cx="312549" cy="283952"/>
          </a:xfrm>
          <a:prstGeom prst="rect">
            <a:avLst/>
          </a:prstGeom>
        </p:spPr>
      </p:pic>
    </p:spTree>
    <p:extLst>
      <p:ext uri="{BB962C8B-B14F-4D97-AF65-F5344CB8AC3E}">
        <p14:creationId xmlns:p14="http://schemas.microsoft.com/office/powerpoint/2010/main" val="2007899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14332B-4F24-42F4-A704-A6F1183E9470}"/>
              </a:ext>
            </a:extLst>
          </p:cNvPr>
          <p:cNvSpPr>
            <a:spLocks noGrp="1"/>
          </p:cNvSpPr>
          <p:nvPr>
            <p:ph type="ctrTitle"/>
          </p:nvPr>
        </p:nvSpPr>
        <p:spPr/>
        <p:txBody>
          <a:bodyPr/>
          <a:lstStyle/>
          <a:p>
            <a:r>
              <a:rPr lang="en-US" dirty="0"/>
              <a:t>Why are we here</a:t>
            </a:r>
          </a:p>
        </p:txBody>
      </p:sp>
    </p:spTree>
    <p:extLst>
      <p:ext uri="{BB962C8B-B14F-4D97-AF65-F5344CB8AC3E}">
        <p14:creationId xmlns:p14="http://schemas.microsoft.com/office/powerpoint/2010/main" val="2920857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A197EC-75CE-4967-B49A-620F6D94CA9D}"/>
              </a:ext>
            </a:extLst>
          </p:cNvPr>
          <p:cNvSpPr>
            <a:spLocks noGrp="1"/>
          </p:cNvSpPr>
          <p:nvPr>
            <p:ph type="title"/>
          </p:nvPr>
        </p:nvSpPr>
        <p:spPr/>
        <p:txBody>
          <a:bodyPr/>
          <a:lstStyle/>
          <a:p>
            <a:r>
              <a:rPr lang="en-US" dirty="0"/>
              <a:t>Workshop Goals</a:t>
            </a:r>
          </a:p>
        </p:txBody>
      </p:sp>
      <p:sp>
        <p:nvSpPr>
          <p:cNvPr id="3" name="Content Placeholder 2">
            <a:extLst>
              <a:ext uri="{FF2B5EF4-FFF2-40B4-BE49-F238E27FC236}">
                <a16:creationId xmlns="" xmlns:a16="http://schemas.microsoft.com/office/drawing/2014/main" id="{8AB0FEEC-3BEF-46E7-912B-C736F42B180B}"/>
              </a:ext>
            </a:extLst>
          </p:cNvPr>
          <p:cNvSpPr>
            <a:spLocks noGrp="1"/>
          </p:cNvSpPr>
          <p:nvPr>
            <p:ph sz="half" idx="1"/>
          </p:nvPr>
        </p:nvSpPr>
        <p:spPr>
          <a:xfrm>
            <a:off x="1066800" y="2103120"/>
            <a:ext cx="10363200" cy="3749040"/>
          </a:xfrm>
        </p:spPr>
        <p:txBody>
          <a:bodyPr>
            <a:normAutofit/>
          </a:bodyPr>
          <a:lstStyle/>
          <a:p>
            <a:pPr lvl="1"/>
            <a:r>
              <a:rPr lang="en-US" sz="2000" dirty="0" smtClean="0"/>
              <a:t>R </a:t>
            </a:r>
            <a:r>
              <a:rPr lang="en-US" sz="2000" dirty="0"/>
              <a:t>Package validation Framework</a:t>
            </a:r>
          </a:p>
          <a:p>
            <a:pPr lvl="1"/>
            <a:r>
              <a:rPr lang="en-US" sz="2000" dirty="0" smtClean="0"/>
              <a:t>How to use {</a:t>
            </a:r>
            <a:r>
              <a:rPr lang="en-US" sz="2000" dirty="0" err="1" smtClean="0"/>
              <a:t>valtools</a:t>
            </a:r>
            <a:r>
              <a:rPr lang="en-US" sz="2000" dirty="0"/>
              <a:t>} </a:t>
            </a:r>
            <a:endParaRPr lang="en-US" sz="2000" dirty="0" smtClean="0"/>
          </a:p>
          <a:p>
            <a:pPr lvl="1"/>
            <a:r>
              <a:rPr lang="en-US" sz="2000" dirty="0" smtClean="0"/>
              <a:t>Develop a simple package</a:t>
            </a:r>
            <a:endParaRPr lang="en-US" sz="1800" dirty="0"/>
          </a:p>
          <a:p>
            <a:endParaRPr lang="en-US" sz="2400" dirty="0"/>
          </a:p>
        </p:txBody>
      </p:sp>
    </p:spTree>
    <p:extLst>
      <p:ext uri="{BB962C8B-B14F-4D97-AF65-F5344CB8AC3E}">
        <p14:creationId xmlns:p14="http://schemas.microsoft.com/office/powerpoint/2010/main" val="224741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14332B-4F24-42F4-A704-A6F1183E9470}"/>
              </a:ext>
            </a:extLst>
          </p:cNvPr>
          <p:cNvSpPr>
            <a:spLocks noGrp="1"/>
          </p:cNvSpPr>
          <p:nvPr>
            <p:ph type="ctrTitle"/>
          </p:nvPr>
        </p:nvSpPr>
        <p:spPr/>
        <p:txBody>
          <a:bodyPr/>
          <a:lstStyle/>
          <a:p>
            <a:r>
              <a:rPr lang="en-US" dirty="0" smtClean="0"/>
              <a:t>What do I need to know</a:t>
            </a:r>
            <a:endParaRPr lang="en-US" dirty="0"/>
          </a:p>
        </p:txBody>
      </p:sp>
    </p:spTree>
    <p:extLst>
      <p:ext uri="{BB962C8B-B14F-4D97-AF65-F5344CB8AC3E}">
        <p14:creationId xmlns:p14="http://schemas.microsoft.com/office/powerpoint/2010/main" val="2169220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A197EC-75CE-4967-B49A-620F6D94CA9D}"/>
              </a:ext>
            </a:extLst>
          </p:cNvPr>
          <p:cNvSpPr>
            <a:spLocks noGrp="1"/>
          </p:cNvSpPr>
          <p:nvPr>
            <p:ph type="title"/>
          </p:nvPr>
        </p:nvSpPr>
        <p:spPr/>
        <p:txBody>
          <a:bodyPr/>
          <a:lstStyle/>
          <a:p>
            <a:r>
              <a:rPr lang="en-US" dirty="0" smtClean="0"/>
              <a:t>Expected Knowledge</a:t>
            </a:r>
            <a:endParaRPr lang="en-US" dirty="0"/>
          </a:p>
        </p:txBody>
      </p:sp>
      <p:sp>
        <p:nvSpPr>
          <p:cNvPr id="3" name="Content Placeholder 2">
            <a:extLst>
              <a:ext uri="{FF2B5EF4-FFF2-40B4-BE49-F238E27FC236}">
                <a16:creationId xmlns="" xmlns:a16="http://schemas.microsoft.com/office/drawing/2014/main" id="{8AB0FEEC-3BEF-46E7-912B-C736F42B180B}"/>
              </a:ext>
            </a:extLst>
          </p:cNvPr>
          <p:cNvSpPr>
            <a:spLocks noGrp="1"/>
          </p:cNvSpPr>
          <p:nvPr>
            <p:ph sz="half" idx="1"/>
          </p:nvPr>
        </p:nvSpPr>
        <p:spPr>
          <a:xfrm>
            <a:off x="1066800" y="2103120"/>
            <a:ext cx="10363200" cy="3749040"/>
          </a:xfrm>
        </p:spPr>
        <p:txBody>
          <a:bodyPr>
            <a:normAutofit/>
          </a:bodyPr>
          <a:lstStyle/>
          <a:p>
            <a:r>
              <a:rPr lang="en-US" sz="2200" dirty="0" smtClean="0"/>
              <a:t>R </a:t>
            </a:r>
            <a:r>
              <a:rPr lang="en-US" sz="2200" dirty="0"/>
              <a:t>Package </a:t>
            </a:r>
            <a:r>
              <a:rPr lang="en-US" sz="2200" dirty="0" smtClean="0"/>
              <a:t>Development</a:t>
            </a:r>
          </a:p>
          <a:p>
            <a:pPr lvl="1"/>
            <a:r>
              <a:rPr lang="en-US" sz="2000" dirty="0" err="1" smtClean="0"/>
              <a:t>devtools</a:t>
            </a:r>
            <a:r>
              <a:rPr lang="en-US" sz="2000" dirty="0" smtClean="0"/>
              <a:t>, </a:t>
            </a:r>
            <a:r>
              <a:rPr lang="en-US" sz="2000" dirty="0" err="1" smtClean="0"/>
              <a:t>usethis</a:t>
            </a:r>
            <a:r>
              <a:rPr lang="en-US" sz="2000" dirty="0" smtClean="0"/>
              <a:t>, </a:t>
            </a:r>
            <a:r>
              <a:rPr lang="en-US" sz="2000" dirty="0" err="1" smtClean="0"/>
              <a:t>roxygen</a:t>
            </a:r>
            <a:r>
              <a:rPr lang="en-US" sz="2000" dirty="0" smtClean="0"/>
              <a:t>, </a:t>
            </a:r>
            <a:r>
              <a:rPr lang="en-US" sz="2000" dirty="0" err="1" smtClean="0"/>
              <a:t>testthat</a:t>
            </a:r>
            <a:endParaRPr lang="en-US" sz="2000" dirty="0" smtClean="0"/>
          </a:p>
          <a:p>
            <a:pPr lvl="1"/>
            <a:endParaRPr lang="en-US" sz="2000" dirty="0"/>
          </a:p>
          <a:p>
            <a:r>
              <a:rPr lang="en-US" sz="2200" dirty="0" smtClean="0"/>
              <a:t>Literate Programming</a:t>
            </a:r>
          </a:p>
          <a:p>
            <a:pPr lvl="1"/>
            <a:r>
              <a:rPr lang="en-US" sz="2000" dirty="0" err="1" smtClean="0"/>
              <a:t>rmarkdown</a:t>
            </a:r>
            <a:endParaRPr lang="en-US" sz="2000" dirty="0"/>
          </a:p>
          <a:p>
            <a:pPr marL="0" indent="0">
              <a:buNone/>
            </a:pPr>
            <a:endParaRPr lang="en-US" sz="2400" dirty="0" smtClean="0"/>
          </a:p>
        </p:txBody>
      </p:sp>
    </p:spTree>
    <p:extLst>
      <p:ext uri="{BB962C8B-B14F-4D97-AF65-F5344CB8AC3E}">
        <p14:creationId xmlns:p14="http://schemas.microsoft.com/office/powerpoint/2010/main" val="163244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14332B-4F24-42F4-A704-A6F1183E9470}"/>
              </a:ext>
            </a:extLst>
          </p:cNvPr>
          <p:cNvSpPr>
            <a:spLocks noGrp="1"/>
          </p:cNvSpPr>
          <p:nvPr>
            <p:ph type="ctrTitle"/>
          </p:nvPr>
        </p:nvSpPr>
        <p:spPr/>
        <p:txBody>
          <a:bodyPr/>
          <a:lstStyle/>
          <a:p>
            <a:r>
              <a:rPr lang="en-US" dirty="0"/>
              <a:t>How are we going to get there</a:t>
            </a:r>
          </a:p>
        </p:txBody>
      </p:sp>
    </p:spTree>
    <p:extLst>
      <p:ext uri="{BB962C8B-B14F-4D97-AF65-F5344CB8AC3E}">
        <p14:creationId xmlns:p14="http://schemas.microsoft.com/office/powerpoint/2010/main" val="2358439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{033F8415-3869-45A9-8A7D-106BB5DD81BC}tf78438558_win32</Template>
  <TotalTime>1767</TotalTime>
  <Words>611</Words>
  <Application>Microsoft Office PowerPoint</Application>
  <PresentationFormat>Custom</PresentationFormat>
  <Paragraphs>105</Paragraphs>
  <Slides>19</Slides>
  <Notes>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SavonVTI</vt:lpstr>
      <vt:lpstr>R Package Development and Validation</vt:lpstr>
      <vt:lpstr>Welcome</vt:lpstr>
      <vt:lpstr>Who AM I </vt:lpstr>
      <vt:lpstr>Ellis Hughes</vt:lpstr>
      <vt:lpstr>Why are we here</vt:lpstr>
      <vt:lpstr>Workshop Goals</vt:lpstr>
      <vt:lpstr>What do I need to know</vt:lpstr>
      <vt:lpstr>Expected Knowledge</vt:lpstr>
      <vt:lpstr>How are we going to get there</vt:lpstr>
      <vt:lpstr>Workshop Materials</vt:lpstr>
      <vt:lpstr>R Studio Cloud workspace</vt:lpstr>
      <vt:lpstr>When are we getting there</vt:lpstr>
      <vt:lpstr>Workshop Schedule</vt:lpstr>
      <vt:lpstr>Where do we go from here</vt:lpstr>
      <vt:lpstr>PowerPoint Presentation</vt:lpstr>
      <vt:lpstr>What if this is too basic?!</vt:lpstr>
      <vt:lpstr>What if I find an issue in the documentation?</vt:lpstr>
      <vt:lpstr>What if I get stuck?</vt:lpstr>
      <vt:lpstr>Ready? Lets Go!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Package Development and Validation</dc:title>
  <dc:creator>Hughes, Ellis H</dc:creator>
  <cp:lastModifiedBy>Windows User</cp:lastModifiedBy>
  <cp:revision>39</cp:revision>
  <dcterms:created xsi:type="dcterms:W3CDTF">2021-05-20T20:49:21Z</dcterms:created>
  <dcterms:modified xsi:type="dcterms:W3CDTF">2021-09-08T23:05:06Z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