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4"/>
  </p:notesMasterIdLst>
  <p:sldIdLst>
    <p:sldId id="257" r:id="rId5"/>
    <p:sldId id="262" r:id="rId6"/>
    <p:sldId id="263" r:id="rId7"/>
    <p:sldId id="270" r:id="rId8"/>
    <p:sldId id="332" r:id="rId9"/>
    <p:sldId id="335" r:id="rId10"/>
    <p:sldId id="336" r:id="rId11"/>
    <p:sldId id="333" r:id="rId12"/>
    <p:sldId id="275" r:id="rId13"/>
    <p:sldId id="334" r:id="rId14"/>
    <p:sldId id="291" r:id="rId15"/>
    <p:sldId id="307" r:id="rId16"/>
    <p:sldId id="311" r:id="rId17"/>
    <p:sldId id="309" r:id="rId18"/>
    <p:sldId id="296" r:id="rId19"/>
    <p:sldId id="337" r:id="rId20"/>
    <p:sldId id="313" r:id="rId21"/>
    <p:sldId id="302" r:id="rId22"/>
    <p:sldId id="33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57079" autoAdjust="0"/>
  </p:normalViewPr>
  <p:slideViewPr>
    <p:cSldViewPr snapToGrid="0">
      <p:cViewPr varScale="1">
        <p:scale>
          <a:sx n="64" d="100"/>
          <a:sy n="64" d="100"/>
        </p:scale>
        <p:origin x="23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when you type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4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 – Lots of “meta” information around the package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the name of the package is, the version of the package, sentence summary and description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the authors and contributors 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packages this package Depends, Imports, Suggests, </a:t>
            </a:r>
            <a:r>
              <a:rPr lang="en-US" dirty="0" err="1"/>
              <a:t>etc</a:t>
            </a:r>
            <a:r>
              <a:rPr lang="en-US" dirty="0"/>
              <a:t> 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Any other software requirements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NAMESPACE – How should R handle your package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of your functions should it share out?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methods did you write – behaviors of objects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functions from the other packages does it need to load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 all your R functions here!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Misc</a:t>
            </a:r>
            <a:r>
              <a:rPr lang="en-US" dirty="0"/>
              <a:t> files useful but not directly related to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2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83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 – Lots of “meta” information around the package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the name of the package is, the version of the package, sentence summary and description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the authors and contributors 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packages this package Depends, Imports, Suggests, </a:t>
            </a:r>
            <a:r>
              <a:rPr lang="en-US" dirty="0" err="1"/>
              <a:t>etc</a:t>
            </a:r>
            <a:r>
              <a:rPr lang="en-US" dirty="0"/>
              <a:t> 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Any other software requirements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NAMESPACE – How should R handle your package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of your functions should it share out?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methods did you write – behaviors of objects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functions from the other packages does it need to load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 all your R functions here!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Misc</a:t>
            </a:r>
            <a:r>
              <a:rPr lang="en-US" dirty="0"/>
              <a:t> files useful but not directly related to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29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only covered a small % of the </a:t>
            </a:r>
            <a:r>
              <a:rPr lang="en-US" dirty="0" err="1"/>
              <a:t>functinos</a:t>
            </a:r>
            <a:r>
              <a:rPr lang="en-US" dirty="0"/>
              <a:t> available in </a:t>
            </a:r>
            <a:r>
              <a:rPr lang="en-US" dirty="0" err="1"/>
              <a:t>usethis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22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its your turn! We’ll give you 8 Minutes!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87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8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57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77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1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Creates a package folder with a _recommended_ set of files</a:t>
            </a:r>
          </a:p>
          <a:p>
            <a:r>
              <a:rPr lang="en-US" dirty="0"/>
              <a:t>- 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07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 – Lots of “meta” information around the package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the name of the package is, the version of the package, sentence summary and description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the authors and contributors 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packages this package Depends, Imports, Suggests, </a:t>
            </a:r>
            <a:r>
              <a:rPr lang="en-US" dirty="0" err="1"/>
              <a:t>etc</a:t>
            </a:r>
            <a:r>
              <a:rPr lang="en-US" dirty="0"/>
              <a:t> 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Any other software requirements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NAMESPACE – How should R handle your package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of your functions should it share out?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methods did you write – behaviors of objects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functions from the other packages does it need to load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 all your R functions here!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Misc</a:t>
            </a:r>
            <a:r>
              <a:rPr lang="en-US" dirty="0"/>
              <a:t> files useful but not directly related to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19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2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sethis.r-lib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 Package Development and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245638"/>
            <a:ext cx="4775075" cy="811852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Package Documentation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Check yourself</a:t>
            </a:r>
          </a:p>
        </p:txBody>
      </p:sp>
      <p:pic>
        <p:nvPicPr>
          <p:cNvPr id="1026" name="Picture 2" descr="Zach Galifianakis You Better Check Yourself GIF - ZachGalifianakis YouBetterCheckYourself Hangover GIFs">
            <a:extLst>
              <a:ext uri="{FF2B5EF4-FFF2-40B4-BE49-F238E27FC236}">
                <a16:creationId xmlns:a16="http://schemas.microsoft.com/office/drawing/2014/main" id="{59E508C8-4F83-413D-B224-DB880D1CC3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4130727"/>
            <a:ext cx="47434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54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your Package</a:t>
            </a:r>
          </a:p>
        </p:txBody>
      </p:sp>
    </p:spTree>
    <p:extLst>
      <p:ext uri="{BB962C8B-B14F-4D97-AF65-F5344CB8AC3E}">
        <p14:creationId xmlns:p14="http://schemas.microsoft.com/office/powerpoint/2010/main" val="243313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8AFB-2220-429D-9580-FECCA22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1015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/>
              <a:t>devtools</a:t>
            </a:r>
            <a:r>
              <a:rPr lang="en-US" sz="5400" dirty="0"/>
              <a:t>::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document()</a:t>
            </a:r>
          </a:p>
        </p:txBody>
      </p:sp>
    </p:spTree>
    <p:extLst>
      <p:ext uri="{BB962C8B-B14F-4D97-AF65-F5344CB8AC3E}">
        <p14:creationId xmlns:p14="http://schemas.microsoft.com/office/powerpoint/2010/main" val="13748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8AFB-2220-429D-9580-FECCA222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File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C713E3-43E0-4E4C-8F8F-F39365A8EB3A}"/>
              </a:ext>
            </a:extLst>
          </p:cNvPr>
          <p:cNvSpPr txBox="1">
            <a:spLocks/>
          </p:cNvSpPr>
          <p:nvPr/>
        </p:nvSpPr>
        <p:spPr>
          <a:xfrm>
            <a:off x="1066800" y="1789223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NAMESPACE File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A4EA7F-5D5F-4F5D-9E06-997061ACB208}"/>
              </a:ext>
            </a:extLst>
          </p:cNvPr>
          <p:cNvSpPr txBox="1">
            <a:spLocks/>
          </p:cNvSpPr>
          <p:nvPr/>
        </p:nvSpPr>
        <p:spPr>
          <a:xfrm>
            <a:off x="1066800" y="2983021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R Folder (/R)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327DD-59C7-4386-974B-2B96D91AA32A}"/>
              </a:ext>
            </a:extLst>
          </p:cNvPr>
          <p:cNvSpPr txBox="1"/>
          <p:nvPr/>
        </p:nvSpPr>
        <p:spPr>
          <a:xfrm>
            <a:off x="5950857" y="1372802"/>
            <a:ext cx="590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package information – name, version, authors, dependencies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AC535-005B-4311-BDA8-A6A952DB151B}"/>
              </a:ext>
            </a:extLst>
          </p:cNvPr>
          <p:cNvSpPr txBox="1"/>
          <p:nvPr/>
        </p:nvSpPr>
        <p:spPr>
          <a:xfrm>
            <a:off x="5950857" y="2566600"/>
            <a:ext cx="590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information does R need to know – Functions that are shared, dependencies,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08D9C-81BB-47B7-8F56-A3D00268201B}"/>
              </a:ext>
            </a:extLst>
          </p:cNvPr>
          <p:cNvSpPr txBox="1"/>
          <p:nvPr/>
        </p:nvSpPr>
        <p:spPr>
          <a:xfrm>
            <a:off x="5950857" y="3711361"/>
            <a:ext cx="590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Folder to house the R code of the package</a:t>
            </a:r>
          </a:p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98A6443-0D66-441B-B8DA-E4AFB068B432}"/>
              </a:ext>
            </a:extLst>
          </p:cNvPr>
          <p:cNvSpPr txBox="1">
            <a:spLocks/>
          </p:cNvSpPr>
          <p:nvPr/>
        </p:nvSpPr>
        <p:spPr>
          <a:xfrm>
            <a:off x="1066800" y="476998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400" dirty="0"/>
              <a:t>.</a:t>
            </a:r>
            <a:r>
              <a:rPr lang="en-US" sz="2400" dirty="0" err="1"/>
              <a:t>Rbuildignore</a:t>
            </a:r>
            <a:r>
              <a:rPr lang="en-US" sz="2400" dirty="0"/>
              <a:t>, .</a:t>
            </a:r>
            <a:r>
              <a:rPr lang="en-US" sz="2400" dirty="0" err="1"/>
              <a:t>gitignore</a:t>
            </a:r>
            <a:r>
              <a:rPr lang="en-US" sz="2400" dirty="0"/>
              <a:t>, .</a:t>
            </a:r>
            <a:r>
              <a:rPr lang="en-US" sz="2400" dirty="0" err="1"/>
              <a:t>Rproj.user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317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8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8AFB-2220-429D-9580-FECCA22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1015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/>
              <a:t>devtools</a:t>
            </a:r>
            <a:r>
              <a:rPr lang="en-US" sz="5400" dirty="0"/>
              <a:t>::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test()</a:t>
            </a:r>
          </a:p>
        </p:txBody>
      </p:sp>
    </p:spTree>
    <p:extLst>
      <p:ext uri="{BB962C8B-B14F-4D97-AF65-F5344CB8AC3E}">
        <p14:creationId xmlns:p14="http://schemas.microsoft.com/office/powerpoint/2010/main" val="421637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8AFB-2220-429D-9580-FECCA222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Creates a new R 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327DD-59C7-4386-974B-2B96D91AA32A}"/>
              </a:ext>
            </a:extLst>
          </p:cNvPr>
          <p:cNvSpPr txBox="1"/>
          <p:nvPr/>
        </p:nvSpPr>
        <p:spPr>
          <a:xfrm>
            <a:off x="1573968" y="2014194"/>
            <a:ext cx="103291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Within /R</a:t>
            </a:r>
          </a:p>
          <a:p>
            <a:endParaRPr lang="en-US" sz="2400" dirty="0"/>
          </a:p>
          <a:p>
            <a:r>
              <a:rPr lang="en-US" sz="2400" dirty="0"/>
              <a:t>Organize Code within R Script to be related</a:t>
            </a:r>
          </a:p>
          <a:p>
            <a:endParaRPr lang="en-US" sz="2400" dirty="0"/>
          </a:p>
          <a:p>
            <a:r>
              <a:rPr lang="en-US" sz="2400" dirty="0"/>
              <a:t>Give a meaningful name to the script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2EB7F6-FD5F-49E5-B7AF-180B7BF551F9}"/>
              </a:ext>
            </a:extLst>
          </p:cNvPr>
          <p:cNvSpPr txBox="1">
            <a:spLocks/>
          </p:cNvSpPr>
          <p:nvPr/>
        </p:nvSpPr>
        <p:spPr>
          <a:xfrm>
            <a:off x="449705" y="3703730"/>
            <a:ext cx="11453437" cy="2280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4400" dirty="0" err="1"/>
              <a:t>usethis</a:t>
            </a:r>
            <a:r>
              <a:rPr lang="en-US" sz="4400" dirty="0"/>
              <a:t>::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use_r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4400" dirty="0">
                <a:solidFill>
                  <a:srgbClr val="002060"/>
                </a:solidFill>
              </a:rPr>
              <a:t>“</a:t>
            </a:r>
            <a:r>
              <a:rPr lang="en-US" sz="4400" dirty="0" err="1">
                <a:solidFill>
                  <a:srgbClr val="002060"/>
                </a:solidFill>
              </a:rPr>
              <a:t>new_file_name</a:t>
            </a:r>
            <a:r>
              <a:rPr lang="en-US" sz="4400" dirty="0">
                <a:solidFill>
                  <a:srgbClr val="002060"/>
                </a:solidFill>
              </a:rPr>
              <a:t>”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415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8AFB-2220-429D-9580-FECCA22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1015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/>
              <a:t>devtools</a:t>
            </a:r>
            <a:r>
              <a:rPr lang="en-US" sz="5400" dirty="0"/>
              <a:t>::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check()</a:t>
            </a:r>
          </a:p>
        </p:txBody>
      </p:sp>
    </p:spTree>
    <p:extLst>
      <p:ext uri="{BB962C8B-B14F-4D97-AF65-F5344CB8AC3E}">
        <p14:creationId xmlns:p14="http://schemas.microsoft.com/office/powerpoint/2010/main" val="3034315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8AFB-2220-429D-9580-FECCA222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Creates a new test script for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327DD-59C7-4386-974B-2B96D91AA32A}"/>
              </a:ext>
            </a:extLst>
          </p:cNvPr>
          <p:cNvSpPr txBox="1"/>
          <p:nvPr/>
        </p:nvSpPr>
        <p:spPr>
          <a:xfrm>
            <a:off x="1573968" y="2014194"/>
            <a:ext cx="103291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Unit testing allows the developer to repeatedly test across all expectations </a:t>
            </a:r>
          </a:p>
          <a:p>
            <a:endParaRPr lang="en-US" sz="2400" dirty="0"/>
          </a:p>
          <a:p>
            <a:r>
              <a:rPr lang="en-US" sz="2400" dirty="0"/>
              <a:t>Creates tests/</a:t>
            </a:r>
            <a:r>
              <a:rPr lang="en-US" sz="2400" dirty="0" err="1"/>
              <a:t>testthat</a:t>
            </a:r>
            <a:r>
              <a:rPr lang="en-US" sz="2400" dirty="0"/>
              <a:t> folders</a:t>
            </a:r>
          </a:p>
          <a:p>
            <a:endParaRPr lang="en-US" sz="2400" dirty="0"/>
          </a:p>
          <a:p>
            <a:r>
              <a:rPr lang="en-US" sz="2400" dirty="0"/>
              <a:t>Creates new test within tests/</a:t>
            </a:r>
            <a:r>
              <a:rPr lang="en-US" sz="2400" dirty="0" err="1"/>
              <a:t>testthat</a:t>
            </a:r>
            <a:r>
              <a:rPr lang="en-US" sz="2400" dirty="0"/>
              <a:t> folder</a:t>
            </a:r>
          </a:p>
          <a:p>
            <a:endParaRPr lang="en-US" sz="2400" dirty="0"/>
          </a:p>
          <a:p>
            <a:r>
              <a:rPr lang="en-US" sz="2400" dirty="0"/>
              <a:t>Organize tests within to be related</a:t>
            </a:r>
          </a:p>
          <a:p>
            <a:endParaRPr lang="en-US" sz="2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2EB7F6-FD5F-49E5-B7AF-180B7BF551F9}"/>
              </a:ext>
            </a:extLst>
          </p:cNvPr>
          <p:cNvSpPr txBox="1">
            <a:spLocks/>
          </p:cNvSpPr>
          <p:nvPr/>
        </p:nvSpPr>
        <p:spPr>
          <a:xfrm>
            <a:off x="288858" y="4425347"/>
            <a:ext cx="11453437" cy="2280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4400" dirty="0" err="1"/>
              <a:t>usethis</a:t>
            </a:r>
            <a:r>
              <a:rPr lang="en-US" sz="4400" dirty="0"/>
              <a:t>::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use_test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4400" dirty="0">
                <a:solidFill>
                  <a:srgbClr val="002060"/>
                </a:solidFill>
              </a:rPr>
              <a:t>“new-test-name”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753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8AFB-2220-429D-9580-FECCA222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AE10-F90B-44C3-A04E-86AEB985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3849"/>
            <a:ext cx="10058400" cy="4198895"/>
          </a:xfrm>
        </p:spPr>
        <p:txBody>
          <a:bodyPr>
            <a:normAutofit/>
          </a:bodyPr>
          <a:lstStyle/>
          <a:p>
            <a:r>
              <a:rPr lang="en-US" sz="2400" dirty="0"/>
              <a:t>Automates workflows and creation of files and folders done as part of package development</a:t>
            </a:r>
          </a:p>
          <a:p>
            <a:pPr lvl="1"/>
            <a:r>
              <a:rPr lang="en-US" sz="2000" dirty="0"/>
              <a:t>Creating the R package skeleton – </a:t>
            </a:r>
            <a:r>
              <a:rPr lang="en-US" sz="2000" dirty="0" err="1"/>
              <a:t>usethis</a:t>
            </a:r>
            <a:r>
              <a:rPr lang="en-US" sz="2000" dirty="0"/>
              <a:t>::</a:t>
            </a:r>
            <a:r>
              <a:rPr lang="en-US" sz="2000" dirty="0" err="1"/>
              <a:t>create_package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Adding a license – </a:t>
            </a:r>
            <a:r>
              <a:rPr lang="en-US" sz="2000" dirty="0" err="1"/>
              <a:t>usethis</a:t>
            </a:r>
            <a:r>
              <a:rPr lang="en-US" sz="2000" dirty="0"/>
              <a:t>::</a:t>
            </a:r>
            <a:r>
              <a:rPr lang="en-US" sz="2000" dirty="0" err="1"/>
              <a:t>use_license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Create a new R script – </a:t>
            </a:r>
            <a:r>
              <a:rPr lang="en-US" sz="2000" dirty="0" err="1"/>
              <a:t>usethis</a:t>
            </a:r>
            <a:r>
              <a:rPr lang="en-US" sz="2000" dirty="0"/>
              <a:t>::</a:t>
            </a:r>
            <a:r>
              <a:rPr lang="en-US" sz="2000" dirty="0" err="1"/>
              <a:t>use_r</a:t>
            </a:r>
            <a:r>
              <a:rPr lang="en-US" sz="2000" dirty="0"/>
              <a:t>() </a:t>
            </a:r>
          </a:p>
          <a:p>
            <a:pPr lvl="1"/>
            <a:r>
              <a:rPr lang="en-US" sz="2000" dirty="0"/>
              <a:t>Add package to DESCRIPTION file – </a:t>
            </a:r>
            <a:r>
              <a:rPr lang="en-US" sz="2000" dirty="0" err="1"/>
              <a:t>usethis</a:t>
            </a:r>
            <a:r>
              <a:rPr lang="en-US" sz="2000" dirty="0"/>
              <a:t>::</a:t>
            </a:r>
            <a:r>
              <a:rPr lang="en-US" sz="2000" dirty="0" err="1"/>
              <a:t>use_package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Create a new test – </a:t>
            </a:r>
            <a:r>
              <a:rPr lang="en-US" sz="2000" dirty="0" err="1"/>
              <a:t>usethis</a:t>
            </a:r>
            <a:r>
              <a:rPr lang="en-US" sz="2000" dirty="0"/>
              <a:t>::</a:t>
            </a:r>
            <a:r>
              <a:rPr lang="en-US" sz="2000" dirty="0" err="1"/>
              <a:t>use_test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Create Vignette – </a:t>
            </a:r>
            <a:r>
              <a:rPr lang="en-US" sz="2000" dirty="0" err="1"/>
              <a:t>useths</a:t>
            </a:r>
            <a:r>
              <a:rPr lang="en-US" sz="2000" dirty="0"/>
              <a:t>::</a:t>
            </a:r>
            <a:r>
              <a:rPr lang="en-US" sz="2000" dirty="0" err="1"/>
              <a:t>use_vignette</a:t>
            </a:r>
            <a:r>
              <a:rPr lang="en-US" sz="2000" dirty="0"/>
              <a:t>()</a:t>
            </a:r>
          </a:p>
          <a:p>
            <a:pPr lvl="1"/>
            <a:endParaRPr lang="en-US" sz="2000" dirty="0"/>
          </a:p>
          <a:p>
            <a:pPr marL="27432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69E485-1FAB-4E0A-B00C-D1B0C0834474}"/>
              </a:ext>
            </a:extLst>
          </p:cNvPr>
          <p:cNvSpPr txBox="1">
            <a:spLocks/>
          </p:cNvSpPr>
          <p:nvPr/>
        </p:nvSpPr>
        <p:spPr>
          <a:xfrm>
            <a:off x="369281" y="4843807"/>
            <a:ext cx="11453437" cy="2280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4400" dirty="0">
                <a:hlinkClick r:id="rId3"/>
              </a:rPr>
              <a:t>usethis.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r-lib.</a:t>
            </a:r>
            <a:r>
              <a:rPr lang="en-US" sz="4400" dirty="0">
                <a:solidFill>
                  <a:srgbClr val="002060"/>
                </a:solidFill>
                <a:hlinkClick r:id="rId3"/>
              </a:rPr>
              <a:t>org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2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Materials 02-E2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00F5C8-C07C-4EBC-BA27-4FA916A5F10D}"/>
              </a:ext>
            </a:extLst>
          </p:cNvPr>
          <p:cNvSpPr/>
          <p:nvPr/>
        </p:nvSpPr>
        <p:spPr>
          <a:xfrm>
            <a:off x="1179226" y="6016187"/>
            <a:ext cx="9833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-apple-system"/>
              </a:rPr>
              <a:t>Materials/Materials-02-Package_Elements_and_Structure/Materials-02-E02-Package_Documentation/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6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Documenting Functions with {roxygen2}</a:t>
            </a:r>
          </a:p>
          <a:p>
            <a:r>
              <a:rPr lang="en-US" sz="2400" dirty="0"/>
              <a:t>Long-form documentation in R packages</a:t>
            </a:r>
          </a:p>
          <a:p>
            <a:r>
              <a:rPr lang="en-US" sz="2400" dirty="0"/>
              <a:t>Checking your R package</a:t>
            </a:r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Documenting</a:t>
            </a:r>
            <a:br>
              <a:rPr lang="en-US" dirty="0"/>
            </a:br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7672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00B0F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?</a:t>
            </a:r>
            <a:r>
              <a:rPr lang="en-US" sz="7200" dirty="0" err="1">
                <a:solidFill>
                  <a:srgbClr val="002060"/>
                </a:solidFill>
              </a:rPr>
              <a:t>functionname</a:t>
            </a:r>
            <a:endParaRPr lang="en-US" sz="7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41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manuals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Describe the function</a:t>
            </a:r>
          </a:p>
          <a:p>
            <a:pPr lvl="1"/>
            <a:r>
              <a:rPr lang="en-US" sz="2200" dirty="0"/>
              <a:t>What does it do</a:t>
            </a:r>
          </a:p>
          <a:p>
            <a:pPr lvl="1"/>
            <a:r>
              <a:rPr lang="en-US" sz="2200" dirty="0"/>
              <a:t>What does it return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Identify arguments</a:t>
            </a:r>
          </a:p>
          <a:p>
            <a:pPr lvl="1"/>
            <a:r>
              <a:rPr lang="en-US" sz="2200" dirty="0"/>
              <a:t>What goes into the function</a:t>
            </a:r>
          </a:p>
          <a:p>
            <a:pPr lvl="1"/>
            <a:r>
              <a:rPr lang="en-US" sz="2200" dirty="0"/>
              <a:t>What are optional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Show examples</a:t>
            </a:r>
          </a:p>
          <a:p>
            <a:pPr marL="274320" lvl="1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9CF2F-06F8-45C4-898C-EF328500C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344" y="1037377"/>
            <a:ext cx="4565856" cy="481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3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Roxygen2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06129B-2CE7-4FE7-94A1-56E4F7AC5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INLINE with package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structured comments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 dirty="0"/>
              <a:t>Title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 dirty="0"/>
              <a:t>Description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 dirty="0"/>
              <a:t>Parameters (arguments)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 dirty="0"/>
              <a:t>Returns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 dirty="0"/>
              <a:t>Examples</a:t>
            </a:r>
          </a:p>
          <a:p>
            <a:pPr marL="274320" lvl="1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7D8F5-DE65-463F-91E1-5FDD82D92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325" y="2103120"/>
            <a:ext cx="6156686" cy="311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5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documentation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06129B-2CE7-4FE7-94A1-56E4F7AC5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/>
              <a:t>INLINE with package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structured comments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/>
              <a:t>Title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/>
              <a:t>Description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/>
              <a:t>Parameters (arguments)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/>
              <a:t>Returns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/>
              <a:t>Examples</a:t>
            </a:r>
          </a:p>
          <a:p>
            <a:pPr marL="27432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787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Vignettes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766060"/>
            <a:ext cx="10363200" cy="132588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7200" dirty="0"/>
              <a:t>Share with the world how you expect everything to fit together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65116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10197</TotalTime>
  <Words>724</Words>
  <Application>Microsoft Office PowerPoint</Application>
  <PresentationFormat>Widescreen</PresentationFormat>
  <Paragraphs>138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-apple-system</vt:lpstr>
      <vt:lpstr>Arial</vt:lpstr>
      <vt:lpstr>Calibri</vt:lpstr>
      <vt:lpstr>Century Gothic</vt:lpstr>
      <vt:lpstr>Garamond</vt:lpstr>
      <vt:lpstr>Microsoft New Tai Lue</vt:lpstr>
      <vt:lpstr>SavonVTI</vt:lpstr>
      <vt:lpstr>R Package Development and Validation</vt:lpstr>
      <vt:lpstr>Welcome</vt:lpstr>
      <vt:lpstr>Documenting Functions</vt:lpstr>
      <vt:lpstr>?functionname</vt:lpstr>
      <vt:lpstr>Function manuals</vt:lpstr>
      <vt:lpstr>Roxygen2</vt:lpstr>
      <vt:lpstr>Generate documentation</vt:lpstr>
      <vt:lpstr>Vignettes</vt:lpstr>
      <vt:lpstr>PowerPoint Presentation</vt:lpstr>
      <vt:lpstr>Check yourself</vt:lpstr>
      <vt:lpstr>Making your Package</vt:lpstr>
      <vt:lpstr>devtools::document()</vt:lpstr>
      <vt:lpstr>DESCRIPTION File</vt:lpstr>
      <vt:lpstr>devtools::test()</vt:lpstr>
      <vt:lpstr>Creates a new R script</vt:lpstr>
      <vt:lpstr>devtools::check()</vt:lpstr>
      <vt:lpstr>Creates a new test script for unit testing</vt:lpstr>
      <vt:lpstr>devtools</vt:lpstr>
      <vt:lpstr>Materials 02-E2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Hughes, Ellis H</cp:lastModifiedBy>
  <cp:revision>46</cp:revision>
  <dcterms:created xsi:type="dcterms:W3CDTF">2021-05-20T20:49:21Z</dcterms:created>
  <dcterms:modified xsi:type="dcterms:W3CDTF">2021-05-28T23:15:44Z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