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18"/>
  </p:notesMasterIdLst>
  <p:sldIdLst>
    <p:sldId id="257" r:id="rId5"/>
    <p:sldId id="262" r:id="rId6"/>
    <p:sldId id="333" r:id="rId7"/>
    <p:sldId id="352" r:id="rId8"/>
    <p:sldId id="263" r:id="rId9"/>
    <p:sldId id="365" r:id="rId10"/>
    <p:sldId id="368" r:id="rId11"/>
    <p:sldId id="381" r:id="rId12"/>
    <p:sldId id="382" r:id="rId13"/>
    <p:sldId id="383" r:id="rId14"/>
    <p:sldId id="364" r:id="rId15"/>
    <p:sldId id="366" r:id="rId16"/>
    <p:sldId id="3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433"/>
    <a:srgbClr val="5CC6D6"/>
    <a:srgbClr val="344529"/>
    <a:srgbClr val="2B3922"/>
    <a:srgbClr val="2E3722"/>
    <a:srgbClr val="FCF7F1"/>
    <a:srgbClr val="B8D233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57079" autoAdjust="0"/>
  </p:normalViewPr>
  <p:slideViewPr>
    <p:cSldViewPr snapToGrid="0">
      <p:cViewPr varScale="1">
        <p:scale>
          <a:sx n="38" d="100"/>
          <a:sy n="38" d="100"/>
        </p:scale>
        <p:origin x="15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375EF-7AC2-40F0-8984-3657FAAC21B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26414-4BE6-427A-9F34-1430B41B9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7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04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workshop on R package validation, what do R packages and validation have in common?</a:t>
            </a:r>
          </a:p>
          <a:p>
            <a:pPr marL="171450" indent="-171450">
              <a:buFontTx/>
              <a:buChar char="-"/>
            </a:pPr>
            <a:r>
              <a:rPr lang="en-US" dirty="0"/>
              <a:t>R packages are software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69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We wrote </a:t>
            </a:r>
            <a:r>
              <a:rPr lang="en-US" dirty="0" err="1"/>
              <a:t>valtools</a:t>
            </a:r>
            <a:r>
              <a:rPr lang="en-US" dirty="0"/>
              <a:t> based on our experience and thoughts on what would be useful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That does _not_ mean we have all useful features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We may not have all features fully fleshed out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Limited dev time – so open issues and upvote if you see existing ones so we know which are most important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56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If you feel comfortable, open an issue, then open a PR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We have contributor guidelines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Limited dev time, if you see it, you want it, go get it, you got it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We’ll review and give feedback or merge it in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34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Validation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is it</a:t>
            </a:r>
          </a:p>
          <a:p>
            <a:pPr marL="171450" indent="-171450">
              <a:buFontTx/>
              <a:buChar char="-"/>
            </a:pPr>
            <a:r>
              <a:rPr lang="en-US" dirty="0"/>
              <a:t>Why do we do it</a:t>
            </a:r>
          </a:p>
          <a:p>
            <a:pPr marL="171450" indent="-171450">
              <a:buFontTx/>
              <a:buChar char="-"/>
            </a:pPr>
            <a:r>
              <a:rPr lang="en-US" dirty="0"/>
              <a:t>Benefits not immediately obvious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How Validation is related to R packages</a:t>
            </a:r>
          </a:p>
          <a:p>
            <a:pPr marL="171450" indent="-171450">
              <a:buFontTx/>
              <a:buChar char="-"/>
            </a:pPr>
            <a:r>
              <a:rPr lang="en-US" dirty="0"/>
              <a:t>Why are we even talking about Validation in the context of R packages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 Package Validation Framework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is it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it helps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Concepts to know and learn</a:t>
            </a:r>
          </a:p>
          <a:p>
            <a:pPr marL="171450" indent="-171450">
              <a:buFontTx/>
              <a:buChar char="-"/>
            </a:pPr>
            <a:r>
              <a:rPr lang="en-US" dirty="0"/>
              <a:t>General applicability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51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workshop on R package validation, what do R packages and validation have in common?</a:t>
            </a:r>
          </a:p>
          <a:p>
            <a:pPr marL="171450" indent="-171450">
              <a:buFontTx/>
              <a:buChar char="-"/>
            </a:pPr>
            <a:r>
              <a:rPr lang="en-US" dirty="0"/>
              <a:t>R packages are software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62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Currently it is only available on </a:t>
            </a:r>
            <a:r>
              <a:rPr lang="en-US" dirty="0" err="1"/>
              <a:t>github</a:t>
            </a:r>
            <a:r>
              <a:rPr lang="en-US" dirty="0"/>
              <a:t>, will be on CRAN</a:t>
            </a:r>
          </a:p>
          <a:p>
            <a:pPr marL="0" indent="0">
              <a:buFontTx/>
              <a:buNone/>
            </a:pPr>
            <a:r>
              <a:rPr lang="en-US" dirty="0"/>
              <a:t>On version 0.3.0</a:t>
            </a:r>
          </a:p>
          <a:p>
            <a:pPr marL="0" indent="0">
              <a:buFontTx/>
              <a:buNone/>
            </a:pPr>
            <a:r>
              <a:rPr lang="en-US" dirty="0"/>
              <a:t>We save tags so you can always revert to a past </a:t>
            </a:r>
            <a:r>
              <a:rPr lang="en-US" dirty="0" err="1"/>
              <a:t>versoin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62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44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Similar in concept to the </a:t>
            </a:r>
            <a:r>
              <a:rPr lang="en-US" dirty="0" err="1"/>
              <a:t>usethis</a:t>
            </a:r>
            <a:r>
              <a:rPr lang="en-US" dirty="0"/>
              <a:t>::use_* family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Each does a specific task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Can be used in series, gives informative error messages where things might have gotten mixed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76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Scrapes and creates data for validation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38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Helper functions to use across validation reports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vt_path</a:t>
            </a:r>
            <a:r>
              <a:rPr lang="en-US" dirty="0"/>
              <a:t> is the path to the validation folder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vt_file</a:t>
            </a:r>
            <a:r>
              <a:rPr lang="en-US" dirty="0"/>
              <a:t> evaluates files based on their extensions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vt_get_child_files</a:t>
            </a:r>
            <a:r>
              <a:rPr lang="en-US" dirty="0"/>
              <a:t>() gets the list of files within the validation folder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74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Runs validation reports and supports different modes of validation – will go in more depth in the future sections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4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34980" y="118533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2355458"/>
            <a:ext cx="5120639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R Package Development and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1" y="4095738"/>
            <a:ext cx="4775075" cy="81185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</a:rPr>
              <a:t>{</a:t>
            </a:r>
            <a:r>
              <a:rPr lang="en-US" sz="3600" dirty="0" err="1">
                <a:solidFill>
                  <a:schemeClr val="tx1"/>
                </a:solidFill>
              </a:rPr>
              <a:t>valtools</a:t>
            </a:r>
            <a:r>
              <a:rPr lang="en-US" sz="3600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AC4B09-ED72-42FC-9845-45FC1F4BC29D}"/>
              </a:ext>
            </a:extLst>
          </p:cNvPr>
          <p:cNvCxnSpPr/>
          <p:nvPr/>
        </p:nvCxnSpPr>
        <p:spPr>
          <a:xfrm>
            <a:off x="5861010" y="4071031"/>
            <a:ext cx="5120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runners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F9184A9-1B75-4F3B-B4FE-1B634A77D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0D11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vt_use_validation()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adds the validation infrastructure to an existing R package.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vt_use_req()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,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vt_use_test_case()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,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vt_use_test_code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add the requirements, test cases and test code to the validation folder.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vt_use_change_log()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creates a change log in the validation folder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vt_use_report()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creates the validation report Rmd that gets rendered into the validation report.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3DA2E-9599-4B03-A261-D34A77F831CE}"/>
              </a:ext>
            </a:extLst>
          </p:cNvPr>
          <p:cNvSpPr txBox="1"/>
          <p:nvPr/>
        </p:nvSpPr>
        <p:spPr>
          <a:xfrm>
            <a:off x="1286933" y="2218267"/>
            <a:ext cx="109050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vt_validate_report</a:t>
            </a:r>
            <a:r>
              <a:rPr lang="en-US" sz="28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vt_validate_source</a:t>
            </a:r>
            <a:r>
              <a:rPr lang="en-US" sz="28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vt_validate_build</a:t>
            </a:r>
            <a:r>
              <a:rPr lang="en-US" sz="2800" dirty="0"/>
              <a:t>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vt_validate_install</a:t>
            </a:r>
            <a:r>
              <a:rPr lang="en-US" sz="2800" dirty="0"/>
              <a:t>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vt_validate_installed_package</a:t>
            </a:r>
            <a:r>
              <a:rPr lang="en-US" sz="2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32666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Construction</a:t>
            </a:r>
            <a:br>
              <a:rPr lang="en-US" dirty="0"/>
            </a:br>
            <a:r>
              <a:rPr lang="en-US" dirty="0"/>
              <a:t>Zone</a:t>
            </a:r>
          </a:p>
        </p:txBody>
      </p:sp>
    </p:spTree>
    <p:extLst>
      <p:ext uri="{BB962C8B-B14F-4D97-AF65-F5344CB8AC3E}">
        <p14:creationId xmlns:p14="http://schemas.microsoft.com/office/powerpoint/2010/main" val="1080946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97EC-75CE-4967-B49A-620F6D94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733" y="1727200"/>
            <a:ext cx="6214533" cy="3403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Open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076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97EC-75CE-4967-B49A-620F6D94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733" y="1727200"/>
            <a:ext cx="6214533" cy="3403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Open </a:t>
            </a:r>
            <a:r>
              <a:rPr lang="en-US" dirty="0">
                <a:solidFill>
                  <a:srgbClr val="00C433"/>
                </a:solidFill>
              </a:rPr>
              <a:t>Pull Requests</a:t>
            </a:r>
          </a:p>
        </p:txBody>
      </p:sp>
    </p:spTree>
    <p:extLst>
      <p:ext uri="{BB962C8B-B14F-4D97-AF65-F5344CB8AC3E}">
        <p14:creationId xmlns:p14="http://schemas.microsoft.com/office/powerpoint/2010/main" val="316162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to install </a:t>
            </a:r>
            <a:r>
              <a:rPr lang="en-US" sz="2400" dirty="0" err="1"/>
              <a:t>valtools</a:t>
            </a:r>
            <a:endParaRPr lang="en-US" sz="2400" dirty="0"/>
          </a:p>
          <a:p>
            <a:r>
              <a:rPr lang="en-US" sz="2400" dirty="0"/>
              <a:t>What is </a:t>
            </a:r>
            <a:r>
              <a:rPr lang="en-US" sz="2400" dirty="0" err="1"/>
              <a:t>Valtools</a:t>
            </a:r>
            <a:endParaRPr lang="en-US" sz="2400" dirty="0"/>
          </a:p>
          <a:p>
            <a:r>
              <a:rPr lang="en-US" sz="2400" dirty="0"/>
              <a:t>How to improve </a:t>
            </a:r>
            <a:r>
              <a:rPr lang="en-US" sz="2400" dirty="0" err="1"/>
              <a:t>valtools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123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274248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97EC-75CE-4967-B49A-620F6D94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733" y="1727200"/>
            <a:ext cx="6214533" cy="3403600"/>
          </a:xfrm>
        </p:spPr>
        <p:txBody>
          <a:bodyPr>
            <a:normAutofit/>
          </a:bodyPr>
          <a:lstStyle/>
          <a:p>
            <a:r>
              <a:rPr lang="en-US" dirty="0"/>
              <a:t>remotes::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install_github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>
                <a:solidFill>
                  <a:srgbClr val="00C433"/>
                </a:solidFill>
              </a:rPr>
              <a:t>“</a:t>
            </a:r>
            <a:r>
              <a:rPr lang="en-US" dirty="0" err="1">
                <a:solidFill>
                  <a:srgbClr val="00C433"/>
                </a:solidFill>
              </a:rPr>
              <a:t>phuse</a:t>
            </a:r>
            <a:r>
              <a:rPr lang="en-US" dirty="0">
                <a:solidFill>
                  <a:srgbClr val="00C433"/>
                </a:solidFill>
              </a:rPr>
              <a:t>-org/</a:t>
            </a:r>
            <a:r>
              <a:rPr lang="en-US" dirty="0" err="1">
                <a:solidFill>
                  <a:srgbClr val="00C433"/>
                </a:solidFill>
              </a:rPr>
              <a:t>valtools</a:t>
            </a:r>
            <a:r>
              <a:rPr lang="en-US" dirty="0">
                <a:solidFill>
                  <a:srgbClr val="00C433"/>
                </a:solidFill>
              </a:rPr>
              <a:t>”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build_vignettes</a:t>
            </a:r>
            <a:r>
              <a:rPr lang="en-US" dirty="0"/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TRUE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3565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2409722"/>
            <a:ext cx="8933796" cy="2437232"/>
          </a:xfrm>
        </p:spPr>
        <p:txBody>
          <a:bodyPr>
            <a:normAutofit/>
          </a:bodyPr>
          <a:lstStyle/>
          <a:p>
            <a:r>
              <a:rPr lang="en-US" dirty="0"/>
              <a:t>VALTOOLS</a:t>
            </a:r>
          </a:p>
        </p:txBody>
      </p:sp>
    </p:spTree>
    <p:extLst>
      <p:ext uri="{BB962C8B-B14F-4D97-AF65-F5344CB8AC3E}">
        <p14:creationId xmlns:p14="http://schemas.microsoft.com/office/powerpoint/2010/main" val="3887044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valtools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US" sz="3200" dirty="0"/>
              <a:t>Useful tools for automating the validation of R packages</a:t>
            </a:r>
          </a:p>
          <a:p>
            <a:pPr>
              <a:buFontTx/>
              <a:buChar char="-"/>
            </a:pPr>
            <a:endParaRPr lang="en-US" sz="3200" dirty="0"/>
          </a:p>
          <a:p>
            <a:pPr>
              <a:buFontTx/>
              <a:buChar char="-"/>
            </a:pPr>
            <a:r>
              <a:rPr lang="en-US" sz="3200" dirty="0"/>
              <a:t>Derives concepts from {</a:t>
            </a:r>
            <a:r>
              <a:rPr lang="en-US" sz="3200" dirty="0" err="1"/>
              <a:t>usethis</a:t>
            </a:r>
            <a:r>
              <a:rPr lang="en-US" sz="3200" dirty="0"/>
              <a:t>} and {</a:t>
            </a:r>
            <a:r>
              <a:rPr lang="en-US" sz="3200" dirty="0" err="1"/>
              <a:t>devtools</a:t>
            </a:r>
            <a:r>
              <a:rPr lang="en-US" sz="3200" dirty="0"/>
              <a:t>}</a:t>
            </a:r>
          </a:p>
          <a:p>
            <a:pPr>
              <a:buFontTx/>
              <a:buChar char="-"/>
            </a:pPr>
            <a:endParaRPr lang="en-US" sz="3200" dirty="0"/>
          </a:p>
          <a:p>
            <a:pPr>
              <a:buFontTx/>
              <a:buChar char="-"/>
            </a:pPr>
            <a:r>
              <a:rPr lang="en-US" sz="3200" dirty="0"/>
              <a:t>“</a:t>
            </a:r>
            <a:r>
              <a:rPr lang="en-US" sz="3200" dirty="0" err="1"/>
              <a:t>vt</a:t>
            </a:r>
            <a:r>
              <a:rPr lang="en-US" sz="3200" dirty="0"/>
              <a:t>_” prefix to help find and identify </a:t>
            </a:r>
            <a:r>
              <a:rPr lang="en-US" sz="3200" dirty="0" err="1"/>
              <a:t>valtools</a:t>
            </a:r>
            <a:r>
              <a:rPr lang="en-US" sz="3200" dirty="0"/>
              <a:t> functions</a:t>
            </a:r>
          </a:p>
        </p:txBody>
      </p:sp>
    </p:spTree>
    <p:extLst>
      <p:ext uri="{BB962C8B-B14F-4D97-AF65-F5344CB8AC3E}">
        <p14:creationId xmlns:p14="http://schemas.microsoft.com/office/powerpoint/2010/main" val="1517771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Creation – </a:t>
            </a:r>
            <a:r>
              <a:rPr lang="en-US" dirty="0" err="1"/>
              <a:t>vt_use</a:t>
            </a:r>
            <a:r>
              <a:rPr lang="en-US" dirty="0"/>
              <a:t>_*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F9184A9-1B75-4F3B-B4FE-1B634A77D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0D11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vt_use_validation()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adds the validation infrastructure to an existing R package.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vt_use_req()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,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vt_use_test_case()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,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vt_use_test_code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add the requirements, test cases and test code to the validation folder.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vt_use_change_log()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creates a change log in the validation folder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vt_use_report()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creates the validation report Rmd that gets rendered into the validation report.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3DA2E-9599-4B03-A261-D34A77F831CE}"/>
              </a:ext>
            </a:extLst>
          </p:cNvPr>
          <p:cNvSpPr txBox="1"/>
          <p:nvPr/>
        </p:nvSpPr>
        <p:spPr>
          <a:xfrm>
            <a:off x="1540934" y="2218267"/>
            <a:ext cx="106510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vt_use_validation</a:t>
            </a:r>
            <a:r>
              <a:rPr lang="en-US" sz="28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vt_use_req</a:t>
            </a:r>
            <a:r>
              <a:rPr lang="en-US" sz="2800" dirty="0"/>
              <a:t>(), </a:t>
            </a:r>
            <a:r>
              <a:rPr lang="en-US" sz="2800" dirty="0" err="1"/>
              <a:t>vt_use_test_case</a:t>
            </a:r>
            <a:r>
              <a:rPr lang="en-US" sz="2800" dirty="0"/>
              <a:t>(), </a:t>
            </a:r>
            <a:r>
              <a:rPr lang="en-US" sz="2800" dirty="0" err="1"/>
              <a:t>vt_use_test_code</a:t>
            </a:r>
            <a:r>
              <a:rPr lang="en-US" sz="28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vt_use_change_log</a:t>
            </a:r>
            <a:r>
              <a:rPr lang="en-US" sz="2800" dirty="0"/>
              <a:t>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vt_use_report</a:t>
            </a:r>
            <a:r>
              <a:rPr lang="en-US" sz="2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36176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Scraping &amp; formatting – </a:t>
            </a:r>
            <a:r>
              <a:rPr lang="en-US" dirty="0" err="1"/>
              <a:t>vt_scrape</a:t>
            </a:r>
            <a:r>
              <a:rPr lang="en-US" dirty="0"/>
              <a:t>_* &amp; </a:t>
            </a:r>
            <a:r>
              <a:rPr lang="en-US" dirty="0" err="1"/>
              <a:t>vt_kable</a:t>
            </a:r>
            <a:r>
              <a:rPr lang="en-US" dirty="0"/>
              <a:t>_*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F9184A9-1B75-4F3B-B4FE-1B634A77D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0D11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vt_use_validation()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adds the validation infrastructure to an existing R package.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vt_use_req()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,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vt_use_test_case()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,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vt_use_test_code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add the requirements, test cases and test code to the validation folder.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vt_use_change_log()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creates a change log in the validation folder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vt_use_report()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creates the validation report Rmd that gets rendered into the validation report.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3DA2E-9599-4B03-A261-D34A77F831CE}"/>
              </a:ext>
            </a:extLst>
          </p:cNvPr>
          <p:cNvSpPr txBox="1"/>
          <p:nvPr/>
        </p:nvSpPr>
        <p:spPr>
          <a:xfrm>
            <a:off x="1286933" y="2218267"/>
            <a:ext cx="109050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vt_scrape_sig_table</a:t>
            </a:r>
            <a:r>
              <a:rPr lang="en-US" sz="2800" dirty="0"/>
              <a:t>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vt_scrape_val_env</a:t>
            </a:r>
            <a:r>
              <a:rPr lang="en-US" sz="2800" dirty="0"/>
              <a:t>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vt_scrape_change_log</a:t>
            </a:r>
            <a:r>
              <a:rPr lang="en-US" sz="28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vt_scrape_coverage_matrix</a:t>
            </a:r>
            <a:r>
              <a:rPr lang="en-US" sz="28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vt_scrape_function_editors</a:t>
            </a:r>
            <a:r>
              <a:rPr lang="en-US" sz="28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vt_scrape_requirement_editors</a:t>
            </a:r>
            <a:r>
              <a:rPr lang="en-US" sz="28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vt_scrape_test_case_editors</a:t>
            </a:r>
            <a:r>
              <a:rPr lang="en-US" sz="28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vt_scrape_test_code_editors</a:t>
            </a:r>
            <a:r>
              <a:rPr lang="en-US" sz="28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vt_scrape_risk_assessment</a:t>
            </a:r>
            <a:r>
              <a:rPr lang="en-US" sz="2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6219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Report Helpers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F9184A9-1B75-4F3B-B4FE-1B634A77D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0D11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vt_use_validation()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adds the validation infrastructure to an existing R package.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vt_use_req()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,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vt_use_test_case()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,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vt_use_test_code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add the requirements, test cases and test code to the validation folder.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vt_use_change_log()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creates a change log in the validation folder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vt_use_report()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creates the validation report Rmd that gets rendered into the validation report.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3DA2E-9599-4B03-A261-D34A77F831CE}"/>
              </a:ext>
            </a:extLst>
          </p:cNvPr>
          <p:cNvSpPr txBox="1"/>
          <p:nvPr/>
        </p:nvSpPr>
        <p:spPr>
          <a:xfrm>
            <a:off x="1286933" y="2218267"/>
            <a:ext cx="109050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vt_path</a:t>
            </a:r>
            <a:r>
              <a:rPr lang="en-US" sz="28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vt_file</a:t>
            </a:r>
            <a:r>
              <a:rPr lang="en-US" sz="28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vt_get_child_files</a:t>
            </a:r>
            <a:r>
              <a:rPr lang="en-US" sz="2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95098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16c05727-aa75-4e4a-9b5f-8a80a1165891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{033F8415-3869-45A9-8A7D-106BB5DD81BC}tf78438558_win32</Template>
  <TotalTime>12111</TotalTime>
  <Words>957</Words>
  <Application>Microsoft Office PowerPoint</Application>
  <PresentationFormat>Widescreen</PresentationFormat>
  <Paragraphs>126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Calibri</vt:lpstr>
      <vt:lpstr>Century Gothic</vt:lpstr>
      <vt:lpstr>Garamond</vt:lpstr>
      <vt:lpstr>SFMono-Regular</vt:lpstr>
      <vt:lpstr>SavonVTI</vt:lpstr>
      <vt:lpstr>R Package Development and Validation</vt:lpstr>
      <vt:lpstr>Welcome</vt:lpstr>
      <vt:lpstr>Installation</vt:lpstr>
      <vt:lpstr>remotes::install_github( “phuse-org/valtools”,  build_vignettes = TRUE)</vt:lpstr>
      <vt:lpstr>VALTOOLS</vt:lpstr>
      <vt:lpstr>valtools</vt:lpstr>
      <vt:lpstr>File Creation – vt_use_*</vt:lpstr>
      <vt:lpstr>Data Scraping &amp; formatting – vt_scrape_* &amp; vt_kable_*</vt:lpstr>
      <vt:lpstr>Validation Report Helpers</vt:lpstr>
      <vt:lpstr>Validation runners</vt:lpstr>
      <vt:lpstr>Construction Zone</vt:lpstr>
      <vt:lpstr>Open ISSUES</vt:lpstr>
      <vt:lpstr>Open Pull Requests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Package Development and Validation</dc:title>
  <dc:creator>Hughes, Ellis H</dc:creator>
  <cp:lastModifiedBy>Hughes, Ellis H</cp:lastModifiedBy>
  <cp:revision>90</cp:revision>
  <dcterms:created xsi:type="dcterms:W3CDTF">2021-05-20T20:49:21Z</dcterms:created>
  <dcterms:modified xsi:type="dcterms:W3CDTF">2021-06-03T17:04:42Z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