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5"/>
  </p:notesMasterIdLst>
  <p:sldIdLst>
    <p:sldId id="257" r:id="rId5"/>
    <p:sldId id="262" r:id="rId6"/>
    <p:sldId id="263" r:id="rId7"/>
    <p:sldId id="265" r:id="rId8"/>
    <p:sldId id="267" r:id="rId9"/>
    <p:sldId id="268" r:id="rId10"/>
    <p:sldId id="270" r:id="rId11"/>
    <p:sldId id="275" r:id="rId12"/>
    <p:sldId id="271" r:id="rId13"/>
    <p:sldId id="272" r:id="rId14"/>
    <p:sldId id="276" r:id="rId15"/>
    <p:sldId id="273" r:id="rId16"/>
    <p:sldId id="274" r:id="rId17"/>
    <p:sldId id="277" r:id="rId18"/>
    <p:sldId id="278" r:id="rId19"/>
    <p:sldId id="279" r:id="rId20"/>
    <p:sldId id="282" r:id="rId21"/>
    <p:sldId id="283"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3375" autoAdjust="0"/>
  </p:normalViewPr>
  <p:slideViewPr>
    <p:cSldViewPr snapToGrid="0">
      <p:cViewPr varScale="1">
        <p:scale>
          <a:sx n="80" d="100"/>
          <a:sy n="80"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lunch the Digital track for Cascadia R will be released – Be sure to check it out!</a:t>
            </a:r>
          </a:p>
        </p:txBody>
      </p:sp>
      <p:sp>
        <p:nvSpPr>
          <p:cNvPr id="4" name="Slide Number Placeholder 3"/>
          <p:cNvSpPr>
            <a:spLocks noGrp="1"/>
          </p:cNvSpPr>
          <p:nvPr>
            <p:ph type="sldNum" sz="quarter" idx="5"/>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15</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16</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174145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 can help you there.. </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136236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a:t>
            </a:r>
            <a:r>
              <a:rPr lang="en-US"/>
              <a:t>via RStudio Cloud.</a:t>
            </a:r>
            <a:endParaRPr lang="en-US" dirty="0"/>
          </a:p>
          <a:p>
            <a:endParaRPr lang="en-US" dirty="0"/>
          </a:p>
          <a:p>
            <a:r>
              <a:rPr lang="en-US" dirty="0"/>
              <a:t>Github.com/</a:t>
            </a:r>
            <a:r>
              <a:rPr lang="en-US" dirty="0" err="1"/>
              <a:t>FredHutch</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380334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cascadiarcon@gmail.com" TargetMode="External"/><Relationship Id="rId2" Type="http://schemas.openxmlformats.org/officeDocument/2006/relationships/hyperlink" Target="https://cascadiarconf.com/policie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fontScale="90000"/>
          </a:bodyPr>
          <a:lstStyle/>
          <a:p>
            <a:r>
              <a:rPr lang="en-US" sz="4400" dirty="0">
                <a:solidFill>
                  <a:schemeClr val="tx1"/>
                </a:solidFill>
              </a:rPr>
              <a:t>R Package Development and Validation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R_Validation_Tutorial</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643447" y="2990406"/>
            <a:ext cx="7187736" cy="1938992"/>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exercises 2 types of exercises:</a:t>
            </a:r>
            <a:r>
              <a:rPr lang="en-US" sz="2400" dirty="0">
                <a:solidFill>
                  <a:schemeClr val="accent1">
                    <a:lumMod val="75000"/>
                  </a:schemeClr>
                </a:solidFill>
              </a:rPr>
              <a:t> Sparse </a:t>
            </a:r>
            <a:r>
              <a:rPr lang="en-US" sz="2400" dirty="0"/>
              <a:t>or </a:t>
            </a:r>
            <a:r>
              <a:rPr lang="en-US" sz="2400" dirty="0">
                <a:solidFill>
                  <a:schemeClr val="accent4">
                    <a:lumMod val="75000"/>
                  </a:schemeClr>
                </a:solidFill>
              </a:rPr>
              <a:t>Verbose</a:t>
            </a:r>
          </a:p>
          <a:p>
            <a:pPr algn="ctr"/>
            <a:endParaRPr lang="en-US" sz="24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5" y="487957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Slack Chat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cascadia_validation_slack</a:t>
            </a:r>
            <a:endParaRPr lang="en-US" sz="3600" b="1" dirty="0"/>
          </a:p>
          <a:p>
            <a:pPr marL="274320" lvl="1" indent="0">
              <a:buNone/>
            </a:pPr>
            <a:endParaRPr lang="en-US" sz="1400" dirty="0"/>
          </a:p>
          <a:p>
            <a:pPr marL="822960" lvl="3" indent="0">
              <a:buNone/>
            </a:pPr>
            <a:endParaRPr lang="en-US" sz="1800" dirty="0"/>
          </a:p>
          <a:p>
            <a:pPr lvl="1"/>
            <a:endParaRPr lang="en-US" dirty="0"/>
          </a:p>
          <a:p>
            <a:endParaRPr lang="en-US" dirty="0"/>
          </a:p>
        </p:txBody>
      </p:sp>
      <p:sp>
        <p:nvSpPr>
          <p:cNvPr id="4" name="TextBox 3">
            <a:extLst>
              <a:ext uri="{FF2B5EF4-FFF2-40B4-BE49-F238E27FC236}">
                <a16:creationId xmlns:a16="http://schemas.microsoft.com/office/drawing/2014/main" id="{D59083DE-6E1A-4132-A4C8-A18D53074B76}"/>
              </a:ext>
            </a:extLst>
          </p:cNvPr>
          <p:cNvSpPr txBox="1"/>
          <p:nvPr/>
        </p:nvSpPr>
        <p:spPr>
          <a:xfrm>
            <a:off x="1337734" y="3266119"/>
            <a:ext cx="9787466" cy="3693319"/>
          </a:xfrm>
          <a:prstGeom prst="rect">
            <a:avLst/>
          </a:prstGeom>
          <a:noFill/>
        </p:spPr>
        <p:txBody>
          <a:bodyPr wrap="square" rtlCol="0">
            <a:spAutoFit/>
          </a:bodyPr>
          <a:lstStyle/>
          <a:p>
            <a:pPr marL="625475" lvl="2" indent="-342900">
              <a:buFontTx/>
              <a:buChar char="-"/>
            </a:pPr>
            <a:r>
              <a:rPr lang="en-US" sz="2400" dirty="0">
                <a:solidFill>
                  <a:schemeClr val="accent2"/>
                </a:solidFill>
              </a:rPr>
              <a:t>Polls to understand where the everyone is on the examples</a:t>
            </a:r>
          </a:p>
          <a:p>
            <a:pPr marL="625475" lvl="2" indent="-342900">
              <a:buFontTx/>
              <a:buChar char="-"/>
            </a:pPr>
            <a:endParaRPr lang="en-US" sz="2400" dirty="0">
              <a:solidFill>
                <a:schemeClr val="accent2"/>
              </a:solidFill>
            </a:endParaRPr>
          </a:p>
          <a:p>
            <a:pPr marL="625475" lvl="2" indent="-342900">
              <a:buFontTx/>
              <a:buChar char="-"/>
            </a:pPr>
            <a:r>
              <a:rPr lang="en-US" sz="2400" dirty="0">
                <a:solidFill>
                  <a:schemeClr val="accent2"/>
                </a:solidFill>
              </a:rPr>
              <a:t>Pose questions for the instructors to answer</a:t>
            </a:r>
          </a:p>
          <a:p>
            <a:pPr marL="1082675" lvl="3" indent="-342900">
              <a:buFontTx/>
              <a:buChar char="-"/>
            </a:pPr>
            <a:r>
              <a:rPr lang="en-US" dirty="0">
                <a:solidFill>
                  <a:schemeClr val="accent2"/>
                </a:solidFill>
              </a:rPr>
              <a:t>Alternatively, directly message one of the instructors</a:t>
            </a:r>
            <a:endParaRPr lang="en-US" dirty="0">
              <a:solidFill>
                <a:schemeClr val="accent4">
                  <a:lumMod val="75000"/>
                </a:schemeClr>
              </a:solidFill>
            </a:endParaRPr>
          </a:p>
          <a:p>
            <a:pPr marL="282575" lvl="2"/>
            <a:endParaRPr lang="en-US" sz="2400" dirty="0">
              <a:solidFill>
                <a:schemeClr val="accent2"/>
              </a:solidFill>
            </a:endParaRPr>
          </a:p>
          <a:p>
            <a:pPr marL="625475" lvl="2" indent="-342900">
              <a:buFontTx/>
              <a:buChar char="-"/>
            </a:pPr>
            <a:r>
              <a:rPr lang="en-US" sz="2400" dirty="0">
                <a:solidFill>
                  <a:schemeClr val="accent2"/>
                </a:solidFill>
              </a:rPr>
              <a:t>Pose questions to the rest of the class</a:t>
            </a:r>
          </a:p>
          <a:p>
            <a:pPr marL="625475" lvl="2" indent="-342900">
              <a:buFontTx/>
              <a:buChar char="-"/>
            </a:pPr>
            <a:endParaRPr lang="en-US" sz="2400" dirty="0">
              <a:solidFill>
                <a:schemeClr val="accent2"/>
              </a:solidFill>
            </a:endParaRPr>
          </a:p>
          <a:p>
            <a:pPr marL="625475" lvl="2" indent="-342900">
              <a:buFontTx/>
              <a:buChar char="-"/>
            </a:pPr>
            <a:r>
              <a:rPr lang="en-US" sz="2400" dirty="0">
                <a:solidFill>
                  <a:srgbClr val="002060"/>
                </a:solidFill>
              </a:rPr>
              <a:t>Zoom Chat has been disabled</a:t>
            </a:r>
          </a:p>
          <a:p>
            <a:pPr marL="625475" lvl="2" indent="-342900">
              <a:buFontTx/>
              <a:buChar char="-"/>
            </a:pPr>
            <a:endParaRPr lang="en-US" sz="2400" dirty="0">
              <a:solidFill>
                <a:schemeClr val="accent2"/>
              </a:solidFill>
            </a:endParaRPr>
          </a:p>
          <a:p>
            <a:pPr algn="ctr"/>
            <a:endParaRPr lang="en-US" sz="2400" dirty="0"/>
          </a:p>
        </p:txBody>
      </p:sp>
    </p:spTree>
    <p:extLst>
      <p:ext uri="{BB962C8B-B14F-4D97-AF65-F5344CB8AC3E}">
        <p14:creationId xmlns:p14="http://schemas.microsoft.com/office/powerpoint/2010/main" val="149037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1094053073"/>
              </p:ext>
            </p:extLst>
          </p:nvPr>
        </p:nvGraphicFramePr>
        <p:xfrm>
          <a:off x="1465811" y="1443461"/>
          <a:ext cx="9260378" cy="4824073"/>
        </p:xfrm>
        <a:graphic>
          <a:graphicData uri="http://schemas.openxmlformats.org/drawingml/2006/table">
            <a:tbl>
              <a:tblPr>
                <a:tableStyleId>{5C22544A-7EE6-4342-B048-85BDC9FD1C3A}</a:tableStyleId>
              </a:tblPr>
              <a:tblGrid>
                <a:gridCol w="2068072">
                  <a:extLst>
                    <a:ext uri="{9D8B030D-6E8A-4147-A177-3AD203B41FA5}">
                      <a16:colId xmlns:a16="http://schemas.microsoft.com/office/drawing/2014/main" val="1356780315"/>
                    </a:ext>
                  </a:extLst>
                </a:gridCol>
                <a:gridCol w="3402349">
                  <a:extLst>
                    <a:ext uri="{9D8B030D-6E8A-4147-A177-3AD203B41FA5}">
                      <a16:colId xmlns:a16="http://schemas.microsoft.com/office/drawing/2014/main" val="3006423282"/>
                    </a:ext>
                  </a:extLst>
                </a:gridCol>
                <a:gridCol w="3789957">
                  <a:extLst>
                    <a:ext uri="{9D8B030D-6E8A-4147-A177-3AD203B41FA5}">
                      <a16:colId xmlns:a16="http://schemas.microsoft.com/office/drawing/2014/main" val="857023930"/>
                    </a:ext>
                  </a:extLst>
                </a:gridCol>
              </a:tblGrid>
              <a:tr h="268542">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08708">
                <a:tc>
                  <a:txBody>
                    <a:bodyPr/>
                    <a:lstStyle/>
                    <a:p>
                      <a:pPr algn="ctr" fontAlgn="ctr"/>
                      <a:r>
                        <a:rPr lang="en-US" sz="1400" u="none" strike="noStrike" dirty="0">
                          <a:effectLst/>
                        </a:rPr>
                        <a:t>10:00-10:10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Welcome and Orientation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308708">
                <a:tc rowSpan="3">
                  <a:txBody>
                    <a:bodyPr/>
                    <a:lstStyle/>
                    <a:p>
                      <a:pPr algn="ctr" fontAlgn="ctr"/>
                      <a:r>
                        <a:rPr lang="en-US" sz="1400" u="none" strike="noStrike" dirty="0">
                          <a:effectLst/>
                        </a:rPr>
                        <a:t>10:10-11:20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Package Documentation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563051"/>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Deploying R Packages</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556493"/>
                  </a:ext>
                </a:extLst>
              </a:tr>
              <a:tr h="308708">
                <a:tc>
                  <a:txBody>
                    <a:bodyPr/>
                    <a:lstStyle/>
                    <a:p>
                      <a:pPr algn="ctr" fontAlgn="ctr"/>
                      <a:r>
                        <a:rPr lang="en-US" sz="1400" u="none" strike="noStrike" dirty="0">
                          <a:effectLst/>
                        </a:rPr>
                        <a:t>11:20 - 11:30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493473">
                <a:tc>
                  <a:txBody>
                    <a:bodyPr/>
                    <a:lstStyle/>
                    <a:p>
                      <a:pPr algn="ctr" fontAlgn="ctr"/>
                      <a:r>
                        <a:rPr lang="en-US" sz="1400" u="none" strike="noStrike" dirty="0">
                          <a:effectLst/>
                        </a:rPr>
                        <a:t>11:30 - 12:00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Concepts of R Package Validation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Introduction to the</a:t>
                      </a:r>
                    </a:p>
                    <a:p>
                      <a:pPr algn="ctr" fontAlgn="b"/>
                      <a:r>
                        <a:rPr lang="en-US" sz="1400" u="none" strike="noStrike" dirty="0">
                          <a:effectLst/>
                        </a:rPr>
                        <a:t> R Package Validation Framework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998352"/>
                  </a:ext>
                </a:extLst>
              </a:tr>
              <a:tr h="308708">
                <a:tc>
                  <a:txBody>
                    <a:bodyPr/>
                    <a:lstStyle/>
                    <a:p>
                      <a:pPr algn="ctr" fontAlgn="ctr"/>
                      <a:r>
                        <a:rPr lang="en-US" sz="1400" u="none" strike="noStrike" dirty="0">
                          <a:effectLst/>
                        </a:rPr>
                        <a:t>12:00 - 1:30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Lunch</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3908"/>
                  </a:ext>
                </a:extLst>
              </a:tr>
              <a:tr h="308708">
                <a:tc rowSpan="3">
                  <a:txBody>
                    <a:bodyPr/>
                    <a:lstStyle/>
                    <a:p>
                      <a:pPr algn="ctr" fontAlgn="ctr"/>
                      <a:r>
                        <a:rPr lang="en-US" sz="1400" u="none" strike="noStrike" dirty="0">
                          <a:effectLst/>
                        </a:rPr>
                        <a:t>130 - 2:30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Introduction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Structure of Test Cases and Code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30248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Elements of a Validation Report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2421222"/>
                  </a:ext>
                </a:extLst>
              </a:tr>
              <a:tr h="308708">
                <a:tc>
                  <a:txBody>
                    <a:bodyPr/>
                    <a:lstStyle/>
                    <a:p>
                      <a:pPr algn="ctr" fontAlgn="ctr"/>
                      <a:r>
                        <a:rPr lang="en-US" sz="1400" u="none" strike="noStrike" dirty="0">
                          <a:effectLst/>
                        </a:rPr>
                        <a:t>2:30- 2:40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179646"/>
                  </a:ext>
                </a:extLst>
              </a:tr>
              <a:tr h="308708">
                <a:tc>
                  <a:txBody>
                    <a:bodyPr/>
                    <a:lstStyle/>
                    <a:p>
                      <a:pPr algn="ctr" fontAlgn="ctr"/>
                      <a:r>
                        <a:rPr lang="en-US" sz="1400" u="none" strike="noStrike" dirty="0">
                          <a:effectLst/>
                        </a:rPr>
                        <a:t>2:40-3:10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Re-Validating a Package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08708">
                <a:tc>
                  <a:txBody>
                    <a:bodyPr/>
                    <a:lstStyle/>
                    <a:p>
                      <a:pPr algn="ctr" fontAlgn="ctr"/>
                      <a:r>
                        <a:rPr lang="en-US" sz="1400" u="none" strike="noStrike" dirty="0">
                          <a:effectLst/>
                        </a:rPr>
                        <a:t>3:10 -3:30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Closeout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fontScale="90000"/>
          </a:bodyPr>
          <a:lstStyle/>
          <a:p>
            <a:pPr algn="ctr"/>
            <a:r>
              <a:rPr lang="en-US" sz="5400" dirty="0"/>
              <a:t>What if we are in the middle of a pandemic, there are killer bees, and ...!?</a:t>
            </a:r>
          </a:p>
        </p:txBody>
      </p:sp>
    </p:spTree>
    <p:extLst>
      <p:ext uri="{BB962C8B-B14F-4D97-AF65-F5344CB8AC3E}">
        <p14:creationId xmlns:p14="http://schemas.microsoft.com/office/powerpoint/2010/main" val="25100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Ready?</a:t>
            </a:r>
            <a:br>
              <a:rPr lang="en-US" dirty="0"/>
            </a:br>
            <a:r>
              <a:rPr lang="en-US" dirty="0"/>
              <a:t>Lets Go!</a:t>
            </a:r>
          </a:p>
        </p:txBody>
      </p:sp>
      <p:sp>
        <p:nvSpPr>
          <p:cNvPr id="3" name="Rectangle 2">
            <a:extLst>
              <a:ext uri="{FF2B5EF4-FFF2-40B4-BE49-F238E27FC236}">
                <a16:creationId xmlns:a16="http://schemas.microsoft.com/office/drawing/2014/main" id="{9C2AC537-9E18-4C7B-889E-68B6DAF73C40}"/>
              </a:ext>
            </a:extLst>
          </p:cNvPr>
          <p:cNvSpPr/>
          <p:nvPr/>
        </p:nvSpPr>
        <p:spPr>
          <a:xfrm>
            <a:off x="1443319" y="5069105"/>
            <a:ext cx="9305364" cy="369332"/>
          </a:xfrm>
          <a:prstGeom prst="rect">
            <a:avLst/>
          </a:prstGeom>
        </p:spPr>
        <p:txBody>
          <a:bodyPr wrap="square">
            <a:spAutoFit/>
          </a:bodyPr>
          <a:lstStyle/>
          <a:p>
            <a:pPr algn="ctr"/>
            <a:r>
              <a:rPr lang="en-US" dirty="0"/>
              <a:t>Clone https://github.com/FredHutch/R_Package_Validation_Tutorial</a:t>
            </a:r>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fontScale="25000" lnSpcReduction="20000"/>
          </a:bodyPr>
          <a:lstStyle/>
          <a:p>
            <a:r>
              <a:rPr lang="en-US" sz="8000" dirty="0"/>
              <a:t>Statistical Programmer</a:t>
            </a:r>
          </a:p>
          <a:p>
            <a:pPr lvl="1"/>
            <a:r>
              <a:rPr lang="en-US" sz="7200" dirty="0"/>
              <a:t>Statistical Genetics</a:t>
            </a:r>
          </a:p>
          <a:p>
            <a:pPr lvl="1"/>
            <a:r>
              <a:rPr lang="en-US" sz="7200" dirty="0"/>
              <a:t>Vaccine Research</a:t>
            </a:r>
          </a:p>
          <a:p>
            <a:pPr lvl="1"/>
            <a:endParaRPr lang="en-US" sz="8000" dirty="0"/>
          </a:p>
          <a:p>
            <a:r>
              <a:rPr lang="en-US" sz="8000" dirty="0"/>
              <a:t>Community</a:t>
            </a:r>
          </a:p>
          <a:p>
            <a:pPr lvl="1"/>
            <a:r>
              <a:rPr lang="en-US" sz="7200" dirty="0"/>
              <a:t>Seattle </a:t>
            </a:r>
            <a:r>
              <a:rPr lang="en-US" sz="7200" dirty="0" err="1"/>
              <a:t>UseR</a:t>
            </a:r>
            <a:endParaRPr lang="en-US" sz="7200" dirty="0"/>
          </a:p>
          <a:p>
            <a:pPr lvl="1"/>
            <a:r>
              <a:rPr lang="en-US" sz="7200" dirty="0"/>
              <a:t>Cascadia R</a:t>
            </a:r>
          </a:p>
          <a:p>
            <a:pPr lvl="1"/>
            <a:r>
              <a:rPr lang="en-US" sz="7200" dirty="0"/>
              <a:t>R/Pharma</a:t>
            </a:r>
          </a:p>
          <a:p>
            <a:pPr lvl="1"/>
            <a:r>
              <a:rPr lang="en-US" sz="7200" dirty="0" err="1"/>
              <a:t>TidyX</a:t>
            </a:r>
            <a:r>
              <a:rPr lang="en-US" sz="7200" dirty="0"/>
              <a:t> Screencast</a:t>
            </a:r>
          </a:p>
          <a:p>
            <a:pPr lvl="1"/>
            <a:endParaRPr lang="en-US" sz="8000" dirty="0"/>
          </a:p>
          <a:p>
            <a:pPr marL="0" indent="0">
              <a:buNone/>
            </a:pPr>
            <a:r>
              <a:rPr lang="en-US" sz="8000" dirty="0"/>
              <a:t>    </a:t>
            </a:r>
            <a:r>
              <a:rPr lang="en-US" sz="8000" dirty="0">
                <a:hlinkClick r:id="rId2"/>
              </a:rPr>
              <a:t>@ellis_hughes</a:t>
            </a:r>
            <a:endParaRPr lang="en-US" sz="8000" dirty="0"/>
          </a:p>
          <a:p>
            <a:pPr marL="0" indent="0">
              <a:buNone/>
            </a:pPr>
            <a:r>
              <a:rPr lang="en-US" sz="8000" dirty="0"/>
              <a:t>    </a:t>
            </a:r>
            <a:r>
              <a:rPr lang="en-US" sz="8000" dirty="0" err="1">
                <a:hlinkClick r:id="rId3"/>
              </a:rPr>
              <a:t>thebioengineer</a:t>
            </a:r>
            <a:endParaRPr lang="en-US" sz="8000" dirty="0"/>
          </a:p>
          <a:p>
            <a:endParaRPr lang="en-US"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41802" y="4971606"/>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50767" y="5317203"/>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25785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marL="342900" indent="-342900">
              <a:buFont typeface="+mj-lt"/>
              <a:buAutoNum type="arabicPeriod"/>
            </a:pPr>
            <a:r>
              <a:rPr lang="en-US" sz="2400" dirty="0"/>
              <a:t>An understanding of basic package development</a:t>
            </a:r>
          </a:p>
          <a:p>
            <a:pPr lvl="1"/>
            <a:r>
              <a:rPr lang="en-US" sz="2000" dirty="0"/>
              <a:t>Structure</a:t>
            </a:r>
          </a:p>
          <a:p>
            <a:pPr lvl="1"/>
            <a:r>
              <a:rPr lang="en-US" sz="2000" dirty="0"/>
              <a:t>Function writing</a:t>
            </a:r>
          </a:p>
          <a:p>
            <a:pPr lvl="1"/>
            <a:r>
              <a:rPr lang="en-US" sz="2000" dirty="0"/>
              <a:t>Documentation</a:t>
            </a:r>
          </a:p>
          <a:p>
            <a:pPr lvl="1"/>
            <a:endParaRPr lang="en-US" sz="2000" dirty="0"/>
          </a:p>
          <a:p>
            <a:pPr marL="342900" indent="-342900">
              <a:buFont typeface="+mj-lt"/>
              <a:buAutoNum type="arabicPeriod"/>
            </a:pPr>
            <a:r>
              <a:rPr lang="en-US" sz="2400" dirty="0"/>
              <a:t>How to Validate an R Package</a:t>
            </a:r>
          </a:p>
          <a:p>
            <a:pPr lvl="1"/>
            <a:r>
              <a:rPr lang="en-US" sz="2000" dirty="0"/>
              <a:t>what is validation</a:t>
            </a:r>
          </a:p>
          <a:p>
            <a:pPr lvl="1"/>
            <a:r>
              <a:rPr lang="en-US" sz="2000" dirty="0"/>
              <a:t>the R Package validation Framework</a:t>
            </a:r>
          </a:p>
          <a:p>
            <a:pPr lvl="1"/>
            <a:r>
              <a:rPr lang="en-US" sz="2000" dirty="0"/>
              <a:t>{</a:t>
            </a:r>
            <a:r>
              <a:rPr lang="en-US" sz="2000" dirty="0" err="1"/>
              <a:t>valtools</a:t>
            </a:r>
            <a:r>
              <a:rPr lang="en-US" sz="2000" dirty="0"/>
              <a:t>} R package</a:t>
            </a:r>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Code of Conduct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fontScale="92500" lnSpcReduction="10000"/>
          </a:bodyPr>
          <a:lstStyle/>
          <a:p>
            <a:pPr marL="0" indent="0">
              <a:buNone/>
            </a:pPr>
            <a:r>
              <a:rPr lang="en-US" sz="2400" dirty="0"/>
              <a:t>Review the </a:t>
            </a:r>
            <a:r>
              <a:rPr lang="en-US" sz="2400" dirty="0">
                <a:hlinkClick r:id="rId2"/>
              </a:rPr>
              <a:t>Cascadia R Conference Code of Conduct</a:t>
            </a:r>
            <a:endParaRPr lang="en-US" sz="2400" dirty="0"/>
          </a:p>
          <a:p>
            <a:pPr lvl="1"/>
            <a:r>
              <a:rPr lang="en-US" sz="2000" dirty="0"/>
              <a:t> https://cascadiarconf.com/policies/</a:t>
            </a:r>
          </a:p>
          <a:p>
            <a:pPr lvl="1"/>
            <a:endParaRPr lang="en-US" dirty="0"/>
          </a:p>
          <a:p>
            <a:pPr marL="0" indent="0">
              <a:buNone/>
            </a:pPr>
            <a:r>
              <a:rPr lang="en-US" dirty="0"/>
              <a:t>Issues can be brought to our attention by</a:t>
            </a:r>
          </a:p>
          <a:p>
            <a:pPr marL="617220" lvl="1" indent="-342900">
              <a:buFont typeface="+mj-lt"/>
              <a:buAutoNum type="arabicPeriod"/>
            </a:pPr>
            <a:r>
              <a:rPr lang="en-US" dirty="0"/>
              <a:t>contacting an organizer</a:t>
            </a:r>
          </a:p>
          <a:p>
            <a:pPr marL="617220" lvl="1" indent="-342900">
              <a:buFont typeface="+mj-lt"/>
              <a:buAutoNum type="arabicPeriod"/>
            </a:pPr>
            <a:r>
              <a:rPr lang="en-US" dirty="0"/>
              <a:t>email </a:t>
            </a:r>
            <a:r>
              <a:rPr lang="en-US" dirty="0">
                <a:hlinkClick r:id="rId3"/>
              </a:rPr>
              <a:t>cascadiarcon@gmail.com</a:t>
            </a:r>
            <a:endParaRPr lang="en-US" dirty="0"/>
          </a:p>
          <a:p>
            <a:pPr marL="274320" lvl="1" indent="0">
              <a:buNone/>
            </a:pPr>
            <a:endParaRPr lang="en-US" dirty="0"/>
          </a:p>
          <a:p>
            <a:pPr marL="0" indent="0">
              <a:buNone/>
            </a:pPr>
            <a:r>
              <a:rPr lang="en-US" dirty="0"/>
              <a:t>Do not record this workshop to respect the privacy of others.</a:t>
            </a:r>
          </a:p>
          <a:p>
            <a:pPr marL="342900" indent="-342900">
              <a:buFont typeface="+mj-lt"/>
              <a:buAutoNum type="arabicPeriod"/>
            </a:pPr>
            <a:endParaRPr lang="en-US" dirty="0"/>
          </a:p>
          <a:p>
            <a:pPr marL="0" indent="0">
              <a:buNone/>
            </a:pPr>
            <a:r>
              <a:rPr lang="en-US" dirty="0"/>
              <a:t>We do this to create an open, collaborative space where people can feel comfortable to learn and grow.</a:t>
            </a:r>
          </a:p>
        </p:txBody>
      </p:sp>
    </p:spTree>
    <p:extLst>
      <p:ext uri="{BB962C8B-B14F-4D97-AF65-F5344CB8AC3E}">
        <p14:creationId xmlns:p14="http://schemas.microsoft.com/office/powerpoint/2010/main" val="246511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elements/1.1/"/>
    <ds:schemaRef ds:uri="71af3243-3dd4-4a8d-8c0d-dd76da1f02a5"/>
    <ds:schemaRef ds:uri="http://purl.org/dc/terms/"/>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1714</TotalTime>
  <Words>820</Words>
  <Application>Microsoft Office PowerPoint</Application>
  <PresentationFormat>Widescreen</PresentationFormat>
  <Paragraphs>145</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Garamond</vt:lpstr>
      <vt:lpstr>SavonVTI</vt:lpstr>
      <vt:lpstr>R Package Development and Validation</vt:lpstr>
      <vt:lpstr>Welcome</vt:lpstr>
      <vt:lpstr>Who are we </vt:lpstr>
      <vt:lpstr>Ellis Hughes</vt:lpstr>
      <vt:lpstr>Marie Vendettuoli</vt:lpstr>
      <vt:lpstr>Why are we here</vt:lpstr>
      <vt:lpstr>Workshop Goals</vt:lpstr>
      <vt:lpstr>Workshop Code of Conduct</vt:lpstr>
      <vt:lpstr>How are we going to get there</vt:lpstr>
      <vt:lpstr>Workshop Materials</vt:lpstr>
      <vt:lpstr>Slack Chat</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What if we are in the middle of a pandemic, there are killer bees, and ...!?</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Vendettuoli, Marie C</cp:lastModifiedBy>
  <cp:revision>30</cp:revision>
  <dcterms:created xsi:type="dcterms:W3CDTF">2021-05-20T20:49:21Z</dcterms:created>
  <dcterms:modified xsi:type="dcterms:W3CDTF">2021-06-03T02:50:50Z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