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5"/>
  </p:notesMasterIdLst>
  <p:sldIdLst>
    <p:sldId id="257" r:id="rId5"/>
    <p:sldId id="262" r:id="rId6"/>
    <p:sldId id="263" r:id="rId7"/>
    <p:sldId id="265" r:id="rId8"/>
    <p:sldId id="267" r:id="rId9"/>
    <p:sldId id="268" r:id="rId10"/>
    <p:sldId id="270" r:id="rId11"/>
    <p:sldId id="275" r:id="rId12"/>
    <p:sldId id="271" r:id="rId13"/>
    <p:sldId id="272" r:id="rId14"/>
    <p:sldId id="276" r:id="rId15"/>
    <p:sldId id="273" r:id="rId16"/>
    <p:sldId id="274" r:id="rId17"/>
    <p:sldId id="277" r:id="rId18"/>
    <p:sldId id="278" r:id="rId19"/>
    <p:sldId id="279" r:id="rId20"/>
    <p:sldId id="282" r:id="rId21"/>
    <p:sldId id="283"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344529"/>
    <a:srgbClr val="2B3922"/>
    <a:srgbClr val="2E3722"/>
    <a:srgbClr val="FCF7F1"/>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3067" autoAdjust="0"/>
  </p:normalViewPr>
  <p:slideViewPr>
    <p:cSldViewPr snapToGrid="0">
      <p:cViewPr varScale="1">
        <p:scale>
          <a:sx n="107" d="100"/>
          <a:sy n="107" d="100"/>
        </p:scale>
        <p:origin x="678" y="108"/>
      </p:cViewPr>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375EF-7AC2-40F0-8984-3657FAAC21B8}" type="datetimeFigureOut">
              <a:rPr lang="en-US" smtClean="0"/>
              <a:t>5/25/2021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26414-4BE6-427A-9F34-1430B41B92D6}" type="slidenum">
              <a:rPr lang="en-US" smtClean="0"/>
              <a:t>‹#›</a:t>
            </a:fld>
            <a:endParaRPr lang="en-US"/>
          </a:p>
        </p:txBody>
      </p:sp>
    </p:spTree>
    <p:extLst>
      <p:ext uri="{BB962C8B-B14F-4D97-AF65-F5344CB8AC3E}">
        <p14:creationId xmlns:p14="http://schemas.microsoft.com/office/powerpoint/2010/main" val="397297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5</a:t>
            </a:fld>
            <a:endParaRPr lang="en-US"/>
          </a:p>
        </p:txBody>
      </p:sp>
    </p:spTree>
    <p:extLst>
      <p:ext uri="{BB962C8B-B14F-4D97-AF65-F5344CB8AC3E}">
        <p14:creationId xmlns:p14="http://schemas.microsoft.com/office/powerpoint/2010/main" val="344519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ask questions  - we are here to help! Also, we will work through the examples together.</a:t>
            </a:r>
          </a:p>
          <a:p>
            <a:endParaRPr lang="en-US" dirty="0"/>
          </a:p>
          <a:p>
            <a:r>
              <a:rPr lang="en-US" dirty="0"/>
              <a:t>Post questions into the slack channel is preferred to raising your hand on zoom or posting into zoom chat so it is preserved for the future and we can make improvements to the workshop.</a:t>
            </a:r>
          </a:p>
        </p:txBody>
      </p:sp>
      <p:sp>
        <p:nvSpPr>
          <p:cNvPr id="4" name="Slide Number Placeholder 3"/>
          <p:cNvSpPr>
            <a:spLocks noGrp="1"/>
          </p:cNvSpPr>
          <p:nvPr>
            <p:ph type="sldNum" sz="quarter" idx="5"/>
          </p:nvPr>
        </p:nvSpPr>
        <p:spPr/>
        <p:txBody>
          <a:bodyPr/>
          <a:lstStyle/>
          <a:p>
            <a:fld id="{B9F26414-4BE6-427A-9F34-1430B41B92D6}" type="slidenum">
              <a:rPr lang="en-US" smtClean="0"/>
              <a:t>15</a:t>
            </a:fld>
            <a:endParaRPr lang="en-US"/>
          </a:p>
        </p:txBody>
      </p:sp>
    </p:spTree>
    <p:extLst>
      <p:ext uri="{BB962C8B-B14F-4D97-AF65-F5344CB8AC3E}">
        <p14:creationId xmlns:p14="http://schemas.microsoft.com/office/powerpoint/2010/main" val="3200179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Bear with us. We are working on the correct leveling, and we will get into more complex topics in validation. This workshop is specifically trying to build a foundation for knowledge. And you never know, you might learn something.</a:t>
            </a:r>
          </a:p>
          <a:p>
            <a:endParaRPr lang="en-US" dirty="0"/>
          </a:p>
          <a:p>
            <a:r>
              <a:rPr lang="en-US" dirty="0"/>
              <a:t>Also, as we go into breakout rooms, it would be helpful if you could work with the rest of the members of the breakout group to answer any questions. There are more of you than us, and any help we can get is appreciated!</a:t>
            </a:r>
          </a:p>
        </p:txBody>
      </p:sp>
      <p:sp>
        <p:nvSpPr>
          <p:cNvPr id="4" name="Slide Number Placeholder 3"/>
          <p:cNvSpPr>
            <a:spLocks noGrp="1"/>
          </p:cNvSpPr>
          <p:nvPr>
            <p:ph type="sldNum" sz="quarter" idx="5"/>
          </p:nvPr>
        </p:nvSpPr>
        <p:spPr/>
        <p:txBody>
          <a:bodyPr/>
          <a:lstStyle/>
          <a:p>
            <a:fld id="{B9F26414-4BE6-427A-9F34-1430B41B92D6}" type="slidenum">
              <a:rPr lang="en-US" smtClean="0"/>
              <a:t>16</a:t>
            </a:fld>
            <a:endParaRPr lang="en-US"/>
          </a:p>
        </p:txBody>
      </p:sp>
    </p:spTree>
    <p:extLst>
      <p:ext uri="{BB962C8B-B14F-4D97-AF65-F5344CB8AC3E}">
        <p14:creationId xmlns:p14="http://schemas.microsoft.com/office/powerpoint/2010/main" val="282342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open an issue in the </a:t>
            </a:r>
            <a:r>
              <a:rPr lang="en-US" dirty="0" err="1"/>
              <a:t>github</a:t>
            </a:r>
            <a:r>
              <a:rPr lang="en-US" dirty="0"/>
              <a:t> page. We are human, we did our best, but would love to do better and make this easy for you to understand these concepts</a:t>
            </a:r>
          </a:p>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17</a:t>
            </a:fld>
            <a:endParaRPr lang="en-US"/>
          </a:p>
        </p:txBody>
      </p:sp>
    </p:spTree>
    <p:extLst>
      <p:ext uri="{BB962C8B-B14F-4D97-AF65-F5344CB8AC3E}">
        <p14:creationId xmlns:p14="http://schemas.microsoft.com/office/powerpoint/2010/main" val="493363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okay – if you are working on the spartan examples, go back to the more verbose set! You could also pose a question in slack to the rest of the workshop or directly message the instructors. Finally, we will work through all of the answers together!</a:t>
            </a:r>
          </a:p>
        </p:txBody>
      </p:sp>
      <p:sp>
        <p:nvSpPr>
          <p:cNvPr id="4" name="Slide Number Placeholder 3"/>
          <p:cNvSpPr>
            <a:spLocks noGrp="1"/>
          </p:cNvSpPr>
          <p:nvPr>
            <p:ph type="sldNum" sz="quarter" idx="5"/>
          </p:nvPr>
        </p:nvSpPr>
        <p:spPr/>
        <p:txBody>
          <a:bodyPr/>
          <a:lstStyle/>
          <a:p>
            <a:fld id="{B9F26414-4BE6-427A-9F34-1430B41B92D6}" type="slidenum">
              <a:rPr lang="en-US" smtClean="0"/>
              <a:t>18</a:t>
            </a:fld>
            <a:endParaRPr lang="en-US"/>
          </a:p>
        </p:txBody>
      </p:sp>
    </p:spTree>
    <p:extLst>
      <p:ext uri="{BB962C8B-B14F-4D97-AF65-F5344CB8AC3E}">
        <p14:creationId xmlns:p14="http://schemas.microsoft.com/office/powerpoint/2010/main" val="1741456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think I can help you there.. </a:t>
            </a:r>
          </a:p>
        </p:txBody>
      </p:sp>
      <p:sp>
        <p:nvSpPr>
          <p:cNvPr id="4" name="Slide Number Placeholder 3"/>
          <p:cNvSpPr>
            <a:spLocks noGrp="1"/>
          </p:cNvSpPr>
          <p:nvPr>
            <p:ph type="sldNum" sz="quarter" idx="5"/>
          </p:nvPr>
        </p:nvSpPr>
        <p:spPr/>
        <p:txBody>
          <a:bodyPr/>
          <a:lstStyle/>
          <a:p>
            <a:fld id="{B9F26414-4BE6-427A-9F34-1430B41B92D6}" type="slidenum">
              <a:rPr lang="en-US" smtClean="0"/>
              <a:t>19</a:t>
            </a:fld>
            <a:endParaRPr lang="en-US"/>
          </a:p>
        </p:txBody>
      </p:sp>
    </p:spTree>
    <p:extLst>
      <p:ext uri="{BB962C8B-B14F-4D97-AF65-F5344CB8AC3E}">
        <p14:creationId xmlns:p14="http://schemas.microsoft.com/office/powerpoint/2010/main" val="1362365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not yet, clone the R Package Validation Tutorial repository.</a:t>
            </a:r>
          </a:p>
          <a:p>
            <a:endParaRPr lang="en-US" dirty="0"/>
          </a:p>
          <a:p>
            <a:r>
              <a:rPr lang="en-US" dirty="0"/>
              <a:t>Github.com/</a:t>
            </a:r>
            <a:r>
              <a:rPr lang="en-US" dirty="0" err="1"/>
              <a:t>FredHutch</a:t>
            </a:r>
            <a:r>
              <a:rPr lang="en-US" dirty="0"/>
              <a:t>/</a:t>
            </a:r>
            <a:r>
              <a:rPr lang="en-US" dirty="0" err="1"/>
              <a:t>R_Package_Validation_Tutorial</a:t>
            </a:r>
            <a:endParaRPr lang="en-US" dirty="0"/>
          </a:p>
          <a:p>
            <a:endParaRPr lang="en-US" dirty="0"/>
          </a:p>
          <a:p>
            <a:r>
              <a:rPr lang="en-US" dirty="0"/>
              <a:t> We will move onto the first series – basics of package building!</a:t>
            </a:r>
          </a:p>
        </p:txBody>
      </p:sp>
      <p:sp>
        <p:nvSpPr>
          <p:cNvPr id="4" name="Slide Number Placeholder 3"/>
          <p:cNvSpPr>
            <a:spLocks noGrp="1"/>
          </p:cNvSpPr>
          <p:nvPr>
            <p:ph type="sldNum" sz="quarter" idx="5"/>
          </p:nvPr>
        </p:nvSpPr>
        <p:spPr/>
        <p:txBody>
          <a:bodyPr/>
          <a:lstStyle/>
          <a:p>
            <a:fld id="{B9F26414-4BE6-427A-9F34-1430B41B92D6}" type="slidenum">
              <a:rPr lang="en-US" smtClean="0"/>
              <a:t>20</a:t>
            </a:fld>
            <a:endParaRPr lang="en-US"/>
          </a:p>
        </p:txBody>
      </p:sp>
    </p:spTree>
    <p:extLst>
      <p:ext uri="{BB962C8B-B14F-4D97-AF65-F5344CB8AC3E}">
        <p14:creationId xmlns:p14="http://schemas.microsoft.com/office/powerpoint/2010/main" val="3803340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thebioengineer" TargetMode="External"/><Relationship Id="rId7" Type="http://schemas.openxmlformats.org/officeDocument/2006/relationships/hyperlink" Target="http://www.github.com/mariev" TargetMode="External"/><Relationship Id="rId2" Type="http://schemas.openxmlformats.org/officeDocument/2006/relationships/hyperlink" Target="https://twitter.com/ellis_hughes"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www.twitter.com/mvendettuoli"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openxmlformats.org/officeDocument/2006/relationships/hyperlink" Target="http://www.twitter.com/mvendettuoli" TargetMode="External"/><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www.linkedin.com/in/mvendettuoli" TargetMode="External"/><Relationship Id="rId5" Type="http://schemas.openxmlformats.org/officeDocument/2006/relationships/image" Target="../media/image5.png"/><Relationship Id="rId4" Type="http://schemas.openxmlformats.org/officeDocument/2006/relationships/hyperlink" Target="http://www.github.com/mariev" TargetMode="Externa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mailto:cascadiarcon@gmail.com" TargetMode="External"/><Relationship Id="rId2" Type="http://schemas.openxmlformats.org/officeDocument/2006/relationships/hyperlink" Target="https://cascadiarconf.com/policies/"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34980" y="118533"/>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2355458"/>
            <a:ext cx="5120639" cy="1630907"/>
          </a:xfrm>
        </p:spPr>
        <p:txBody>
          <a:bodyPr>
            <a:normAutofit fontScale="90000"/>
          </a:bodyPr>
          <a:lstStyle/>
          <a:p>
            <a:r>
              <a:rPr lang="en-US" sz="4400" dirty="0">
                <a:solidFill>
                  <a:schemeClr val="tx1"/>
                </a:solidFill>
              </a:rPr>
              <a:t>R Package Development and Validation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1" y="4293270"/>
            <a:ext cx="4775075" cy="559656"/>
          </a:xfrm>
        </p:spPr>
        <p:txBody>
          <a:bodyPr>
            <a:normAutofit fontScale="92500"/>
          </a:bodyPr>
          <a:lstStyle/>
          <a:p>
            <a:pPr>
              <a:spcAft>
                <a:spcPts val="600"/>
              </a:spcAft>
            </a:pPr>
            <a:r>
              <a:rPr lang="en-US" sz="2800" dirty="0">
                <a:solidFill>
                  <a:schemeClr val="tx1"/>
                </a:solidFill>
              </a:rPr>
              <a:t>Welcome and Orientation</a:t>
            </a:r>
          </a:p>
        </p:txBody>
      </p:sp>
      <p:cxnSp>
        <p:nvCxnSpPr>
          <p:cNvPr id="5" name="Straight Connector 4">
            <a:extLst>
              <a:ext uri="{FF2B5EF4-FFF2-40B4-BE49-F238E27FC236}">
                <a16:creationId xmlns:a16="http://schemas.microsoft.com/office/drawing/2014/main" id="{20AC4B09-ED72-42FC-9845-45FC1F4BC29D}"/>
              </a:ext>
            </a:extLst>
          </p:cNvPr>
          <p:cNvCxnSpPr/>
          <p:nvPr/>
        </p:nvCxnSpPr>
        <p:spPr>
          <a:xfrm>
            <a:off x="5861010" y="4071031"/>
            <a:ext cx="51206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Materials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914400" y="2014194"/>
            <a:ext cx="10363200" cy="789709"/>
          </a:xfrm>
        </p:spPr>
        <p:txBody>
          <a:bodyPr/>
          <a:lstStyle/>
          <a:p>
            <a:pPr marL="0" indent="0" algn="ctr">
              <a:buNone/>
            </a:pPr>
            <a:r>
              <a:rPr lang="en-US" sz="3600" b="1" dirty="0"/>
              <a:t>bit.ly/</a:t>
            </a:r>
            <a:r>
              <a:rPr lang="en-US" sz="3600" b="1" dirty="0" err="1"/>
              <a:t>R_Validation_Tutorial</a:t>
            </a:r>
            <a:endParaRPr lang="en-US" sz="3600" b="1" dirty="0"/>
          </a:p>
          <a:p>
            <a:pPr marL="274320" lvl="1" indent="0">
              <a:buNone/>
            </a:pPr>
            <a:endParaRPr lang="en-US" sz="1400" b="1" dirty="0"/>
          </a:p>
          <a:p>
            <a:pPr marL="822960" lvl="3" indent="0">
              <a:buNone/>
            </a:pPr>
            <a:endParaRPr lang="en-US" sz="1800" b="1" dirty="0"/>
          </a:p>
          <a:p>
            <a:pPr lvl="1"/>
            <a:endParaRPr lang="en-US" b="1" dirty="0"/>
          </a:p>
          <a:p>
            <a:endParaRPr lang="en-US" b="1" dirty="0"/>
          </a:p>
        </p:txBody>
      </p:sp>
      <p:sp>
        <p:nvSpPr>
          <p:cNvPr id="4" name="TextBox 3">
            <a:extLst>
              <a:ext uri="{FF2B5EF4-FFF2-40B4-BE49-F238E27FC236}">
                <a16:creationId xmlns:a16="http://schemas.microsoft.com/office/drawing/2014/main" id="{D59083DE-6E1A-4132-A4C8-A18D53074B76}"/>
              </a:ext>
            </a:extLst>
          </p:cNvPr>
          <p:cNvSpPr txBox="1"/>
          <p:nvPr/>
        </p:nvSpPr>
        <p:spPr>
          <a:xfrm>
            <a:off x="2643447" y="2990406"/>
            <a:ext cx="7187736" cy="1938992"/>
          </a:xfrm>
          <a:prstGeom prst="rect">
            <a:avLst/>
          </a:prstGeom>
          <a:noFill/>
        </p:spPr>
        <p:txBody>
          <a:bodyPr wrap="square" rtlCol="0">
            <a:spAutoFit/>
          </a:bodyPr>
          <a:lstStyle/>
          <a:p>
            <a:pPr marL="0" lvl="2" algn="ctr" defTabSz="114300"/>
            <a:r>
              <a:rPr lang="en-US" sz="2400" dirty="0">
                <a:solidFill>
                  <a:schemeClr val="accent2"/>
                </a:solidFill>
              </a:rPr>
              <a:t>Slides</a:t>
            </a:r>
            <a:r>
              <a:rPr lang="en-US" sz="2400" dirty="0"/>
              <a:t> folder contains presentation slides</a:t>
            </a:r>
          </a:p>
          <a:p>
            <a:pPr marL="0" lvl="2" algn="ctr" defTabSz="114300"/>
            <a:endParaRPr lang="en-US" sz="2400" dirty="0"/>
          </a:p>
          <a:p>
            <a:pPr marL="0" lvl="2" algn="ctr" defTabSz="114300"/>
            <a:r>
              <a:rPr lang="en-US" sz="2400" dirty="0">
                <a:solidFill>
                  <a:schemeClr val="accent2"/>
                </a:solidFill>
              </a:rPr>
              <a:t>Materials</a:t>
            </a:r>
            <a:r>
              <a:rPr lang="en-US" sz="2400" dirty="0"/>
              <a:t> folder contains exercises 2 types of exercises:</a:t>
            </a:r>
            <a:r>
              <a:rPr lang="en-US" sz="2400" dirty="0">
                <a:solidFill>
                  <a:schemeClr val="accent1">
                    <a:lumMod val="75000"/>
                  </a:schemeClr>
                </a:solidFill>
              </a:rPr>
              <a:t> Spartan </a:t>
            </a:r>
            <a:r>
              <a:rPr lang="en-US" sz="2400" dirty="0"/>
              <a:t>or </a:t>
            </a:r>
            <a:r>
              <a:rPr lang="en-US" sz="2400" dirty="0">
                <a:solidFill>
                  <a:schemeClr val="accent4">
                    <a:lumMod val="75000"/>
                  </a:schemeClr>
                </a:solidFill>
              </a:rPr>
              <a:t>Verbose</a:t>
            </a:r>
          </a:p>
          <a:p>
            <a:pPr algn="ctr"/>
            <a:endParaRPr lang="en-US" sz="2400" dirty="0"/>
          </a:p>
        </p:txBody>
      </p:sp>
      <p:sp>
        <p:nvSpPr>
          <p:cNvPr id="5" name="TextBox 4">
            <a:extLst>
              <a:ext uri="{FF2B5EF4-FFF2-40B4-BE49-F238E27FC236}">
                <a16:creationId xmlns:a16="http://schemas.microsoft.com/office/drawing/2014/main" id="{2B0E1A9C-DED3-4FD3-978C-825945879A48}"/>
              </a:ext>
            </a:extLst>
          </p:cNvPr>
          <p:cNvSpPr txBox="1"/>
          <p:nvPr/>
        </p:nvSpPr>
        <p:spPr>
          <a:xfrm>
            <a:off x="1162395" y="4879571"/>
            <a:ext cx="9867207" cy="1384995"/>
          </a:xfrm>
          <a:prstGeom prst="rect">
            <a:avLst/>
          </a:prstGeom>
          <a:noFill/>
        </p:spPr>
        <p:txBody>
          <a:bodyPr wrap="square" rtlCol="0">
            <a:spAutoFit/>
          </a:bodyPr>
          <a:lstStyle/>
          <a:p>
            <a:pPr algn="ctr"/>
            <a:r>
              <a:rPr lang="en-US" sz="2800" dirty="0"/>
              <a:t>Workshop slides and exercises are online now and will be available after the conference too.</a:t>
            </a:r>
          </a:p>
          <a:p>
            <a:pPr algn="ctr"/>
            <a:endParaRPr lang="en-US" sz="2800" dirty="0"/>
          </a:p>
        </p:txBody>
      </p:sp>
    </p:spTree>
    <p:extLst>
      <p:ext uri="{BB962C8B-B14F-4D97-AF65-F5344CB8AC3E}">
        <p14:creationId xmlns:p14="http://schemas.microsoft.com/office/powerpoint/2010/main" val="2961198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Slack Chat</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914400" y="2014194"/>
            <a:ext cx="10363200" cy="789709"/>
          </a:xfrm>
        </p:spPr>
        <p:txBody>
          <a:bodyPr/>
          <a:lstStyle/>
          <a:p>
            <a:pPr marL="0" indent="0" algn="ctr">
              <a:buNone/>
            </a:pPr>
            <a:r>
              <a:rPr lang="en-US" sz="3600" b="1" dirty="0"/>
              <a:t>bit.ly/</a:t>
            </a:r>
            <a:r>
              <a:rPr lang="en-US" sz="3600" b="1" dirty="0" err="1"/>
              <a:t>cascadia_validation_slack</a:t>
            </a:r>
            <a:endParaRPr lang="en-US" sz="3600" b="1" dirty="0"/>
          </a:p>
          <a:p>
            <a:pPr marL="274320" lvl="1" indent="0">
              <a:buNone/>
            </a:pPr>
            <a:endParaRPr lang="en-US" sz="1400" dirty="0"/>
          </a:p>
          <a:p>
            <a:pPr marL="822960" lvl="3" indent="0">
              <a:buNone/>
            </a:pPr>
            <a:endParaRPr lang="en-US" sz="1800" dirty="0"/>
          </a:p>
          <a:p>
            <a:pPr lvl="1"/>
            <a:endParaRPr lang="en-US" dirty="0"/>
          </a:p>
          <a:p>
            <a:endParaRPr lang="en-US" dirty="0"/>
          </a:p>
        </p:txBody>
      </p:sp>
      <p:sp>
        <p:nvSpPr>
          <p:cNvPr id="4" name="TextBox 3">
            <a:extLst>
              <a:ext uri="{FF2B5EF4-FFF2-40B4-BE49-F238E27FC236}">
                <a16:creationId xmlns:a16="http://schemas.microsoft.com/office/drawing/2014/main" id="{D59083DE-6E1A-4132-A4C8-A18D53074B76}"/>
              </a:ext>
            </a:extLst>
          </p:cNvPr>
          <p:cNvSpPr txBox="1"/>
          <p:nvPr/>
        </p:nvSpPr>
        <p:spPr>
          <a:xfrm>
            <a:off x="1337734" y="3266119"/>
            <a:ext cx="9787466" cy="2954655"/>
          </a:xfrm>
          <a:prstGeom prst="rect">
            <a:avLst/>
          </a:prstGeom>
          <a:noFill/>
        </p:spPr>
        <p:txBody>
          <a:bodyPr wrap="square" rtlCol="0">
            <a:spAutoFit/>
          </a:bodyPr>
          <a:lstStyle/>
          <a:p>
            <a:pPr marL="625475" lvl="2" indent="-342900">
              <a:buFontTx/>
              <a:buChar char="-"/>
            </a:pPr>
            <a:r>
              <a:rPr lang="en-US" sz="2400" dirty="0">
                <a:solidFill>
                  <a:schemeClr val="accent2"/>
                </a:solidFill>
              </a:rPr>
              <a:t>Polls to understand where the everyone is on the examples</a:t>
            </a:r>
          </a:p>
          <a:p>
            <a:pPr marL="625475" lvl="2" indent="-342900">
              <a:buFontTx/>
              <a:buChar char="-"/>
            </a:pPr>
            <a:endParaRPr lang="en-US" sz="2400" dirty="0">
              <a:solidFill>
                <a:schemeClr val="accent2"/>
              </a:solidFill>
            </a:endParaRPr>
          </a:p>
          <a:p>
            <a:pPr marL="625475" lvl="2" indent="-342900">
              <a:buFontTx/>
              <a:buChar char="-"/>
            </a:pPr>
            <a:r>
              <a:rPr lang="en-US" sz="2400" dirty="0">
                <a:solidFill>
                  <a:schemeClr val="accent2"/>
                </a:solidFill>
              </a:rPr>
              <a:t>Pose questions for the instructors to answer</a:t>
            </a:r>
          </a:p>
          <a:p>
            <a:pPr marL="1082675" lvl="3" indent="-342900">
              <a:buFontTx/>
              <a:buChar char="-"/>
            </a:pPr>
            <a:r>
              <a:rPr lang="en-US" dirty="0">
                <a:solidFill>
                  <a:schemeClr val="accent2"/>
                </a:solidFill>
              </a:rPr>
              <a:t>Alternatively, directly message one of the instructors</a:t>
            </a:r>
            <a:endParaRPr lang="en-US" dirty="0">
              <a:solidFill>
                <a:schemeClr val="accent4">
                  <a:lumMod val="75000"/>
                </a:schemeClr>
              </a:solidFill>
            </a:endParaRPr>
          </a:p>
          <a:p>
            <a:pPr marL="282575" lvl="2"/>
            <a:endParaRPr lang="en-US" sz="2400" dirty="0">
              <a:solidFill>
                <a:schemeClr val="accent2"/>
              </a:solidFill>
            </a:endParaRPr>
          </a:p>
          <a:p>
            <a:pPr marL="625475" lvl="2" indent="-342900">
              <a:buFontTx/>
              <a:buChar char="-"/>
            </a:pPr>
            <a:r>
              <a:rPr lang="en-US" sz="2400" dirty="0">
                <a:solidFill>
                  <a:schemeClr val="accent2"/>
                </a:solidFill>
              </a:rPr>
              <a:t>Pose questions to the rest of the class</a:t>
            </a:r>
          </a:p>
          <a:p>
            <a:pPr marL="625475" lvl="2" indent="-342900">
              <a:buFontTx/>
              <a:buChar char="-"/>
            </a:pPr>
            <a:endParaRPr lang="en-US" sz="2400" dirty="0">
              <a:solidFill>
                <a:schemeClr val="accent2"/>
              </a:solidFill>
            </a:endParaRPr>
          </a:p>
          <a:p>
            <a:pPr algn="ctr"/>
            <a:endParaRPr lang="en-US" sz="2400" dirty="0"/>
          </a:p>
        </p:txBody>
      </p:sp>
    </p:spTree>
    <p:extLst>
      <p:ext uri="{BB962C8B-B14F-4D97-AF65-F5344CB8AC3E}">
        <p14:creationId xmlns:p14="http://schemas.microsoft.com/office/powerpoint/2010/main" val="149037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When are we getting there</a:t>
            </a:r>
          </a:p>
        </p:txBody>
      </p:sp>
    </p:spTree>
    <p:extLst>
      <p:ext uri="{BB962C8B-B14F-4D97-AF65-F5344CB8AC3E}">
        <p14:creationId xmlns:p14="http://schemas.microsoft.com/office/powerpoint/2010/main" val="1671609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a:xfrm>
            <a:off x="1066800" y="300181"/>
            <a:ext cx="10058400" cy="1371600"/>
          </a:xfrm>
        </p:spPr>
        <p:txBody>
          <a:bodyPr/>
          <a:lstStyle/>
          <a:p>
            <a:r>
              <a:rPr lang="en-US" dirty="0"/>
              <a:t>Workshop Schedule</a:t>
            </a:r>
          </a:p>
        </p:txBody>
      </p:sp>
      <p:graphicFrame>
        <p:nvGraphicFramePr>
          <p:cNvPr id="6" name="Table 5">
            <a:extLst>
              <a:ext uri="{FF2B5EF4-FFF2-40B4-BE49-F238E27FC236}">
                <a16:creationId xmlns:a16="http://schemas.microsoft.com/office/drawing/2014/main" id="{79681E2D-3A7F-49C3-9B7F-2E9CED5B8FC5}"/>
              </a:ext>
            </a:extLst>
          </p:cNvPr>
          <p:cNvGraphicFramePr>
            <a:graphicFrameLocks noGrp="1"/>
          </p:cNvGraphicFramePr>
          <p:nvPr>
            <p:extLst>
              <p:ext uri="{D42A27DB-BD31-4B8C-83A1-F6EECF244321}">
                <p14:modId xmlns:p14="http://schemas.microsoft.com/office/powerpoint/2010/main" val="1094053073"/>
              </p:ext>
            </p:extLst>
          </p:nvPr>
        </p:nvGraphicFramePr>
        <p:xfrm>
          <a:off x="1465811" y="1443461"/>
          <a:ext cx="9260378" cy="4824073"/>
        </p:xfrm>
        <a:graphic>
          <a:graphicData uri="http://schemas.openxmlformats.org/drawingml/2006/table">
            <a:tbl>
              <a:tblPr>
                <a:tableStyleId>{5C22544A-7EE6-4342-B048-85BDC9FD1C3A}</a:tableStyleId>
              </a:tblPr>
              <a:tblGrid>
                <a:gridCol w="2068072">
                  <a:extLst>
                    <a:ext uri="{9D8B030D-6E8A-4147-A177-3AD203B41FA5}">
                      <a16:colId xmlns:a16="http://schemas.microsoft.com/office/drawing/2014/main" val="1356780315"/>
                    </a:ext>
                  </a:extLst>
                </a:gridCol>
                <a:gridCol w="3402349">
                  <a:extLst>
                    <a:ext uri="{9D8B030D-6E8A-4147-A177-3AD203B41FA5}">
                      <a16:colId xmlns:a16="http://schemas.microsoft.com/office/drawing/2014/main" val="3006423282"/>
                    </a:ext>
                  </a:extLst>
                </a:gridCol>
                <a:gridCol w="3789957">
                  <a:extLst>
                    <a:ext uri="{9D8B030D-6E8A-4147-A177-3AD203B41FA5}">
                      <a16:colId xmlns:a16="http://schemas.microsoft.com/office/drawing/2014/main" val="857023930"/>
                    </a:ext>
                  </a:extLst>
                </a:gridCol>
              </a:tblGrid>
              <a:tr h="268542">
                <a:tc>
                  <a:txBody>
                    <a:bodyPr/>
                    <a:lstStyle/>
                    <a:p>
                      <a:pPr algn="ctr" fontAlgn="ctr"/>
                      <a:r>
                        <a:rPr lang="en-US" sz="2400" u="none" strike="noStrike" dirty="0">
                          <a:effectLst/>
                        </a:rPr>
                        <a:t>Time</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Section</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Content</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3580986"/>
                  </a:ext>
                </a:extLst>
              </a:tr>
              <a:tr h="308708">
                <a:tc>
                  <a:txBody>
                    <a:bodyPr/>
                    <a:lstStyle/>
                    <a:p>
                      <a:pPr algn="ctr" fontAlgn="ctr"/>
                      <a:r>
                        <a:rPr lang="en-US" sz="1400" u="none" strike="noStrike" dirty="0">
                          <a:effectLst/>
                        </a:rPr>
                        <a:t>10:00-10:10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Welcome and Orientation</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9440749"/>
                  </a:ext>
                </a:extLst>
              </a:tr>
              <a:tr h="308708">
                <a:tc rowSpan="3">
                  <a:txBody>
                    <a:bodyPr/>
                    <a:lstStyle/>
                    <a:p>
                      <a:pPr algn="ctr" fontAlgn="ctr"/>
                      <a:r>
                        <a:rPr lang="en-US" sz="1400" u="none" strike="noStrike" dirty="0">
                          <a:effectLst/>
                        </a:rPr>
                        <a:t>10:10-11:20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US" sz="1400" u="none" strike="noStrike" dirty="0">
                          <a:effectLst/>
                        </a:rPr>
                        <a:t>Package Elements &amp; Structure</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Package Elements &amp; Structure</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456092"/>
                  </a:ext>
                </a:extLst>
              </a:tr>
              <a:tr h="308708">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rPr>
                        <a:t>Package Documentation</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563051"/>
                  </a:ext>
                </a:extLst>
              </a:tr>
              <a:tr h="308708">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rPr>
                        <a:t>Deploying R Packages</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556493"/>
                  </a:ext>
                </a:extLst>
              </a:tr>
              <a:tr h="308708">
                <a:tc>
                  <a:txBody>
                    <a:bodyPr/>
                    <a:lstStyle/>
                    <a:p>
                      <a:pPr algn="ctr" fontAlgn="ctr"/>
                      <a:r>
                        <a:rPr lang="en-US" sz="1400" u="none" strike="noStrike" dirty="0">
                          <a:effectLst/>
                        </a:rPr>
                        <a:t>11:20 - 11:30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Break</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9371"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182062"/>
                  </a:ext>
                </a:extLst>
              </a:tr>
              <a:tr h="493473">
                <a:tc>
                  <a:txBody>
                    <a:bodyPr/>
                    <a:lstStyle/>
                    <a:p>
                      <a:pPr algn="ctr" fontAlgn="ctr"/>
                      <a:r>
                        <a:rPr lang="en-US" sz="1400" u="none" strike="noStrike" dirty="0">
                          <a:effectLst/>
                        </a:rPr>
                        <a:t>11:30 - 12:00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Concepts of R Package Validation</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Introduction to the</a:t>
                      </a:r>
                    </a:p>
                    <a:p>
                      <a:pPr algn="ctr" fontAlgn="b"/>
                      <a:r>
                        <a:rPr lang="en-US" sz="1400" u="none" strike="noStrike" dirty="0">
                          <a:effectLst/>
                        </a:rPr>
                        <a:t> R Package Validation Framework</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0998352"/>
                  </a:ext>
                </a:extLst>
              </a:tr>
              <a:tr h="308708">
                <a:tc>
                  <a:txBody>
                    <a:bodyPr/>
                    <a:lstStyle/>
                    <a:p>
                      <a:pPr algn="ctr" fontAlgn="ctr"/>
                      <a:r>
                        <a:rPr lang="en-US" sz="1400" u="none" strike="noStrike" dirty="0">
                          <a:effectLst/>
                        </a:rPr>
                        <a:t>12:00 - 1:30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Lunch</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9371"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3908"/>
                  </a:ext>
                </a:extLst>
              </a:tr>
              <a:tr h="308708">
                <a:tc rowSpan="3">
                  <a:txBody>
                    <a:bodyPr/>
                    <a:lstStyle/>
                    <a:p>
                      <a:pPr algn="ctr" fontAlgn="ctr"/>
                      <a:r>
                        <a:rPr lang="en-US" sz="1400" u="none" strike="noStrike" dirty="0">
                          <a:effectLst/>
                        </a:rPr>
                        <a:t>130 - 2:30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US" sz="1400" u="none" strike="noStrike" dirty="0">
                          <a:effectLst/>
                        </a:rPr>
                        <a:t>Introduction to {</a:t>
                      </a:r>
                      <a:r>
                        <a:rPr lang="en-US" sz="1400" u="none" strike="noStrike" dirty="0" err="1">
                          <a:effectLst/>
                        </a:rPr>
                        <a:t>valtools</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Intro to {</a:t>
                      </a:r>
                      <a:r>
                        <a:rPr lang="en-US" sz="1400" u="none" strike="noStrike" dirty="0" err="1">
                          <a:effectLst/>
                        </a:rPr>
                        <a:t>valtools</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375224"/>
                  </a:ext>
                </a:extLst>
              </a:tr>
              <a:tr h="308708">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rPr>
                        <a:t>Structure of Test Cases and Code</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2302482"/>
                  </a:ext>
                </a:extLst>
              </a:tr>
              <a:tr h="308708">
                <a:tc vMerge="1">
                  <a:txBody>
                    <a:bodyPr/>
                    <a:lstStyle/>
                    <a:p>
                      <a:endParaRPr lang="en-US"/>
                    </a:p>
                  </a:txBody>
                  <a:tcPr/>
                </a:tc>
                <a:tc vMerge="1">
                  <a:txBody>
                    <a:bodyPr/>
                    <a:lstStyle/>
                    <a:p>
                      <a:endParaRPr lang="en-US"/>
                    </a:p>
                  </a:txBody>
                  <a:tcPr/>
                </a:tc>
                <a:tc>
                  <a:txBody>
                    <a:bodyPr/>
                    <a:lstStyle/>
                    <a:p>
                      <a:pPr algn="ctr" fontAlgn="b"/>
                      <a:r>
                        <a:rPr lang="en-US" sz="1400" u="none" strike="noStrike" dirty="0">
                          <a:effectLst/>
                        </a:rPr>
                        <a:t>Elements of a Validation Report</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2421222"/>
                  </a:ext>
                </a:extLst>
              </a:tr>
              <a:tr h="308708">
                <a:tc>
                  <a:txBody>
                    <a:bodyPr/>
                    <a:lstStyle/>
                    <a:p>
                      <a:pPr algn="ctr" fontAlgn="ctr"/>
                      <a:r>
                        <a:rPr lang="en-US" sz="1400" u="none" strike="noStrike" dirty="0">
                          <a:effectLst/>
                        </a:rPr>
                        <a:t>2:30- 2:40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Break</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9371"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0179646"/>
                  </a:ext>
                </a:extLst>
              </a:tr>
              <a:tr h="308708">
                <a:tc>
                  <a:txBody>
                    <a:bodyPr/>
                    <a:lstStyle/>
                    <a:p>
                      <a:pPr algn="ctr" fontAlgn="ctr"/>
                      <a:r>
                        <a:rPr lang="en-US" sz="1400" u="none" strike="noStrike" dirty="0">
                          <a:effectLst/>
                        </a:rPr>
                        <a:t>2:40-3:10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Re-Validating a Package</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546553"/>
                  </a:ext>
                </a:extLst>
              </a:tr>
              <a:tr h="308708">
                <a:tc>
                  <a:txBody>
                    <a:bodyPr/>
                    <a:lstStyle/>
                    <a:p>
                      <a:pPr algn="ctr" fontAlgn="ctr"/>
                      <a:r>
                        <a:rPr lang="en-US" sz="1400" u="none" strike="noStrike" dirty="0">
                          <a:effectLst/>
                        </a:rPr>
                        <a:t>3:10 -3:30</a:t>
                      </a:r>
                      <a:endParaRPr lang="en-US" sz="1400" b="0" i="0" u="none" strike="noStrike" dirty="0">
                        <a:solidFill>
                          <a:srgbClr val="000000"/>
                        </a:solidFill>
                        <a:effectLst/>
                        <a:latin typeface="Calibri" panose="020F0502020204030204" pitchFamily="34" charset="0"/>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Closeout</a:t>
                      </a:r>
                      <a:endParaRPr lang="en-US" sz="1400" b="0" i="0" u="none" strike="noStrike" dirty="0">
                        <a:solidFill>
                          <a:srgbClr val="000000"/>
                        </a:solidFill>
                        <a:effectLst/>
                        <a:latin typeface="Calibri" panose="020F0502020204030204" pitchFamily="34" charset="0"/>
                      </a:endParaRPr>
                    </a:p>
                  </a:txBody>
                  <a:tcPr marL="9371" marR="9371" marT="56227" marB="56227"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371" marR="9371" marT="9371"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18487"/>
                  </a:ext>
                </a:extLst>
              </a:tr>
            </a:tbl>
          </a:graphicData>
        </a:graphic>
      </p:graphicFrame>
    </p:spTree>
    <p:extLst>
      <p:ext uri="{BB962C8B-B14F-4D97-AF65-F5344CB8AC3E}">
        <p14:creationId xmlns:p14="http://schemas.microsoft.com/office/powerpoint/2010/main" val="228748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Where do we go from here</a:t>
            </a:r>
          </a:p>
        </p:txBody>
      </p:sp>
    </p:spTree>
    <p:extLst>
      <p:ext uri="{BB962C8B-B14F-4D97-AF65-F5344CB8AC3E}">
        <p14:creationId xmlns:p14="http://schemas.microsoft.com/office/powerpoint/2010/main" val="2551221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81D10C-0426-420D-A569-C70F2C81AAF0}"/>
              </a:ext>
            </a:extLst>
          </p:cNvPr>
          <p:cNvSpPr txBox="1">
            <a:spLocks/>
          </p:cNvSpPr>
          <p:nvPr/>
        </p:nvSpPr>
        <p:spPr>
          <a:xfrm>
            <a:off x="1219200" y="2831612"/>
            <a:ext cx="10058400" cy="2025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5400" dirty="0"/>
              <a:t>What if this is too much?!</a:t>
            </a:r>
            <a:br>
              <a:rPr lang="en-US" sz="5400" dirty="0"/>
            </a:br>
            <a:endParaRPr lang="en-US" sz="5400" dirty="0"/>
          </a:p>
        </p:txBody>
      </p:sp>
    </p:spTree>
    <p:extLst>
      <p:ext uri="{BB962C8B-B14F-4D97-AF65-F5344CB8AC3E}">
        <p14:creationId xmlns:p14="http://schemas.microsoft.com/office/powerpoint/2010/main" val="181079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this is too basic?!</a:t>
            </a:r>
          </a:p>
        </p:txBody>
      </p:sp>
    </p:spTree>
    <p:extLst>
      <p:ext uri="{BB962C8B-B14F-4D97-AF65-F5344CB8AC3E}">
        <p14:creationId xmlns:p14="http://schemas.microsoft.com/office/powerpoint/2010/main" val="2605250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find an issue in the documentation?</a:t>
            </a:r>
          </a:p>
        </p:txBody>
      </p:sp>
    </p:spTree>
    <p:extLst>
      <p:ext uri="{BB962C8B-B14F-4D97-AF65-F5344CB8AC3E}">
        <p14:creationId xmlns:p14="http://schemas.microsoft.com/office/powerpoint/2010/main" val="5195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get stuck?</a:t>
            </a:r>
          </a:p>
        </p:txBody>
      </p:sp>
    </p:spTree>
    <p:extLst>
      <p:ext uri="{BB962C8B-B14F-4D97-AF65-F5344CB8AC3E}">
        <p14:creationId xmlns:p14="http://schemas.microsoft.com/office/powerpoint/2010/main" val="190418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fontScale="90000"/>
          </a:bodyPr>
          <a:lstStyle/>
          <a:p>
            <a:pPr algn="ctr"/>
            <a:r>
              <a:rPr lang="en-US" sz="5400" dirty="0"/>
              <a:t>What if we are in the middle of a pandemic, there are killer bees, and ...!?</a:t>
            </a:r>
          </a:p>
        </p:txBody>
      </p:sp>
    </p:spTree>
    <p:extLst>
      <p:ext uri="{BB962C8B-B14F-4D97-AF65-F5344CB8AC3E}">
        <p14:creationId xmlns:p14="http://schemas.microsoft.com/office/powerpoint/2010/main" val="25100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0D1B-C9EF-4CB6-9922-ED9D4AC52C59}"/>
              </a:ext>
            </a:extLst>
          </p:cNvPr>
          <p:cNvSpPr>
            <a:spLocks noGrp="1"/>
          </p:cNvSpPr>
          <p:nvPr>
            <p:ph type="title"/>
          </p:nvPr>
        </p:nvSpPr>
        <p:spPr/>
        <p:txBody>
          <a:bodyPr/>
          <a:lstStyle/>
          <a:p>
            <a:r>
              <a:rPr lang="en-US" dirty="0"/>
              <a:t>Welcome</a:t>
            </a:r>
          </a:p>
        </p:txBody>
      </p:sp>
      <p:sp>
        <p:nvSpPr>
          <p:cNvPr id="5" name="Content Placeholder 4">
            <a:extLst>
              <a:ext uri="{FF2B5EF4-FFF2-40B4-BE49-F238E27FC236}">
                <a16:creationId xmlns:a16="http://schemas.microsoft.com/office/drawing/2014/main" id="{7E558183-391D-4056-BC02-A181C5440B05}"/>
              </a:ext>
            </a:extLst>
          </p:cNvPr>
          <p:cNvSpPr>
            <a:spLocks noGrp="1"/>
          </p:cNvSpPr>
          <p:nvPr>
            <p:ph idx="1"/>
          </p:nvPr>
        </p:nvSpPr>
        <p:spPr/>
        <p:txBody>
          <a:bodyPr>
            <a:normAutofit/>
          </a:bodyPr>
          <a:lstStyle/>
          <a:p>
            <a:r>
              <a:rPr lang="en-US" sz="2400" dirty="0"/>
              <a:t>Who are we</a:t>
            </a:r>
          </a:p>
          <a:p>
            <a:r>
              <a:rPr lang="en-US" sz="2400" dirty="0"/>
              <a:t>Why are we here</a:t>
            </a:r>
          </a:p>
          <a:p>
            <a:r>
              <a:rPr lang="en-US" sz="2400" dirty="0"/>
              <a:t>How are we going to get there</a:t>
            </a:r>
          </a:p>
          <a:p>
            <a:r>
              <a:rPr lang="en-US" sz="2400" dirty="0"/>
              <a:t>When is this going to be done</a:t>
            </a:r>
          </a:p>
          <a:p>
            <a:r>
              <a:rPr lang="en-US" sz="2400" dirty="0"/>
              <a:t>Where do we go from here</a:t>
            </a:r>
          </a:p>
        </p:txBody>
      </p:sp>
    </p:spTree>
    <p:extLst>
      <p:ext uri="{BB962C8B-B14F-4D97-AF65-F5344CB8AC3E}">
        <p14:creationId xmlns:p14="http://schemas.microsoft.com/office/powerpoint/2010/main" val="160123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Ready?</a:t>
            </a:r>
            <a:br>
              <a:rPr lang="en-US" dirty="0"/>
            </a:br>
            <a:r>
              <a:rPr lang="en-US" dirty="0"/>
              <a:t>Lets Go!</a:t>
            </a:r>
          </a:p>
        </p:txBody>
      </p:sp>
      <p:sp>
        <p:nvSpPr>
          <p:cNvPr id="3" name="Rectangle 2">
            <a:extLst>
              <a:ext uri="{FF2B5EF4-FFF2-40B4-BE49-F238E27FC236}">
                <a16:creationId xmlns:a16="http://schemas.microsoft.com/office/drawing/2014/main" id="{9C2AC537-9E18-4C7B-889E-68B6DAF73C40}"/>
              </a:ext>
            </a:extLst>
          </p:cNvPr>
          <p:cNvSpPr/>
          <p:nvPr/>
        </p:nvSpPr>
        <p:spPr>
          <a:xfrm>
            <a:off x="1443319" y="5069105"/>
            <a:ext cx="9305364" cy="369332"/>
          </a:xfrm>
          <a:prstGeom prst="rect">
            <a:avLst/>
          </a:prstGeom>
        </p:spPr>
        <p:txBody>
          <a:bodyPr wrap="square">
            <a:spAutoFit/>
          </a:bodyPr>
          <a:lstStyle/>
          <a:p>
            <a:pPr algn="ctr"/>
            <a:r>
              <a:rPr lang="en-US" dirty="0"/>
              <a:t>Clone https://github.com/FredHutch/R_Package_Validation_Tutorial</a:t>
            </a:r>
          </a:p>
        </p:txBody>
      </p:sp>
    </p:spTree>
    <p:extLst>
      <p:ext uri="{BB962C8B-B14F-4D97-AF65-F5344CB8AC3E}">
        <p14:creationId xmlns:p14="http://schemas.microsoft.com/office/powerpoint/2010/main" val="72363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Who are we</a:t>
            </a:r>
            <a:br>
              <a:rPr lang="en-US" dirty="0"/>
            </a:br>
            <a:endParaRPr lang="en-US" dirty="0"/>
          </a:p>
        </p:txBody>
      </p:sp>
    </p:spTree>
    <p:extLst>
      <p:ext uri="{BB962C8B-B14F-4D97-AF65-F5344CB8AC3E}">
        <p14:creationId xmlns:p14="http://schemas.microsoft.com/office/powerpoint/2010/main" val="117672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Ellis Hughes</a:t>
            </a:r>
          </a:p>
        </p:txBody>
      </p:sp>
      <p:sp>
        <p:nvSpPr>
          <p:cNvPr id="3" name="Content Placeholder 2">
            <a:extLst>
              <a:ext uri="{FF2B5EF4-FFF2-40B4-BE49-F238E27FC236}">
                <a16:creationId xmlns:a16="http://schemas.microsoft.com/office/drawing/2014/main" id="{37E9709E-5457-48A1-A3E0-58A90B971B97}"/>
              </a:ext>
            </a:extLst>
          </p:cNvPr>
          <p:cNvSpPr>
            <a:spLocks noGrp="1"/>
          </p:cNvSpPr>
          <p:nvPr>
            <p:ph sz="half" idx="1"/>
          </p:nvPr>
        </p:nvSpPr>
        <p:spPr>
          <a:xfrm>
            <a:off x="1740309" y="1798320"/>
            <a:ext cx="3950601" cy="4417086"/>
          </a:xfrm>
        </p:spPr>
        <p:txBody>
          <a:bodyPr>
            <a:normAutofit fontScale="25000" lnSpcReduction="20000"/>
          </a:bodyPr>
          <a:lstStyle/>
          <a:p>
            <a:r>
              <a:rPr lang="en-US" sz="8000" dirty="0"/>
              <a:t>Statistical Programmer</a:t>
            </a:r>
          </a:p>
          <a:p>
            <a:pPr lvl="1"/>
            <a:r>
              <a:rPr lang="en-US" sz="7200" dirty="0"/>
              <a:t>Statistical Genetics</a:t>
            </a:r>
          </a:p>
          <a:p>
            <a:pPr lvl="1"/>
            <a:r>
              <a:rPr lang="en-US" sz="7200" dirty="0"/>
              <a:t>Vaccine Research</a:t>
            </a:r>
          </a:p>
          <a:p>
            <a:pPr lvl="1"/>
            <a:endParaRPr lang="en-US" sz="8000" dirty="0"/>
          </a:p>
          <a:p>
            <a:r>
              <a:rPr lang="en-US" sz="8000" dirty="0"/>
              <a:t>Community</a:t>
            </a:r>
          </a:p>
          <a:p>
            <a:pPr lvl="1"/>
            <a:r>
              <a:rPr lang="en-US" sz="7200" dirty="0"/>
              <a:t>Seattle </a:t>
            </a:r>
            <a:r>
              <a:rPr lang="en-US" sz="7200" dirty="0" err="1"/>
              <a:t>UseR</a:t>
            </a:r>
            <a:endParaRPr lang="en-US" sz="7200" dirty="0"/>
          </a:p>
          <a:p>
            <a:pPr lvl="1"/>
            <a:r>
              <a:rPr lang="en-US" sz="7200" dirty="0"/>
              <a:t>Cascadia R</a:t>
            </a:r>
          </a:p>
          <a:p>
            <a:pPr lvl="1"/>
            <a:r>
              <a:rPr lang="en-US" sz="7200" dirty="0"/>
              <a:t>R/Pharma</a:t>
            </a:r>
          </a:p>
          <a:p>
            <a:pPr lvl="1"/>
            <a:r>
              <a:rPr lang="en-US" sz="7200" dirty="0" err="1"/>
              <a:t>TidyX</a:t>
            </a:r>
            <a:r>
              <a:rPr lang="en-US" sz="7200" dirty="0"/>
              <a:t> Screencast</a:t>
            </a:r>
          </a:p>
          <a:p>
            <a:pPr lvl="1"/>
            <a:endParaRPr lang="en-US" sz="8000" dirty="0"/>
          </a:p>
          <a:p>
            <a:pPr marL="0" indent="0">
              <a:buNone/>
            </a:pPr>
            <a:r>
              <a:rPr lang="en-US" sz="8000" dirty="0"/>
              <a:t>    </a:t>
            </a:r>
            <a:r>
              <a:rPr lang="en-US" sz="8000" dirty="0">
                <a:hlinkClick r:id="rId2"/>
              </a:rPr>
              <a:t>@ellis_hughes</a:t>
            </a:r>
            <a:endParaRPr lang="en-US" sz="8000" dirty="0"/>
          </a:p>
          <a:p>
            <a:pPr marL="0" indent="0">
              <a:buNone/>
            </a:pPr>
            <a:r>
              <a:rPr lang="en-US" sz="8000" dirty="0"/>
              <a:t>    </a:t>
            </a:r>
            <a:r>
              <a:rPr lang="en-US" sz="8000" dirty="0" err="1">
                <a:hlinkClick r:id="rId3"/>
              </a:rPr>
              <a:t>thebioengineer</a:t>
            </a:r>
            <a:endParaRPr lang="en-US" sz="8000" dirty="0"/>
          </a:p>
          <a:p>
            <a:endParaRPr lang="en-US" dirty="0"/>
          </a:p>
        </p:txBody>
      </p:sp>
      <p:pic>
        <p:nvPicPr>
          <p:cNvPr id="7" name="Content Placeholder 6">
            <a:extLst>
              <a:ext uri="{FF2B5EF4-FFF2-40B4-BE49-F238E27FC236}">
                <a16:creationId xmlns:a16="http://schemas.microsoft.com/office/drawing/2014/main" id="{70A593EF-FA8A-45B5-A4ED-19FBE7ABFFA5}"/>
              </a:ext>
            </a:extLst>
          </p:cNvPr>
          <p:cNvPicPr>
            <a:picLocks noGrp="1" noChangeAspect="1"/>
          </p:cNvPicPr>
          <p:nvPr>
            <p:ph sz="half" idx="2"/>
          </p:nvPr>
        </p:nvPicPr>
        <p:blipFill>
          <a:blip r:embed="rId4"/>
          <a:stretch>
            <a:fillRect/>
          </a:stretch>
        </p:blipFill>
        <p:spPr>
          <a:xfrm>
            <a:off x="6597444" y="800424"/>
            <a:ext cx="4060723" cy="5414982"/>
          </a:xfrm>
        </p:spPr>
      </p:pic>
      <p:pic>
        <p:nvPicPr>
          <p:cNvPr id="5" name="Picture 4" descr="A picture containing ax, vector graphics, tool&#10;&#10;Description automatically generated">
            <a:hlinkClick r:id="rId5"/>
            <a:extLst>
              <a:ext uri="{FF2B5EF4-FFF2-40B4-BE49-F238E27FC236}">
                <a16:creationId xmlns:a16="http://schemas.microsoft.com/office/drawing/2014/main" id="{036F6E0C-5803-469B-ABC1-2798AD6137BE}"/>
              </a:ext>
            </a:extLst>
          </p:cNvPr>
          <p:cNvPicPr>
            <a:picLocks noChangeAspect="1"/>
          </p:cNvPicPr>
          <p:nvPr/>
        </p:nvPicPr>
        <p:blipFill>
          <a:blip r:embed="rId6"/>
          <a:stretch>
            <a:fillRect/>
          </a:stretch>
        </p:blipFill>
        <p:spPr>
          <a:xfrm>
            <a:off x="1741802" y="4971606"/>
            <a:ext cx="311394" cy="232834"/>
          </a:xfrm>
          <a:prstGeom prst="rect">
            <a:avLst/>
          </a:prstGeom>
        </p:spPr>
      </p:pic>
      <p:pic>
        <p:nvPicPr>
          <p:cNvPr id="6" name="Picture 5">
            <a:hlinkClick r:id="rId7"/>
            <a:extLst>
              <a:ext uri="{FF2B5EF4-FFF2-40B4-BE49-F238E27FC236}">
                <a16:creationId xmlns:a16="http://schemas.microsoft.com/office/drawing/2014/main" id="{4C33B757-0AEB-4F53-AB7F-9E42D5B9DD55}"/>
              </a:ext>
            </a:extLst>
          </p:cNvPr>
          <p:cNvPicPr>
            <a:picLocks noChangeAspect="1"/>
          </p:cNvPicPr>
          <p:nvPr/>
        </p:nvPicPr>
        <p:blipFill>
          <a:blip r:embed="rId8"/>
          <a:stretch>
            <a:fillRect/>
          </a:stretch>
        </p:blipFill>
        <p:spPr>
          <a:xfrm>
            <a:off x="1750767" y="5317203"/>
            <a:ext cx="312549" cy="283952"/>
          </a:xfrm>
          <a:prstGeom prst="rect">
            <a:avLst/>
          </a:prstGeom>
        </p:spPr>
      </p:pic>
    </p:spTree>
    <p:extLst>
      <p:ext uri="{BB962C8B-B14F-4D97-AF65-F5344CB8AC3E}">
        <p14:creationId xmlns:p14="http://schemas.microsoft.com/office/powerpoint/2010/main" val="200789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Marie Vendettuoli</a:t>
            </a:r>
          </a:p>
        </p:txBody>
      </p:sp>
      <p:pic>
        <p:nvPicPr>
          <p:cNvPr id="6" name="Content Placeholder 5">
            <a:extLst>
              <a:ext uri="{FF2B5EF4-FFF2-40B4-BE49-F238E27FC236}">
                <a16:creationId xmlns:a16="http://schemas.microsoft.com/office/drawing/2014/main" id="{EF865C96-2337-4A23-9653-09031EF4BDD1}"/>
              </a:ext>
            </a:extLst>
          </p:cNvPr>
          <p:cNvPicPr>
            <a:picLocks noGrp="1" noChangeAspect="1"/>
          </p:cNvPicPr>
          <p:nvPr>
            <p:ph sz="half" idx="1"/>
          </p:nvPr>
        </p:nvPicPr>
        <p:blipFill>
          <a:blip r:embed="rId3"/>
          <a:stretch>
            <a:fillRect/>
          </a:stretch>
        </p:blipFill>
        <p:spPr>
          <a:xfrm>
            <a:off x="1782297" y="1986306"/>
            <a:ext cx="3749039" cy="3749039"/>
          </a:xfrm>
          <a:prstGeom prst="rect">
            <a:avLst/>
          </a:prstGeom>
        </p:spPr>
      </p:pic>
      <p:sp>
        <p:nvSpPr>
          <p:cNvPr id="5" name="Content Placeholder 4">
            <a:extLst>
              <a:ext uri="{FF2B5EF4-FFF2-40B4-BE49-F238E27FC236}">
                <a16:creationId xmlns:a16="http://schemas.microsoft.com/office/drawing/2014/main" id="{E4708D06-5299-4CFC-B296-7FBBB8D5D933}"/>
              </a:ext>
            </a:extLst>
          </p:cNvPr>
          <p:cNvSpPr>
            <a:spLocks noGrp="1"/>
          </p:cNvSpPr>
          <p:nvPr>
            <p:ph sz="half" idx="2"/>
          </p:nvPr>
        </p:nvSpPr>
        <p:spPr>
          <a:xfrm>
            <a:off x="5958448" y="2312758"/>
            <a:ext cx="5044832" cy="1635356"/>
          </a:xfrm>
        </p:spPr>
        <p:txBody>
          <a:bodyPr/>
          <a:lstStyle/>
          <a:p>
            <a:r>
              <a:rPr lang="en-US" sz="2000" dirty="0"/>
              <a:t>Statistical Programmer</a:t>
            </a:r>
          </a:p>
          <a:p>
            <a:pPr lvl="1"/>
            <a:r>
              <a:rPr lang="en-US" sz="1800" dirty="0"/>
              <a:t>R package developer</a:t>
            </a:r>
          </a:p>
          <a:p>
            <a:pPr lvl="1"/>
            <a:r>
              <a:rPr lang="en-US" sz="1800" dirty="0"/>
              <a:t>Industry &amp; gov regulatory experience</a:t>
            </a:r>
          </a:p>
          <a:p>
            <a:pPr lvl="1"/>
            <a:r>
              <a:rPr lang="en-US" sz="1800" dirty="0"/>
              <a:t>Recovering wet lab scientist</a:t>
            </a:r>
          </a:p>
          <a:p>
            <a:pPr marL="0" indent="0">
              <a:buNone/>
            </a:pPr>
            <a:endParaRPr lang="en-US" sz="1800" dirty="0"/>
          </a:p>
          <a:p>
            <a:pPr lvl="1"/>
            <a:endParaRPr lang="en-US" dirty="0"/>
          </a:p>
        </p:txBody>
      </p:sp>
      <p:grpSp>
        <p:nvGrpSpPr>
          <p:cNvPr id="23" name="Group 22">
            <a:extLst>
              <a:ext uri="{FF2B5EF4-FFF2-40B4-BE49-F238E27FC236}">
                <a16:creationId xmlns:a16="http://schemas.microsoft.com/office/drawing/2014/main" id="{7B66FF87-DDA2-43E9-8DA4-03D2187E7D8E}"/>
              </a:ext>
            </a:extLst>
          </p:cNvPr>
          <p:cNvGrpSpPr/>
          <p:nvPr/>
        </p:nvGrpSpPr>
        <p:grpSpPr>
          <a:xfrm>
            <a:off x="6313547" y="4950170"/>
            <a:ext cx="5114512" cy="576999"/>
            <a:chOff x="6709787" y="4873970"/>
            <a:chExt cx="5114512" cy="576999"/>
          </a:xfrm>
        </p:grpSpPr>
        <p:grpSp>
          <p:nvGrpSpPr>
            <p:cNvPr id="21" name="Group 20">
              <a:extLst>
                <a:ext uri="{FF2B5EF4-FFF2-40B4-BE49-F238E27FC236}">
                  <a16:creationId xmlns:a16="http://schemas.microsoft.com/office/drawing/2014/main" id="{B6043552-B536-4BE5-A7A8-2D20EA3131AD}"/>
                </a:ext>
              </a:extLst>
            </p:cNvPr>
            <p:cNvGrpSpPr/>
            <p:nvPr/>
          </p:nvGrpSpPr>
          <p:grpSpPr>
            <a:xfrm>
              <a:off x="6709787" y="4873970"/>
              <a:ext cx="4464695" cy="576999"/>
              <a:chOff x="6660666" y="4815105"/>
              <a:chExt cx="4056196" cy="576999"/>
            </a:xfrm>
          </p:grpSpPr>
          <p:grpSp>
            <p:nvGrpSpPr>
              <p:cNvPr id="19" name="Group 18">
                <a:extLst>
                  <a:ext uri="{FF2B5EF4-FFF2-40B4-BE49-F238E27FC236}">
                    <a16:creationId xmlns:a16="http://schemas.microsoft.com/office/drawing/2014/main" id="{0937586A-1A08-4716-A1A6-85AA4A5A35B7}"/>
                  </a:ext>
                </a:extLst>
              </p:cNvPr>
              <p:cNvGrpSpPr/>
              <p:nvPr/>
            </p:nvGrpSpPr>
            <p:grpSpPr>
              <a:xfrm>
                <a:off x="6660666" y="4864825"/>
                <a:ext cx="1702559" cy="421615"/>
                <a:chOff x="6533678" y="3390977"/>
                <a:chExt cx="1702559" cy="421615"/>
              </a:xfrm>
            </p:grpSpPr>
            <p:pic>
              <p:nvPicPr>
                <p:cNvPr id="10" name="Picture 9">
                  <a:hlinkClick r:id="rId4"/>
                  <a:extLst>
                    <a:ext uri="{FF2B5EF4-FFF2-40B4-BE49-F238E27FC236}">
                      <a16:creationId xmlns:a16="http://schemas.microsoft.com/office/drawing/2014/main" id="{DFBCDDA2-17B0-4D17-9617-27F717DDF9D0}"/>
                    </a:ext>
                  </a:extLst>
                </p:cNvPr>
                <p:cNvPicPr>
                  <a:picLocks noChangeAspect="1"/>
                </p:cNvPicPr>
                <p:nvPr/>
              </p:nvPicPr>
              <p:blipFill>
                <a:blip r:embed="rId5"/>
                <a:stretch>
                  <a:fillRect/>
                </a:stretch>
              </p:blipFill>
              <p:spPr>
                <a:xfrm>
                  <a:off x="6533678" y="3390977"/>
                  <a:ext cx="421615" cy="421615"/>
                </a:xfrm>
                <a:prstGeom prst="rect">
                  <a:avLst/>
                </a:prstGeom>
              </p:spPr>
            </p:pic>
            <p:sp>
              <p:nvSpPr>
                <p:cNvPr id="11" name="TextBox 10">
                  <a:extLst>
                    <a:ext uri="{FF2B5EF4-FFF2-40B4-BE49-F238E27FC236}">
                      <a16:creationId xmlns:a16="http://schemas.microsoft.com/office/drawing/2014/main" id="{61AAC64F-6C8C-4419-A007-C655711C278A}"/>
                    </a:ext>
                  </a:extLst>
                </p:cNvPr>
                <p:cNvSpPr txBox="1"/>
                <p:nvPr/>
              </p:nvSpPr>
              <p:spPr>
                <a:xfrm>
                  <a:off x="6961930" y="3401729"/>
                  <a:ext cx="1274307" cy="400110"/>
                </a:xfrm>
                <a:prstGeom prst="rect">
                  <a:avLst/>
                </a:prstGeom>
                <a:noFill/>
              </p:spPr>
              <p:txBody>
                <a:bodyPr wrap="square" rtlCol="0" anchor="ctr">
                  <a:spAutoFit/>
                </a:bodyPr>
                <a:lstStyle/>
                <a:p>
                  <a:r>
                    <a:rPr lang="en-US" sz="2000" dirty="0">
                      <a:hlinkClick r:id="rId4"/>
                    </a:rPr>
                    <a:t>mariev</a:t>
                  </a:r>
                  <a:endParaRPr lang="en-US" sz="2000" dirty="0"/>
                </a:p>
              </p:txBody>
            </p:sp>
          </p:grpSp>
          <p:grpSp>
            <p:nvGrpSpPr>
              <p:cNvPr id="20" name="Group 19">
                <a:extLst>
                  <a:ext uri="{FF2B5EF4-FFF2-40B4-BE49-F238E27FC236}">
                    <a16:creationId xmlns:a16="http://schemas.microsoft.com/office/drawing/2014/main" id="{BC1B9026-B07D-44D9-BA2F-E7B8BAA26FEC}"/>
                  </a:ext>
                </a:extLst>
              </p:cNvPr>
              <p:cNvGrpSpPr/>
              <p:nvPr/>
            </p:nvGrpSpPr>
            <p:grpSpPr>
              <a:xfrm>
                <a:off x="8856320" y="4815105"/>
                <a:ext cx="1860542" cy="576999"/>
                <a:chOff x="8806820" y="5201966"/>
                <a:chExt cx="1860542" cy="576999"/>
              </a:xfrm>
            </p:grpSpPr>
            <p:pic>
              <p:nvPicPr>
                <p:cNvPr id="14" name="Picture 13" descr="Logo, icon&#10;&#10;Description automatically generated">
                  <a:hlinkClick r:id="rId6"/>
                  <a:extLst>
                    <a:ext uri="{FF2B5EF4-FFF2-40B4-BE49-F238E27FC236}">
                      <a16:creationId xmlns:a16="http://schemas.microsoft.com/office/drawing/2014/main" id="{1F549E15-3955-4606-A759-7C9B3E2B0137}"/>
                    </a:ext>
                  </a:extLst>
                </p:cNvPr>
                <p:cNvPicPr>
                  <a:picLocks noChangeAspect="1"/>
                </p:cNvPicPr>
                <p:nvPr/>
              </p:nvPicPr>
              <p:blipFill>
                <a:blip r:embed="rId7"/>
                <a:stretch>
                  <a:fillRect/>
                </a:stretch>
              </p:blipFill>
              <p:spPr>
                <a:xfrm>
                  <a:off x="8806820" y="5201966"/>
                  <a:ext cx="306360" cy="260527"/>
                </a:xfrm>
                <a:prstGeom prst="rect">
                  <a:avLst/>
                </a:prstGeom>
              </p:spPr>
            </p:pic>
            <p:pic>
              <p:nvPicPr>
                <p:cNvPr id="16" name="Picture 15" descr="A picture containing ax, vector graphics, tool&#10;&#10;Description automatically generated">
                  <a:hlinkClick r:id="rId8"/>
                  <a:extLst>
                    <a:ext uri="{FF2B5EF4-FFF2-40B4-BE49-F238E27FC236}">
                      <a16:creationId xmlns:a16="http://schemas.microsoft.com/office/drawing/2014/main" id="{BCB2A5CC-D7D3-4CAD-BD70-42608C6F4B9A}"/>
                    </a:ext>
                  </a:extLst>
                </p:cNvPr>
                <p:cNvPicPr>
                  <a:picLocks noChangeAspect="1"/>
                </p:cNvPicPr>
                <p:nvPr/>
              </p:nvPicPr>
              <p:blipFill>
                <a:blip r:embed="rId9"/>
                <a:stretch>
                  <a:fillRect/>
                </a:stretch>
              </p:blipFill>
              <p:spPr>
                <a:xfrm>
                  <a:off x="8818549" y="5546131"/>
                  <a:ext cx="282903" cy="232834"/>
                </a:xfrm>
                <a:prstGeom prst="rect">
                  <a:avLst/>
                </a:prstGeom>
              </p:spPr>
            </p:pic>
            <p:sp>
              <p:nvSpPr>
                <p:cNvPr id="17" name="TextBox 16">
                  <a:extLst>
                    <a:ext uri="{FF2B5EF4-FFF2-40B4-BE49-F238E27FC236}">
                      <a16:creationId xmlns:a16="http://schemas.microsoft.com/office/drawing/2014/main" id="{E00864D8-354D-43DF-9773-7BE698A64200}"/>
                    </a:ext>
                  </a:extLst>
                </p:cNvPr>
                <p:cNvSpPr txBox="1"/>
                <p:nvPr/>
              </p:nvSpPr>
              <p:spPr>
                <a:xfrm>
                  <a:off x="9101452" y="5494897"/>
                  <a:ext cx="1565910" cy="261610"/>
                </a:xfrm>
                <a:prstGeom prst="rect">
                  <a:avLst/>
                </a:prstGeom>
                <a:noFill/>
              </p:spPr>
              <p:txBody>
                <a:bodyPr wrap="square" rtlCol="0" anchor="ctr">
                  <a:spAutoFit/>
                </a:bodyPr>
                <a:lstStyle/>
                <a:p>
                  <a:r>
                    <a:rPr lang="en-US" sz="1100" dirty="0">
                      <a:hlinkClick r:id="rId8"/>
                    </a:rPr>
                    <a:t>@</a:t>
                  </a:r>
                  <a:r>
                    <a:rPr lang="en-US" sz="1050" dirty="0">
                      <a:hlinkClick r:id="rId8"/>
                    </a:rPr>
                    <a:t>mvendettuoli</a:t>
                  </a:r>
                  <a:endParaRPr lang="en-US" sz="1100" dirty="0"/>
                </a:p>
              </p:txBody>
            </p:sp>
          </p:grpSp>
        </p:grpSp>
        <p:sp>
          <p:nvSpPr>
            <p:cNvPr id="22" name="TextBox 21">
              <a:extLst>
                <a:ext uri="{FF2B5EF4-FFF2-40B4-BE49-F238E27FC236}">
                  <a16:creationId xmlns:a16="http://schemas.microsoft.com/office/drawing/2014/main" id="{612B68EA-8263-442D-815F-C3308D8899FF}"/>
                </a:ext>
              </a:extLst>
            </p:cNvPr>
            <p:cNvSpPr txBox="1"/>
            <p:nvPr/>
          </p:nvSpPr>
          <p:spPr>
            <a:xfrm>
              <a:off x="9403080" y="4890995"/>
              <a:ext cx="2421219" cy="246221"/>
            </a:xfrm>
            <a:prstGeom prst="rect">
              <a:avLst/>
            </a:prstGeom>
            <a:noFill/>
          </p:spPr>
          <p:txBody>
            <a:bodyPr wrap="square" rtlCol="0" anchor="ctr">
              <a:spAutoFit/>
            </a:bodyPr>
            <a:lstStyle/>
            <a:p>
              <a:r>
                <a:rPr lang="en-US" sz="1000" dirty="0">
                  <a:hlinkClick r:id="rId6"/>
                </a:rPr>
                <a:t>www.linkedin.com/in/mvendettuoli</a:t>
              </a:r>
              <a:endParaRPr lang="en-US" sz="1000" dirty="0"/>
            </a:p>
          </p:txBody>
        </p:sp>
      </p:grpSp>
    </p:spTree>
    <p:extLst>
      <p:ext uri="{BB962C8B-B14F-4D97-AF65-F5344CB8AC3E}">
        <p14:creationId xmlns:p14="http://schemas.microsoft.com/office/powerpoint/2010/main" val="257851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Why are we here</a:t>
            </a:r>
          </a:p>
        </p:txBody>
      </p:sp>
    </p:spTree>
    <p:extLst>
      <p:ext uri="{BB962C8B-B14F-4D97-AF65-F5344CB8AC3E}">
        <p14:creationId xmlns:p14="http://schemas.microsoft.com/office/powerpoint/2010/main" val="292085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Goals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pPr marL="342900" indent="-342900">
              <a:buFont typeface="+mj-lt"/>
              <a:buAutoNum type="arabicPeriod"/>
            </a:pPr>
            <a:r>
              <a:rPr lang="en-US" sz="2400" dirty="0"/>
              <a:t>An understanding of basic package development</a:t>
            </a:r>
          </a:p>
          <a:p>
            <a:pPr lvl="1"/>
            <a:r>
              <a:rPr lang="en-US" sz="2000" dirty="0"/>
              <a:t>Structure</a:t>
            </a:r>
          </a:p>
          <a:p>
            <a:pPr lvl="1"/>
            <a:r>
              <a:rPr lang="en-US" sz="2000" dirty="0"/>
              <a:t>Function writing</a:t>
            </a:r>
          </a:p>
          <a:p>
            <a:pPr lvl="1"/>
            <a:r>
              <a:rPr lang="en-US" sz="2000" dirty="0"/>
              <a:t>Documentation</a:t>
            </a:r>
          </a:p>
          <a:p>
            <a:pPr lvl="1"/>
            <a:endParaRPr lang="en-US" sz="2000" dirty="0"/>
          </a:p>
          <a:p>
            <a:pPr marL="342900" indent="-342900">
              <a:buFont typeface="+mj-lt"/>
              <a:buAutoNum type="arabicPeriod"/>
            </a:pPr>
            <a:r>
              <a:rPr lang="en-US" sz="2400" dirty="0"/>
              <a:t>How to Validate an R Package</a:t>
            </a:r>
          </a:p>
          <a:p>
            <a:pPr lvl="1"/>
            <a:r>
              <a:rPr lang="en-US" sz="2000" dirty="0"/>
              <a:t>what is validation</a:t>
            </a:r>
          </a:p>
          <a:p>
            <a:pPr lvl="1"/>
            <a:r>
              <a:rPr lang="en-US" sz="2000" dirty="0"/>
              <a:t>the R Package validation Framework</a:t>
            </a:r>
          </a:p>
          <a:p>
            <a:pPr lvl="1"/>
            <a:r>
              <a:rPr lang="en-US" sz="2000" dirty="0"/>
              <a:t>{</a:t>
            </a:r>
            <a:r>
              <a:rPr lang="en-US" sz="2000" dirty="0" err="1"/>
              <a:t>valtools</a:t>
            </a:r>
            <a:r>
              <a:rPr lang="en-US" sz="2000" dirty="0"/>
              <a:t>} R package</a:t>
            </a:r>
          </a:p>
          <a:p>
            <a:endParaRPr lang="en-US" sz="2400" dirty="0"/>
          </a:p>
        </p:txBody>
      </p:sp>
    </p:spTree>
    <p:extLst>
      <p:ext uri="{BB962C8B-B14F-4D97-AF65-F5344CB8AC3E}">
        <p14:creationId xmlns:p14="http://schemas.microsoft.com/office/powerpoint/2010/main" val="224741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Code of Conduct</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fontScale="92500" lnSpcReduction="10000"/>
          </a:bodyPr>
          <a:lstStyle/>
          <a:p>
            <a:pPr marL="0" indent="0">
              <a:buNone/>
            </a:pPr>
            <a:r>
              <a:rPr lang="en-US" sz="2400" dirty="0"/>
              <a:t>Review the </a:t>
            </a:r>
            <a:r>
              <a:rPr lang="en-US" sz="2400" dirty="0">
                <a:hlinkClick r:id="rId2"/>
              </a:rPr>
              <a:t>Cascadia R Conference Code of Conduct</a:t>
            </a:r>
            <a:endParaRPr lang="en-US" sz="2400" dirty="0"/>
          </a:p>
          <a:p>
            <a:pPr lvl="1"/>
            <a:r>
              <a:rPr lang="en-US" sz="2000" dirty="0"/>
              <a:t> https://cascadiarconf.com/policies/</a:t>
            </a:r>
          </a:p>
          <a:p>
            <a:pPr lvl="1"/>
            <a:endParaRPr lang="en-US" dirty="0"/>
          </a:p>
          <a:p>
            <a:pPr marL="0" indent="0">
              <a:buNone/>
            </a:pPr>
            <a:r>
              <a:rPr lang="en-US" dirty="0"/>
              <a:t>Issues can be brought to our attention by</a:t>
            </a:r>
          </a:p>
          <a:p>
            <a:pPr marL="617220" lvl="1" indent="-342900">
              <a:buFont typeface="+mj-lt"/>
              <a:buAutoNum type="arabicPeriod"/>
            </a:pPr>
            <a:r>
              <a:rPr lang="en-US" dirty="0"/>
              <a:t>contacting an organizer</a:t>
            </a:r>
          </a:p>
          <a:p>
            <a:pPr marL="617220" lvl="1" indent="-342900">
              <a:buFont typeface="+mj-lt"/>
              <a:buAutoNum type="arabicPeriod"/>
            </a:pPr>
            <a:r>
              <a:rPr lang="en-US" dirty="0"/>
              <a:t>email </a:t>
            </a:r>
            <a:r>
              <a:rPr lang="en-US" dirty="0">
                <a:hlinkClick r:id="rId3"/>
              </a:rPr>
              <a:t>cascadiarcon@gmail.com</a:t>
            </a:r>
            <a:endParaRPr lang="en-US" dirty="0"/>
          </a:p>
          <a:p>
            <a:pPr marL="274320" lvl="1" indent="0">
              <a:buNone/>
            </a:pPr>
            <a:endParaRPr lang="en-US" dirty="0"/>
          </a:p>
          <a:p>
            <a:pPr marL="0" indent="0">
              <a:buNone/>
            </a:pPr>
            <a:r>
              <a:rPr lang="en-US" dirty="0"/>
              <a:t>Do not record this workshop to respect the privacy of others.</a:t>
            </a:r>
          </a:p>
          <a:p>
            <a:pPr marL="342900" indent="-342900">
              <a:buFont typeface="+mj-lt"/>
              <a:buAutoNum type="arabicPeriod"/>
            </a:pPr>
            <a:endParaRPr lang="en-US" dirty="0"/>
          </a:p>
          <a:p>
            <a:pPr marL="0" indent="0">
              <a:buNone/>
            </a:pPr>
            <a:r>
              <a:rPr lang="en-US" dirty="0"/>
              <a:t>We do this to create an open, collaborative space where people can feel comfortable to learn and grow.</a:t>
            </a:r>
          </a:p>
        </p:txBody>
      </p:sp>
    </p:spTree>
    <p:extLst>
      <p:ext uri="{BB962C8B-B14F-4D97-AF65-F5344CB8AC3E}">
        <p14:creationId xmlns:p14="http://schemas.microsoft.com/office/powerpoint/2010/main" val="246511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How are we going to get there</a:t>
            </a:r>
          </a:p>
        </p:txBody>
      </p:sp>
    </p:spTree>
    <p:extLst>
      <p:ext uri="{BB962C8B-B14F-4D97-AF65-F5344CB8AC3E}">
        <p14:creationId xmlns:p14="http://schemas.microsoft.com/office/powerpoint/2010/main" val="2358439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openxmlformats.org/package/2006/metadata/core-properties"/>
    <ds:schemaRef ds:uri="http://schemas.microsoft.com/office/infopath/2007/PartnerControls"/>
    <ds:schemaRef ds:uri="http://schemas.microsoft.com/office/2006/documentManagement/types"/>
    <ds:schemaRef ds:uri="http://schemas.microsoft.com/office/2006/metadata/properties"/>
    <ds:schemaRef ds:uri="http://purl.org/dc/elements/1.1/"/>
    <ds:schemaRef ds:uri="71af3243-3dd4-4a8d-8c0d-dd76da1f02a5"/>
    <ds:schemaRef ds:uri="http://purl.org/dc/terms/"/>
    <ds:schemaRef ds:uri="16c05727-aa75-4e4a-9b5f-8a80a1165891"/>
    <ds:schemaRef ds:uri="http://www.w3.org/XML/1998/namespace"/>
    <ds:schemaRef ds:uri="http://purl.org/dc/dcmitype/"/>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{033F8415-3869-45A9-8A7D-106BB5DD81BC}tf78438558_win32</Template>
  <TotalTime>1709</TotalTime>
  <Words>756</Words>
  <Application>Microsoft Office PowerPoint</Application>
  <PresentationFormat>Widescreen</PresentationFormat>
  <Paragraphs>137</Paragraphs>
  <Slides>20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Century Gothic</vt:lpstr>
      <vt:lpstr>Garamond</vt:lpstr>
      <vt:lpstr>SavonVTI</vt:lpstr>
      <vt:lpstr>R Package Development and Validation</vt:lpstr>
      <vt:lpstr>Welcome</vt:lpstr>
      <vt:lpstr>Who are we </vt:lpstr>
      <vt:lpstr>Ellis Hughes</vt:lpstr>
      <vt:lpstr>Marie Vendettuoli</vt:lpstr>
      <vt:lpstr>Why are we here</vt:lpstr>
      <vt:lpstr>Workshop Goals</vt:lpstr>
      <vt:lpstr>Workshop Code of Conduct</vt:lpstr>
      <vt:lpstr>How are we going to get there</vt:lpstr>
      <vt:lpstr>Workshop Materials</vt:lpstr>
      <vt:lpstr>Slack Chat</vt:lpstr>
      <vt:lpstr>When are we getting there</vt:lpstr>
      <vt:lpstr>Workshop Schedule</vt:lpstr>
      <vt:lpstr>Where do we go from here</vt:lpstr>
      <vt:lpstr>PowerPoint Presentation</vt:lpstr>
      <vt:lpstr>What if this is too basic?!</vt:lpstr>
      <vt:lpstr>What if I find an issue in the documentation?</vt:lpstr>
      <vt:lpstr>What if I get stuck?</vt:lpstr>
      <vt:lpstr>What if we are in the middle of a pandemic, there are killer bees, and ...!?</vt:lpstr>
      <vt:lpstr>Ready? Lets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Package Development and Validation</dc:title>
  <dc:creator>Hughes, Ellis H</dc:creator>
  <cp:lastModifiedBy>Hughes, Ellis H</cp:lastModifiedBy>
  <cp:revision>22</cp:revision>
  <dcterms:created xsi:type="dcterms:W3CDTF">2021-05-20T20:49:21Z</dcterms:created>
  <dcterms:modified xsi:type="dcterms:W3CDTF">2021-05-25T21:55:32Z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