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5"/>
  </p:notesMasterIdLst>
  <p:sldIdLst>
    <p:sldId id="257" r:id="rId5"/>
    <p:sldId id="262" r:id="rId6"/>
    <p:sldId id="263" r:id="rId7"/>
    <p:sldId id="265" r:id="rId8"/>
    <p:sldId id="287" r:id="rId9"/>
    <p:sldId id="268" r:id="rId10"/>
    <p:sldId id="270" r:id="rId11"/>
    <p:sldId id="285" r:id="rId12"/>
    <p:sldId id="286" r:id="rId13"/>
    <p:sldId id="271" r:id="rId14"/>
    <p:sldId id="272" r:id="rId15"/>
    <p:sldId id="284" r:id="rId16"/>
    <p:sldId id="273" r:id="rId17"/>
    <p:sldId id="274" r:id="rId18"/>
    <p:sldId id="277" r:id="rId19"/>
    <p:sldId id="278" r:id="rId20"/>
    <p:sldId id="279" r:id="rId21"/>
    <p:sldId id="282" r:id="rId22"/>
    <p:sldId id="28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89" d="100"/>
          <a:sy n="89" d="100"/>
        </p:scale>
        <p:origin x="-14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thanks to R/Pharma</a:t>
            </a:r>
            <a:r>
              <a:rPr lang="en-US" baseline="0" dirty="0" smtClean="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12</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14</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smtClean="0"/>
              <a:t>Github.com/</a:t>
            </a:r>
            <a:r>
              <a:rPr lang="en-US" dirty="0" err="1" smtClean="0"/>
              <a:t>thebioengineer</a:t>
            </a:r>
            <a:r>
              <a:rPr lang="en-US" dirty="0" smtClean="0"/>
              <a:t>/</a:t>
            </a:r>
            <a:r>
              <a:rPr lang="en-US" dirty="0" err="1" smtClean="0"/>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a:t>
            </a:r>
            <a:r>
              <a:rPr lang="en-GB" sz="4000" dirty="0" smtClean="0"/>
              <a:t>Validation</a:t>
            </a:r>
            <a:br>
              <a:rPr lang="en-GB" sz="4000" dirty="0" smtClean="0"/>
            </a:br>
            <a:r>
              <a:rPr lang="en-GB" sz="4000" dirty="0" smtClean="0"/>
              <a:t>Workshop</a:t>
            </a:r>
            <a:endParaRPr lang="en-US" sz="4400"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smtClean="0"/>
              <a:t>bit.ly/</a:t>
            </a:r>
            <a:r>
              <a:rPr lang="en-US" sz="3600" b="1" dirty="0" err="1" smtClean="0"/>
              <a:t>valtools_CSS</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2 types of exercises:</a:t>
            </a:r>
            <a:r>
              <a:rPr lang="en-US" sz="2400" dirty="0">
                <a:solidFill>
                  <a:schemeClr val="accent1">
                    <a:lumMod val="75000"/>
                  </a:schemeClr>
                </a:solidFill>
              </a:rPr>
              <a:t> Sparse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3034145"/>
            <a:ext cx="10363200" cy="789709"/>
          </a:xfrm>
        </p:spPr>
        <p:txBody>
          <a:bodyPr/>
          <a:lstStyle/>
          <a:p>
            <a:pPr marL="0" indent="0" algn="ctr">
              <a:buNone/>
            </a:pPr>
            <a:r>
              <a:rPr lang="en-US" sz="3600" b="1" dirty="0"/>
              <a:t>R Package Validation Workshop</a:t>
            </a:r>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5" name="TextBox 4">
            <a:extLst>
              <a:ext uri="{FF2B5EF4-FFF2-40B4-BE49-F238E27FC236}">
                <a16:creationId xmlns="" xmlns:a16="http://schemas.microsoft.com/office/drawing/2014/main" id="{2B0E1A9C-DED3-4FD3-978C-825945879A48}"/>
              </a:ext>
            </a:extLst>
          </p:cNvPr>
          <p:cNvSpPr txBox="1"/>
          <p:nvPr/>
        </p:nvSpPr>
        <p:spPr>
          <a:xfrm>
            <a:off x="1066800" y="3770806"/>
            <a:ext cx="9867207" cy="954107"/>
          </a:xfrm>
          <a:prstGeom prst="rect">
            <a:avLst/>
          </a:prstGeom>
          <a:noFill/>
        </p:spPr>
        <p:txBody>
          <a:bodyPr wrap="square" rtlCol="0">
            <a:spAutoFit/>
          </a:bodyPr>
          <a:lstStyle/>
          <a:p>
            <a:pPr algn="ctr"/>
            <a:r>
              <a:rPr lang="en-US" sz="2800" dirty="0"/>
              <a:t>Please check your email for invites!</a:t>
            </a:r>
          </a:p>
          <a:p>
            <a:pPr algn="ctr"/>
            <a:endParaRPr lang="en-US" sz="2800" dirty="0"/>
          </a:p>
        </p:txBody>
      </p:sp>
      <p:pic>
        <p:nvPicPr>
          <p:cNvPr id="7" name="Picture 6" descr="Graphical user interface, text&#10;&#10;Description automatically generated">
            <a:extLst>
              <a:ext uri="{FF2B5EF4-FFF2-40B4-BE49-F238E27FC236}">
                <a16:creationId xmlns=""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Tree>
    <p:extLst>
      <p:ext uri="{BB962C8B-B14F-4D97-AF65-F5344CB8AC3E}">
        <p14:creationId xmlns:p14="http://schemas.microsoft.com/office/powerpoint/2010/main" val="428614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695141342"/>
              </p:ext>
            </p:extLst>
          </p:nvPr>
        </p:nvGraphicFramePr>
        <p:xfrm>
          <a:off x="1465811" y="1441894"/>
          <a:ext cx="9260378" cy="3850990"/>
        </p:xfrm>
        <a:graphic>
          <a:graphicData uri="http://schemas.openxmlformats.org/drawingml/2006/table">
            <a:tbl>
              <a:tblPr>
                <a:tableStyleId>{5C22544A-7EE6-4342-B048-85BDC9FD1C3A}</a:tableStyleId>
              </a:tblPr>
              <a:tblGrid>
                <a:gridCol w="2068072">
                  <a:extLst>
                    <a:ext uri="{9D8B030D-6E8A-4147-A177-3AD203B41FA5}">
                      <a16:colId xmlns="" xmlns:a16="http://schemas.microsoft.com/office/drawing/2014/main" val="1356780315"/>
                    </a:ext>
                  </a:extLst>
                </a:gridCol>
                <a:gridCol w="3402349">
                  <a:extLst>
                    <a:ext uri="{9D8B030D-6E8A-4147-A177-3AD203B41FA5}">
                      <a16:colId xmlns="" xmlns:a16="http://schemas.microsoft.com/office/drawing/2014/main" val="3006423282"/>
                    </a:ext>
                  </a:extLst>
                </a:gridCol>
                <a:gridCol w="3789957">
                  <a:extLst>
                    <a:ext uri="{9D8B030D-6E8A-4147-A177-3AD203B41FA5}">
                      <a16:colId xmlns="" xmlns:a16="http://schemas.microsoft.com/office/drawing/2014/main" val="857023930"/>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3580986"/>
                  </a:ext>
                </a:extLst>
              </a:tr>
              <a:tr h="338107">
                <a:tc>
                  <a:txBody>
                    <a:bodyPr/>
                    <a:lstStyle/>
                    <a:p>
                      <a:pPr algn="ctr" fontAlgn="ctr"/>
                      <a:r>
                        <a:rPr lang="en-US" sz="1400" u="none" strike="noStrike" dirty="0" smtClean="0">
                          <a:effectLst/>
                          <a:latin typeface="+mn-lt"/>
                        </a:rPr>
                        <a:t>0 -10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99440749"/>
                  </a:ext>
                </a:extLst>
              </a:tr>
              <a:tr h="606187">
                <a:tc>
                  <a:txBody>
                    <a:bodyPr/>
                    <a:lstStyle/>
                    <a:p>
                      <a:pPr algn="ctr" fontAlgn="ctr"/>
                      <a:r>
                        <a:rPr lang="en-US" sz="1400" u="none" strike="noStrike" dirty="0" smtClean="0">
                          <a:effectLst/>
                          <a:latin typeface="+mn-lt"/>
                        </a:rPr>
                        <a:t>10 - 30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Intro</a:t>
                      </a:r>
                      <a:r>
                        <a:rPr lang="en-US" sz="1400" u="none" strike="noStrike" baseline="0" dirty="0" smtClean="0">
                          <a:effectLst/>
                          <a:latin typeface="+mn-lt"/>
                        </a:rPr>
                        <a:t> to </a:t>
                      </a:r>
                      <a:r>
                        <a:rPr lang="en-US" sz="1400" u="none" strike="noStrike" dirty="0" smtClean="0">
                          <a:effectLst/>
                          <a:latin typeface="+mn-lt"/>
                        </a:rPr>
                        <a:t>the</a:t>
                      </a:r>
                      <a:endParaRPr lang="en-US" sz="1400" u="none" strike="noStrike" dirty="0">
                        <a:effectLst/>
                        <a:latin typeface="+mn-lt"/>
                      </a:endParaRPr>
                    </a:p>
                    <a:p>
                      <a:pPr algn="ctr" fontAlgn="b"/>
                      <a:r>
                        <a:rPr lang="en-US" sz="1400" u="none" strike="noStrike" dirty="0">
                          <a:effectLst/>
                          <a:latin typeface="+mn-lt"/>
                        </a:rPr>
                        <a:t> R Package Validation Framework</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44456092"/>
                  </a:ext>
                </a:extLst>
              </a:tr>
              <a:tr h="338107">
                <a:tc>
                  <a:txBody>
                    <a:bodyPr/>
                    <a:lstStyle/>
                    <a:p>
                      <a:pPr algn="ctr" fontAlgn="ctr"/>
                      <a:r>
                        <a:rPr lang="en-US" sz="1400" u="none" strike="noStrike" dirty="0" smtClean="0">
                          <a:effectLst/>
                          <a:latin typeface="+mn-lt"/>
                        </a:rPr>
                        <a:t>30 - 40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95182062"/>
                  </a:ext>
                </a:extLst>
              </a:tr>
              <a:tr h="338107">
                <a:tc>
                  <a:txBody>
                    <a:bodyPr/>
                    <a:lstStyle/>
                    <a:p>
                      <a:pPr algn="ctr" fontAlgn="ctr"/>
                      <a:r>
                        <a:rPr lang="en-US" sz="1400" u="none" strike="noStrike" dirty="0" smtClean="0">
                          <a:effectLst/>
                          <a:latin typeface="+mn-lt"/>
                        </a:rPr>
                        <a:t>40 - 50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Intro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52375224"/>
                  </a:ext>
                </a:extLst>
              </a:tr>
              <a:tr h="338107">
                <a:tc>
                  <a:txBody>
                    <a:bodyPr/>
                    <a:lstStyle/>
                    <a:p>
                      <a:pPr algn="ctr" fontAlgn="ctr"/>
                      <a:r>
                        <a:rPr lang="en-US" sz="1400" b="0" i="0" u="none" strike="noStrike" dirty="0" smtClean="0">
                          <a:solidFill>
                            <a:srgbClr val="000000"/>
                          </a:solidFill>
                          <a:effectLst/>
                          <a:latin typeface="+mn-lt"/>
                        </a:rPr>
                        <a:t>50 - 90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Using {</a:t>
                      </a:r>
                      <a:r>
                        <a:rPr lang="en-US" sz="1400" b="0" i="0" u="none" strike="noStrike" dirty="0" err="1" smtClean="0">
                          <a:solidFill>
                            <a:srgbClr val="000000"/>
                          </a:solidFill>
                          <a:effectLst/>
                          <a:latin typeface="+mn-lt"/>
                        </a:rPr>
                        <a:t>Valtools</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Validation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00179646"/>
                  </a:ext>
                </a:extLst>
              </a:tr>
              <a:tr h="501062">
                <a:tc>
                  <a:txBody>
                    <a:bodyPr/>
                    <a:lstStyle/>
                    <a:p>
                      <a:pPr algn="ctr" fontAlgn="ct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Break</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107">
                <a:tc>
                  <a:txBody>
                    <a:bodyPr/>
                    <a:lstStyle/>
                    <a:p>
                      <a:pPr algn="ctr" fontAlgn="ctr"/>
                      <a:r>
                        <a:rPr lang="en-US" sz="1400" u="none" strike="noStrike" dirty="0" smtClean="0">
                          <a:effectLst/>
                          <a:latin typeface="+mn-lt"/>
                        </a:rPr>
                        <a:t>90 - 125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Validation Reports</a:t>
                      </a:r>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a Validation Report</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85546553"/>
                  </a:ext>
                </a:extLst>
              </a:tr>
              <a:tr h="338107">
                <a:tc>
                  <a:txBody>
                    <a:bodyPr/>
                    <a:lstStyle/>
                    <a:p>
                      <a:pPr algn="ctr" fontAlgn="ctr"/>
                      <a:r>
                        <a:rPr lang="en-US" sz="1400" b="0" i="0" u="none" strike="noStrike" dirty="0" smtClean="0">
                          <a:solidFill>
                            <a:srgbClr val="000000"/>
                          </a:solidFill>
                          <a:effectLst/>
                          <a:latin typeface="+mn-lt"/>
                        </a:rPr>
                        <a:t>125 -135</a:t>
                      </a:r>
                      <a:r>
                        <a:rPr lang="en-US" sz="1400" b="0" i="0" u="none" strike="noStrike" baseline="0" dirty="0" smtClean="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247">
                <a:tc>
                  <a:txBody>
                    <a:bodyPr/>
                    <a:lstStyle/>
                    <a:p>
                      <a:pPr algn="ctr" fontAlgn="ctr"/>
                      <a:r>
                        <a:rPr lang="en-US" sz="1400" u="none" strike="noStrike" dirty="0" smtClean="0">
                          <a:effectLst/>
                          <a:latin typeface="+mn-lt"/>
                        </a:rPr>
                        <a:t>140 -180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Types of Validation &amp;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Re-Validating a Package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 xmlns:a16="http://schemas.microsoft.com/office/drawing/2014/main" id="{7E558183-391D-4056-BC02-A181C5440B05}"/>
              </a:ext>
            </a:extLst>
          </p:cNvPr>
          <p:cNvSpPr>
            <a:spLocks noGrp="1"/>
          </p:cNvSpPr>
          <p:nvPr>
            <p:ph idx="1"/>
          </p:nvPr>
        </p:nvSpPr>
        <p:spPr/>
        <p:txBody>
          <a:bodyPr>
            <a:normAutofit/>
          </a:bodyPr>
          <a:lstStyle/>
          <a:p>
            <a:r>
              <a:rPr lang="en-US" sz="2400" dirty="0"/>
              <a:t>Who </a:t>
            </a:r>
            <a:r>
              <a:rPr lang="en-US" sz="2400" dirty="0" smtClean="0"/>
              <a:t>Are We</a:t>
            </a:r>
            <a:endParaRPr lang="en-US" sz="2400" dirty="0" smtClean="0"/>
          </a:p>
          <a:p>
            <a:r>
              <a:rPr lang="en-US" sz="2400" dirty="0" smtClean="0"/>
              <a:t>Why </a:t>
            </a:r>
            <a:r>
              <a:rPr lang="en-US" sz="2400" dirty="0"/>
              <a:t>are we </a:t>
            </a:r>
            <a:r>
              <a:rPr lang="en-US" sz="2400" dirty="0" smtClean="0"/>
              <a:t>here</a:t>
            </a:r>
          </a:p>
          <a:p>
            <a:r>
              <a:rPr lang="en-US" sz="2400" dirty="0" smtClean="0"/>
              <a:t>What do I need to know</a:t>
            </a:r>
            <a:endParaRPr lang="en-US" sz="2400" dirty="0"/>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a:xfrm>
            <a:off x="1629102" y="1847788"/>
            <a:ext cx="8933796" cy="2437232"/>
          </a:xfrm>
        </p:spPr>
        <p:txBody>
          <a:bodyPr/>
          <a:lstStyle/>
          <a:p>
            <a:r>
              <a:rPr lang="en-US" dirty="0"/>
              <a:t>Ready?</a:t>
            </a:r>
            <a:br>
              <a:rPr lang="en-US" dirty="0"/>
            </a:br>
            <a:r>
              <a:rPr lang="en-US" dirty="0"/>
              <a:t>Lets Go!</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Who </a:t>
            </a:r>
            <a:r>
              <a:rPr lang="en-US" dirty="0" smtClean="0"/>
              <a:t>ARE WE</a:t>
            </a:r>
            <a:r>
              <a:rPr lang="en-US" dirty="0"/>
              <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smtClean="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3334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smtClean="0"/>
              <a:t>R </a:t>
            </a:r>
            <a:r>
              <a:rPr lang="en-US" sz="2000" dirty="0"/>
              <a:t>Package validation Framework</a:t>
            </a:r>
          </a:p>
          <a:p>
            <a:pPr lvl="1"/>
            <a:r>
              <a:rPr lang="en-US" sz="2000" dirty="0" smtClean="0"/>
              <a:t>How to use {</a:t>
            </a:r>
            <a:r>
              <a:rPr lang="en-US" sz="2000" dirty="0" err="1" smtClean="0"/>
              <a:t>valtools</a:t>
            </a:r>
            <a:r>
              <a:rPr lang="en-US" sz="2000" dirty="0"/>
              <a:t>} </a:t>
            </a:r>
            <a:endParaRPr lang="en-US" sz="2000" dirty="0" smtClean="0"/>
          </a:p>
          <a:p>
            <a:pPr lvl="1"/>
            <a:r>
              <a:rPr lang="en-US" sz="2000" dirty="0" smtClean="0"/>
              <a:t>Develop a simple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smtClean="0"/>
              <a:t>What do I need to know</a:t>
            </a:r>
            <a:endParaRPr lang="en-US" dirty="0"/>
          </a:p>
        </p:txBody>
      </p:sp>
    </p:spTree>
    <p:extLst>
      <p:ext uri="{BB962C8B-B14F-4D97-AF65-F5344CB8AC3E}">
        <p14:creationId xmlns:p14="http://schemas.microsoft.com/office/powerpoint/2010/main" val="216922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smtClean="0"/>
              <a:t>Expected Knowledge</a:t>
            </a:r>
            <a:endParaRPr lang="en-US" dirty="0"/>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sz="2200" dirty="0" smtClean="0"/>
              <a:t>R </a:t>
            </a:r>
            <a:r>
              <a:rPr lang="en-US" sz="2200" dirty="0"/>
              <a:t>Package </a:t>
            </a:r>
            <a:r>
              <a:rPr lang="en-US" sz="2200" dirty="0" smtClean="0"/>
              <a:t>Development</a:t>
            </a:r>
          </a:p>
          <a:p>
            <a:pPr lvl="1"/>
            <a:r>
              <a:rPr lang="en-US" sz="2000" dirty="0" err="1" smtClean="0"/>
              <a:t>devtools</a:t>
            </a:r>
            <a:r>
              <a:rPr lang="en-US" sz="2000" dirty="0" smtClean="0"/>
              <a:t>, </a:t>
            </a:r>
            <a:r>
              <a:rPr lang="en-US" sz="2000" dirty="0" err="1" smtClean="0"/>
              <a:t>usethis</a:t>
            </a:r>
            <a:r>
              <a:rPr lang="en-US" sz="2000" dirty="0" smtClean="0"/>
              <a:t>, </a:t>
            </a:r>
            <a:r>
              <a:rPr lang="en-US" sz="2000" dirty="0" err="1" smtClean="0"/>
              <a:t>roxygen</a:t>
            </a:r>
            <a:r>
              <a:rPr lang="en-US" sz="2000" dirty="0" smtClean="0"/>
              <a:t>, </a:t>
            </a:r>
            <a:r>
              <a:rPr lang="en-US" sz="2000" dirty="0" err="1" smtClean="0"/>
              <a:t>testthat</a:t>
            </a:r>
            <a:endParaRPr lang="en-US" sz="2000" dirty="0" smtClean="0"/>
          </a:p>
          <a:p>
            <a:pPr lvl="1"/>
            <a:endParaRPr lang="en-US" sz="2000" dirty="0"/>
          </a:p>
          <a:p>
            <a:r>
              <a:rPr lang="en-US" sz="2200" dirty="0" smtClean="0"/>
              <a:t>Literate Programming</a:t>
            </a:r>
          </a:p>
          <a:p>
            <a:pPr lvl="1"/>
            <a:r>
              <a:rPr lang="en-US" sz="2000" dirty="0" err="1" smtClean="0"/>
              <a:t>rmarkdown</a:t>
            </a:r>
            <a:endParaRPr lang="en-US" sz="2000" dirty="0"/>
          </a:p>
          <a:p>
            <a:pPr marL="0" indent="0">
              <a:buNone/>
            </a:pPr>
            <a:endParaRPr lang="en-US" sz="2400" dirty="0" smtClean="0"/>
          </a:p>
        </p:txBody>
      </p:sp>
    </p:spTree>
    <p:extLst>
      <p:ext uri="{BB962C8B-B14F-4D97-AF65-F5344CB8AC3E}">
        <p14:creationId xmlns:p14="http://schemas.microsoft.com/office/powerpoint/2010/main" val="16324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1769</TotalTime>
  <Words>631</Words>
  <Application>Microsoft Office PowerPoint</Application>
  <PresentationFormat>Custom</PresentationFormat>
  <Paragraphs>115</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R Package Validation Workshop</vt:lpstr>
      <vt:lpstr>Welcome</vt:lpstr>
      <vt:lpstr>Who ARE WE </vt:lpstr>
      <vt:lpstr>Ellis Hughes</vt:lpstr>
      <vt:lpstr>Marie Vendettuoli</vt:lpstr>
      <vt:lpstr>Why are we here</vt:lpstr>
      <vt:lpstr>Workshop Goals</vt:lpstr>
      <vt:lpstr>What do I need to know</vt:lpstr>
      <vt:lpstr>Expected Knowledge</vt:lpstr>
      <vt:lpstr>How are we going to get there</vt:lpstr>
      <vt:lpstr>Workshop Materials</vt:lpstr>
      <vt:lpstr>R Studio Cloud workspace</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Windows User</cp:lastModifiedBy>
  <cp:revision>41</cp:revision>
  <dcterms:created xsi:type="dcterms:W3CDTF">2021-05-20T20:49:21Z</dcterms:created>
  <dcterms:modified xsi:type="dcterms:W3CDTF">2021-10-07T14:00:52Z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