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5"/>
  </p:notesMasterIdLst>
  <p:sldIdLst>
    <p:sldId id="257" r:id="rId5"/>
    <p:sldId id="262" r:id="rId6"/>
    <p:sldId id="263" r:id="rId7"/>
    <p:sldId id="265" r:id="rId8"/>
    <p:sldId id="267" r:id="rId9"/>
    <p:sldId id="268" r:id="rId10"/>
    <p:sldId id="270" r:id="rId11"/>
    <p:sldId id="275" r:id="rId12"/>
    <p:sldId id="271" r:id="rId13"/>
    <p:sldId id="272" r:id="rId14"/>
    <p:sldId id="276" r:id="rId15"/>
    <p:sldId id="273" r:id="rId16"/>
    <p:sldId id="274" r:id="rId17"/>
    <p:sldId id="277" r:id="rId18"/>
    <p:sldId id="278" r:id="rId19"/>
    <p:sldId id="279" r:id="rId20"/>
    <p:sldId id="282" r:id="rId21"/>
    <p:sldId id="283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C6D6"/>
    <a:srgbClr val="344529"/>
    <a:srgbClr val="2B3922"/>
    <a:srgbClr val="2E3722"/>
    <a:srgbClr val="FCF7F1"/>
    <a:srgbClr val="B8D233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3067" autoAdjust="0"/>
  </p:normalViewPr>
  <p:slideViewPr>
    <p:cSldViewPr snapToGrid="0">
      <p:cViewPr>
        <p:scale>
          <a:sx n="125" d="100"/>
          <a:sy n="125" d="100"/>
        </p:scale>
        <p:origin x="-180" y="-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9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ask questions  - we are here to help! Also, we will work through the examples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79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Bear with us. We are working on the correct leveling, and we will get into more complex topics in validation. This workshop is specifically trying to build a foundation for knowledge. And you never know, you might learn something.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2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open an issue in the </a:t>
            </a:r>
            <a:r>
              <a:rPr lang="en-US" dirty="0" err="1"/>
              <a:t>github</a:t>
            </a:r>
            <a:r>
              <a:rPr lang="en-US" dirty="0"/>
              <a:t> page. We are human, we did our best, but would love to do better and make this easy for you to understand these concepts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63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is okay – if you are working on the spartan examples, go back to the more verbose set! You could also pose a question in slack to the rest of the workshop or directly message the instructors. Finally, we will work through all of the answers together!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56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think I can help you there..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65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have not yet, clone the repository. We will move onto the first series – basics of </a:t>
            </a:r>
            <a:r>
              <a:rPr lang="en-US"/>
              <a:t>package building!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4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bioengineer" TargetMode="External"/><Relationship Id="rId2" Type="http://schemas.openxmlformats.org/officeDocument/2006/relationships/hyperlink" Target="https://twitter.com/ellis_hughe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mvendettuoli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linkedin.com/in/mvendettuoli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www.github.com/mariev" TargetMode="Externa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cascadiarcon@gmail.com" TargetMode="External"/><Relationship Id="rId2" Type="http://schemas.openxmlformats.org/officeDocument/2006/relationships/hyperlink" Target="https://cascadiarconf.com/policies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 Package Development and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293270"/>
            <a:ext cx="4775075" cy="559656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Welcome and Orientation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FEEC-3BEF-46E7-912B-C736F42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014194"/>
            <a:ext cx="10363200" cy="789709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bit.ly/</a:t>
            </a:r>
            <a:r>
              <a:rPr lang="en-US" sz="3600" b="1" dirty="0" err="1"/>
              <a:t>R_Validation_Tutorial</a:t>
            </a:r>
            <a:endParaRPr lang="en-US" sz="3600" b="1" dirty="0"/>
          </a:p>
          <a:p>
            <a:pPr marL="274320" lvl="1" indent="0">
              <a:buNone/>
            </a:pPr>
            <a:endParaRPr lang="en-US" sz="1400" b="1" dirty="0"/>
          </a:p>
          <a:p>
            <a:pPr marL="822960" lvl="3" indent="0">
              <a:buNone/>
            </a:pPr>
            <a:endParaRPr lang="en-US" sz="1800" b="1" dirty="0"/>
          </a:p>
          <a:p>
            <a:pPr lvl="1"/>
            <a:endParaRPr lang="en-US" b="1" dirty="0"/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9083DE-6E1A-4132-A4C8-A18D53074B76}"/>
              </a:ext>
            </a:extLst>
          </p:cNvPr>
          <p:cNvSpPr txBox="1"/>
          <p:nvPr/>
        </p:nvSpPr>
        <p:spPr>
          <a:xfrm>
            <a:off x="2643447" y="2990406"/>
            <a:ext cx="7187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 defTabSz="114300"/>
            <a:r>
              <a:rPr lang="en-US" sz="2400" dirty="0">
                <a:solidFill>
                  <a:schemeClr val="accent2"/>
                </a:solidFill>
              </a:rPr>
              <a:t>Slides</a:t>
            </a:r>
            <a:r>
              <a:rPr lang="en-US" sz="2400" dirty="0"/>
              <a:t> folder contains presentation slides</a:t>
            </a:r>
          </a:p>
          <a:p>
            <a:pPr marL="0" lvl="2" algn="ctr" defTabSz="114300"/>
            <a:endParaRPr lang="en-US" sz="2400" dirty="0"/>
          </a:p>
          <a:p>
            <a:pPr marL="0" lvl="2" algn="ctr" defTabSz="114300"/>
            <a:r>
              <a:rPr lang="en-US" sz="2400" dirty="0">
                <a:solidFill>
                  <a:schemeClr val="accent2"/>
                </a:solidFill>
              </a:rPr>
              <a:t>Materials</a:t>
            </a:r>
            <a:r>
              <a:rPr lang="en-US" sz="2400" dirty="0"/>
              <a:t> folder contains exercises 2 types of exercises: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Spartan </a:t>
            </a:r>
            <a:r>
              <a:rPr lang="en-US" sz="2400" dirty="0"/>
              <a:t>or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Verbose</a:t>
            </a:r>
          </a:p>
          <a:p>
            <a:pPr algn="ctr"/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E1A9C-DED3-4FD3-978C-825945879A48}"/>
              </a:ext>
            </a:extLst>
          </p:cNvPr>
          <p:cNvSpPr txBox="1"/>
          <p:nvPr/>
        </p:nvSpPr>
        <p:spPr>
          <a:xfrm>
            <a:off x="1162395" y="4879571"/>
            <a:ext cx="98672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Workshop slides and exercises are online now and will be available after the conference too.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119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Chat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FEEC-3BEF-46E7-912B-C736F42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014194"/>
            <a:ext cx="10363200" cy="789709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bit.ly/</a:t>
            </a:r>
            <a:r>
              <a:rPr lang="en-US" sz="3600" b="1" dirty="0" err="1"/>
              <a:t>cascadia_validation_slack</a:t>
            </a:r>
            <a:endParaRPr lang="en-US" sz="3600" b="1" dirty="0"/>
          </a:p>
          <a:p>
            <a:pPr marL="274320" lvl="1" indent="0">
              <a:buNone/>
            </a:pPr>
            <a:endParaRPr lang="en-US" sz="1400" dirty="0"/>
          </a:p>
          <a:p>
            <a:pPr marL="822960" lvl="3" indent="0">
              <a:buNone/>
            </a:pPr>
            <a:endParaRPr lang="en-US" sz="18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9083DE-6E1A-4132-A4C8-A18D53074B76}"/>
              </a:ext>
            </a:extLst>
          </p:cNvPr>
          <p:cNvSpPr txBox="1"/>
          <p:nvPr/>
        </p:nvSpPr>
        <p:spPr>
          <a:xfrm>
            <a:off x="1337734" y="3266119"/>
            <a:ext cx="978746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lvl="2" indent="-342900">
              <a:buFontTx/>
              <a:buChar char="-"/>
            </a:pPr>
            <a:r>
              <a:rPr lang="en-US" sz="2400" dirty="0">
                <a:solidFill>
                  <a:schemeClr val="accent2"/>
                </a:solidFill>
              </a:rPr>
              <a:t>Polls to understand where the everyone is on the examples</a:t>
            </a:r>
          </a:p>
          <a:p>
            <a:pPr marL="625475" lvl="2" indent="-342900">
              <a:buFontTx/>
              <a:buChar char="-"/>
            </a:pPr>
            <a:endParaRPr lang="en-US" sz="2400" dirty="0">
              <a:solidFill>
                <a:schemeClr val="accent2"/>
              </a:solidFill>
            </a:endParaRPr>
          </a:p>
          <a:p>
            <a:pPr marL="625475" lvl="2" indent="-342900">
              <a:buFontTx/>
              <a:buChar char="-"/>
            </a:pPr>
            <a:r>
              <a:rPr lang="en-US" sz="2400" dirty="0">
                <a:solidFill>
                  <a:schemeClr val="accent2"/>
                </a:solidFill>
              </a:rPr>
              <a:t>Pose questions for the instructors to answer</a:t>
            </a:r>
          </a:p>
          <a:p>
            <a:pPr marL="1082675" lvl="3" indent="-342900">
              <a:buFontTx/>
              <a:buChar char="-"/>
            </a:pPr>
            <a:r>
              <a:rPr lang="en-US" dirty="0">
                <a:solidFill>
                  <a:schemeClr val="accent2"/>
                </a:solidFill>
              </a:rPr>
              <a:t>Alternatively, directly message one of the instructors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282575" lvl="2"/>
            <a:endParaRPr lang="en-US" sz="2400" dirty="0">
              <a:solidFill>
                <a:schemeClr val="accent2"/>
              </a:solidFill>
            </a:endParaRPr>
          </a:p>
          <a:p>
            <a:pPr marL="625475" lvl="2" indent="-342900">
              <a:buFontTx/>
              <a:buChar char="-"/>
            </a:pPr>
            <a:r>
              <a:rPr lang="en-US" sz="2400" dirty="0">
                <a:solidFill>
                  <a:schemeClr val="accent2"/>
                </a:solidFill>
              </a:rPr>
              <a:t>Pose questions to the rest of the class</a:t>
            </a:r>
          </a:p>
          <a:p>
            <a:pPr marL="625475" lvl="2" indent="-342900">
              <a:buFontTx/>
              <a:buChar char="-"/>
            </a:pPr>
            <a:endParaRPr lang="en-US" sz="2400" dirty="0">
              <a:solidFill>
                <a:schemeClr val="accent2"/>
              </a:solidFill>
            </a:endParaRP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0375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are we getting there</a:t>
            </a:r>
          </a:p>
        </p:txBody>
      </p:sp>
    </p:spTree>
    <p:extLst>
      <p:ext uri="{BB962C8B-B14F-4D97-AF65-F5344CB8AC3E}">
        <p14:creationId xmlns:p14="http://schemas.microsoft.com/office/powerpoint/2010/main" val="167160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0181"/>
            <a:ext cx="10058400" cy="1371600"/>
          </a:xfrm>
        </p:spPr>
        <p:txBody>
          <a:bodyPr/>
          <a:lstStyle/>
          <a:p>
            <a:r>
              <a:rPr lang="en-US" dirty="0"/>
              <a:t>Workshop Schedule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681E2D-3A7F-49C3-9B7F-2E9CED5B8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53073"/>
              </p:ext>
            </p:extLst>
          </p:nvPr>
        </p:nvGraphicFramePr>
        <p:xfrm>
          <a:off x="1465811" y="1443461"/>
          <a:ext cx="9260378" cy="48240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8072">
                  <a:extLst>
                    <a:ext uri="{9D8B030D-6E8A-4147-A177-3AD203B41FA5}">
                      <a16:colId xmlns:a16="http://schemas.microsoft.com/office/drawing/2014/main" val="1356780315"/>
                    </a:ext>
                  </a:extLst>
                </a:gridCol>
                <a:gridCol w="3402349">
                  <a:extLst>
                    <a:ext uri="{9D8B030D-6E8A-4147-A177-3AD203B41FA5}">
                      <a16:colId xmlns:a16="http://schemas.microsoft.com/office/drawing/2014/main" val="3006423282"/>
                    </a:ext>
                  </a:extLst>
                </a:gridCol>
                <a:gridCol w="3789957">
                  <a:extLst>
                    <a:ext uri="{9D8B030D-6E8A-4147-A177-3AD203B41FA5}">
                      <a16:colId xmlns:a16="http://schemas.microsoft.com/office/drawing/2014/main" val="857023930"/>
                    </a:ext>
                  </a:extLst>
                </a:gridCol>
              </a:tblGrid>
              <a:tr h="2685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Time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937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Section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937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Content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937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580986"/>
                  </a:ext>
                </a:extLst>
              </a:tr>
              <a:tr h="308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10:00-10:10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Welcome and Orientation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440749"/>
                  </a:ext>
                </a:extLst>
              </a:tr>
              <a:tr h="3087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10:10-11:20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Package Elements &amp; Structure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Package Elements &amp; Structure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456092"/>
                  </a:ext>
                </a:extLst>
              </a:tr>
              <a:tr h="308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Package Documentation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563051"/>
                  </a:ext>
                </a:extLst>
              </a:tr>
              <a:tr h="308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Deploying R Packages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556493"/>
                  </a:ext>
                </a:extLst>
              </a:tr>
              <a:tr h="308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11:20 - 11:30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Break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9371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182062"/>
                  </a:ext>
                </a:extLst>
              </a:tr>
              <a:tr h="493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11:30 - 12:00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Concepts of R Package Validation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Introduction to the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R Package Validation Framework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998352"/>
                  </a:ext>
                </a:extLst>
              </a:tr>
              <a:tr h="308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12:00 - 1:30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Lunch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9371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933908"/>
                  </a:ext>
                </a:extLst>
              </a:tr>
              <a:tr h="3087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130 - 2:30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Introduction to {</a:t>
                      </a:r>
                      <a:r>
                        <a:rPr lang="en-US" sz="1400" u="none" strike="noStrike" dirty="0" err="1">
                          <a:effectLst/>
                        </a:rPr>
                        <a:t>valtools</a:t>
                      </a:r>
                      <a:r>
                        <a:rPr lang="en-US" sz="1400" u="none" strike="noStrike" dirty="0">
                          <a:effectLst/>
                        </a:rPr>
                        <a:t>}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Intro to {</a:t>
                      </a:r>
                      <a:r>
                        <a:rPr lang="en-US" sz="1400" u="none" strike="noStrike" dirty="0" err="1">
                          <a:effectLst/>
                        </a:rPr>
                        <a:t>valtools</a:t>
                      </a:r>
                      <a:r>
                        <a:rPr lang="en-US" sz="1400" u="none" strike="noStrike" dirty="0">
                          <a:effectLst/>
                        </a:rPr>
                        <a:t>}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375224"/>
                  </a:ext>
                </a:extLst>
              </a:tr>
              <a:tr h="308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Structure of Test Cases and 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302482"/>
                  </a:ext>
                </a:extLst>
              </a:tr>
              <a:tr h="308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Elements of a Validation Report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421222"/>
                  </a:ext>
                </a:extLst>
              </a:tr>
              <a:tr h="308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2:30- 2:40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Break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9371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179646"/>
                  </a:ext>
                </a:extLst>
              </a:tr>
              <a:tr h="308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2:40-3:10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Re-Validating a Package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546553"/>
                  </a:ext>
                </a:extLst>
              </a:tr>
              <a:tr h="308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3:10 -3:30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Closeout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9371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118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488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do we go from here</a:t>
            </a:r>
          </a:p>
        </p:txBody>
      </p:sp>
    </p:spTree>
    <p:extLst>
      <p:ext uri="{BB962C8B-B14F-4D97-AF65-F5344CB8AC3E}">
        <p14:creationId xmlns:p14="http://schemas.microsoft.com/office/powerpoint/2010/main" val="255122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81D10C-0426-420D-A569-C70F2C81AAF0}"/>
              </a:ext>
            </a:extLst>
          </p:cNvPr>
          <p:cNvSpPr txBox="1">
            <a:spLocks/>
          </p:cNvSpPr>
          <p:nvPr/>
        </p:nvSpPr>
        <p:spPr>
          <a:xfrm>
            <a:off x="1219200" y="2831612"/>
            <a:ext cx="10058400" cy="2025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5400" dirty="0"/>
              <a:t>What if this is too much?!</a:t>
            </a: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1079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9D8A-7BF6-4A5A-ACD4-C59D23E4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54764"/>
            <a:ext cx="10058400" cy="2025792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What if this is too basic?!</a:t>
            </a:r>
          </a:p>
        </p:txBody>
      </p:sp>
    </p:spTree>
    <p:extLst>
      <p:ext uri="{BB962C8B-B14F-4D97-AF65-F5344CB8AC3E}">
        <p14:creationId xmlns:p14="http://schemas.microsoft.com/office/powerpoint/2010/main" val="2605250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9D8A-7BF6-4A5A-ACD4-C59D23E4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54764"/>
            <a:ext cx="10058400" cy="2025792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What if I find an issue in the documentation?</a:t>
            </a:r>
          </a:p>
        </p:txBody>
      </p:sp>
    </p:spTree>
    <p:extLst>
      <p:ext uri="{BB962C8B-B14F-4D97-AF65-F5344CB8AC3E}">
        <p14:creationId xmlns:p14="http://schemas.microsoft.com/office/powerpoint/2010/main" val="51954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9D8A-7BF6-4A5A-ACD4-C59D23E4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54764"/>
            <a:ext cx="10058400" cy="2025792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What if I get stuck?</a:t>
            </a:r>
          </a:p>
        </p:txBody>
      </p:sp>
    </p:spTree>
    <p:extLst>
      <p:ext uri="{BB962C8B-B14F-4D97-AF65-F5344CB8AC3E}">
        <p14:creationId xmlns:p14="http://schemas.microsoft.com/office/powerpoint/2010/main" val="190418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9D8A-7BF6-4A5A-ACD4-C59D23E4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54764"/>
            <a:ext cx="10058400" cy="202579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What if we are in the middle of a pandemic, there are killer bees, and ...!?</a:t>
            </a:r>
          </a:p>
        </p:txBody>
      </p:sp>
    </p:spTree>
    <p:extLst>
      <p:ext uri="{BB962C8B-B14F-4D97-AF65-F5344CB8AC3E}">
        <p14:creationId xmlns:p14="http://schemas.microsoft.com/office/powerpoint/2010/main" val="25100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Who are we</a:t>
            </a:r>
          </a:p>
          <a:p>
            <a:r>
              <a:rPr lang="en-US" sz="2400" dirty="0"/>
              <a:t>Why are we here</a:t>
            </a:r>
          </a:p>
          <a:p>
            <a:r>
              <a:rPr lang="en-US" sz="2400" dirty="0"/>
              <a:t>How are we going to get there</a:t>
            </a:r>
          </a:p>
          <a:p>
            <a:r>
              <a:rPr lang="en-US" sz="2400" dirty="0"/>
              <a:t>When is this going to be done</a:t>
            </a:r>
          </a:p>
          <a:p>
            <a:r>
              <a:rPr lang="en-US" sz="2400" dirty="0"/>
              <a:t>Where do we go from here</a:t>
            </a:r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Ready?</a:t>
            </a:r>
            <a:br>
              <a:rPr lang="en-US" dirty="0"/>
            </a:br>
            <a:r>
              <a:rPr lang="en-US" dirty="0"/>
              <a:t>Lets Go!</a:t>
            </a:r>
          </a:p>
        </p:txBody>
      </p:sp>
    </p:spTree>
    <p:extLst>
      <p:ext uri="{BB962C8B-B14F-4D97-AF65-F5344CB8AC3E}">
        <p14:creationId xmlns:p14="http://schemas.microsoft.com/office/powerpoint/2010/main" val="72363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are we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2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95D1-4C83-407C-A358-C8C4A597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Ellis Hughes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709E-5457-48A1-A3E0-58A90B971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40309" y="1798320"/>
            <a:ext cx="3950601" cy="4417086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Statistical Programmer</a:t>
            </a:r>
          </a:p>
          <a:p>
            <a:pPr lvl="1"/>
            <a:r>
              <a:rPr lang="en-US" sz="7200" dirty="0"/>
              <a:t>Statistical Genetics</a:t>
            </a:r>
          </a:p>
          <a:p>
            <a:pPr lvl="1"/>
            <a:r>
              <a:rPr lang="en-US" sz="7200" dirty="0"/>
              <a:t>Vaccine Research</a:t>
            </a:r>
          </a:p>
          <a:p>
            <a:pPr lvl="1"/>
            <a:endParaRPr lang="en-US" sz="8000" dirty="0"/>
          </a:p>
          <a:p>
            <a:r>
              <a:rPr lang="en-US" sz="8000" dirty="0"/>
              <a:t>Community</a:t>
            </a:r>
          </a:p>
          <a:p>
            <a:pPr lvl="1"/>
            <a:r>
              <a:rPr lang="en-US" sz="7200" dirty="0"/>
              <a:t>Seattle </a:t>
            </a:r>
            <a:r>
              <a:rPr lang="en-US" sz="7200" dirty="0" err="1"/>
              <a:t>UseR</a:t>
            </a:r>
            <a:endParaRPr lang="en-US" sz="7200" dirty="0"/>
          </a:p>
          <a:p>
            <a:pPr lvl="1"/>
            <a:r>
              <a:rPr lang="en-US" sz="7200" dirty="0"/>
              <a:t>Cascadia R</a:t>
            </a:r>
          </a:p>
          <a:p>
            <a:pPr lvl="1"/>
            <a:r>
              <a:rPr lang="en-US" sz="7200" dirty="0"/>
              <a:t>R/Pharma</a:t>
            </a:r>
          </a:p>
          <a:p>
            <a:pPr lvl="1"/>
            <a:r>
              <a:rPr lang="en-US" sz="7200" dirty="0" err="1"/>
              <a:t>TidyX</a:t>
            </a:r>
            <a:r>
              <a:rPr lang="en-US" sz="7200" dirty="0"/>
              <a:t> Screencast</a:t>
            </a:r>
          </a:p>
          <a:p>
            <a:pPr lvl="1"/>
            <a:endParaRPr lang="en-US" sz="8000" dirty="0"/>
          </a:p>
          <a:p>
            <a:r>
              <a:rPr lang="en-US" sz="8000" dirty="0">
                <a:hlinkClick r:id="rId2"/>
              </a:rPr>
              <a:t>@ellis_hughes</a:t>
            </a:r>
            <a:endParaRPr lang="en-US" sz="8000" dirty="0"/>
          </a:p>
          <a:p>
            <a:r>
              <a:rPr lang="en-US" sz="8000" dirty="0" err="1">
                <a:hlinkClick r:id="rId3"/>
              </a:rPr>
              <a:t>thebioengineer</a:t>
            </a:r>
            <a:endParaRPr lang="en-US" sz="8000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A593EF-FA8A-45B5-A4ED-19FBE7ABFF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97444" y="800424"/>
            <a:ext cx="4060723" cy="5414982"/>
          </a:xfrm>
        </p:spPr>
      </p:pic>
    </p:spTree>
    <p:extLst>
      <p:ext uri="{BB962C8B-B14F-4D97-AF65-F5344CB8AC3E}">
        <p14:creationId xmlns:p14="http://schemas.microsoft.com/office/powerpoint/2010/main" val="200789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95D1-4C83-407C-A358-C8C4A597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Marie Vendettuoli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865C96-2337-4A23-9653-09031EF4BD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82297" y="1986306"/>
            <a:ext cx="3749039" cy="374903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708D06-5299-4CFC-B296-7FBBB8D5D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8448" y="2312758"/>
            <a:ext cx="5044832" cy="1635356"/>
          </a:xfrm>
        </p:spPr>
        <p:txBody>
          <a:bodyPr/>
          <a:lstStyle/>
          <a:p>
            <a:r>
              <a:rPr lang="en-US" sz="2000" dirty="0"/>
              <a:t>Statistical Programmer</a:t>
            </a:r>
          </a:p>
          <a:p>
            <a:pPr lvl="1"/>
            <a:r>
              <a:rPr lang="en-US" sz="1800" dirty="0"/>
              <a:t>R package developer</a:t>
            </a:r>
          </a:p>
          <a:p>
            <a:pPr lvl="1"/>
            <a:r>
              <a:rPr lang="en-US" sz="1800" dirty="0"/>
              <a:t>Industry &amp; gov regulatory experience</a:t>
            </a:r>
          </a:p>
          <a:p>
            <a:pPr lvl="1"/>
            <a:r>
              <a:rPr lang="en-US" sz="1800" dirty="0"/>
              <a:t>Recovering wet lab scientist</a:t>
            </a:r>
          </a:p>
          <a:p>
            <a:pPr marL="0" indent="0">
              <a:buNone/>
            </a:pPr>
            <a:endParaRPr lang="en-US" sz="1800" dirty="0"/>
          </a:p>
          <a:p>
            <a:pPr lvl="1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66FF87-DDA2-43E9-8DA4-03D2187E7D8E}"/>
              </a:ext>
            </a:extLst>
          </p:cNvPr>
          <p:cNvGrpSpPr/>
          <p:nvPr/>
        </p:nvGrpSpPr>
        <p:grpSpPr>
          <a:xfrm>
            <a:off x="6313547" y="4950170"/>
            <a:ext cx="5114512" cy="576999"/>
            <a:chOff x="6709787" y="4873970"/>
            <a:chExt cx="5114512" cy="57699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6043552-B536-4BE5-A7A8-2D20EA3131AD}"/>
                </a:ext>
              </a:extLst>
            </p:cNvPr>
            <p:cNvGrpSpPr/>
            <p:nvPr/>
          </p:nvGrpSpPr>
          <p:grpSpPr>
            <a:xfrm>
              <a:off x="6709787" y="4873970"/>
              <a:ext cx="4464695" cy="576999"/>
              <a:chOff x="6660666" y="4815105"/>
              <a:chExt cx="4056196" cy="576999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37586A-1A08-4716-A1A6-85AA4A5A35B7}"/>
                  </a:ext>
                </a:extLst>
              </p:cNvPr>
              <p:cNvGrpSpPr/>
              <p:nvPr/>
            </p:nvGrpSpPr>
            <p:grpSpPr>
              <a:xfrm>
                <a:off x="6660666" y="4864825"/>
                <a:ext cx="1702559" cy="421615"/>
                <a:chOff x="6533678" y="3390977"/>
                <a:chExt cx="1702559" cy="421615"/>
              </a:xfrm>
            </p:grpSpPr>
            <p:pic>
              <p:nvPicPr>
                <p:cNvPr id="10" name="Picture 9">
                  <a:hlinkClick r:id="rId4"/>
                  <a:extLst>
                    <a:ext uri="{FF2B5EF4-FFF2-40B4-BE49-F238E27FC236}">
                      <a16:creationId xmlns:a16="http://schemas.microsoft.com/office/drawing/2014/main" id="{DFBCDDA2-17B0-4D17-9617-27F717DDF9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33678" y="3390977"/>
                  <a:ext cx="421615" cy="421615"/>
                </a:xfrm>
                <a:prstGeom prst="rect">
                  <a:avLst/>
                </a:prstGeom>
              </p:spPr>
            </p:pic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1AAC64F-6C8C-4419-A007-C655711C278A}"/>
                    </a:ext>
                  </a:extLst>
                </p:cNvPr>
                <p:cNvSpPr txBox="1"/>
                <p:nvPr/>
              </p:nvSpPr>
              <p:spPr>
                <a:xfrm>
                  <a:off x="6961930" y="3401729"/>
                  <a:ext cx="1274307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dirty="0">
                      <a:hlinkClick r:id="rId4"/>
                    </a:rPr>
                    <a:t>mariev</a:t>
                  </a:r>
                  <a:endParaRPr lang="en-US" sz="2000" dirty="0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C1B9026-B07D-44D9-BA2F-E7B8BAA26FEC}"/>
                  </a:ext>
                </a:extLst>
              </p:cNvPr>
              <p:cNvGrpSpPr/>
              <p:nvPr/>
            </p:nvGrpSpPr>
            <p:grpSpPr>
              <a:xfrm>
                <a:off x="8856320" y="4815105"/>
                <a:ext cx="1860542" cy="576999"/>
                <a:chOff x="8806820" y="5201966"/>
                <a:chExt cx="1860542" cy="576999"/>
              </a:xfrm>
            </p:grpSpPr>
            <p:pic>
              <p:nvPicPr>
                <p:cNvPr id="14" name="Picture 13" descr="Logo, icon&#10;&#10;Description automatically generated">
                  <a:hlinkClick r:id="rId6"/>
                  <a:extLst>
                    <a:ext uri="{FF2B5EF4-FFF2-40B4-BE49-F238E27FC236}">
                      <a16:creationId xmlns:a16="http://schemas.microsoft.com/office/drawing/2014/main" id="{1F549E15-3955-4606-A759-7C9B3E2B01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06820" y="5201966"/>
                  <a:ext cx="306360" cy="260527"/>
                </a:xfrm>
                <a:prstGeom prst="rect">
                  <a:avLst/>
                </a:prstGeom>
              </p:spPr>
            </p:pic>
            <p:pic>
              <p:nvPicPr>
                <p:cNvPr id="16" name="Picture 15" descr="A picture containing ax, vector graphics, tool&#10;&#10;Description automatically generated">
                  <a:hlinkClick r:id="rId8"/>
                  <a:extLst>
                    <a:ext uri="{FF2B5EF4-FFF2-40B4-BE49-F238E27FC236}">
                      <a16:creationId xmlns:a16="http://schemas.microsoft.com/office/drawing/2014/main" id="{BCB2A5CC-D7D3-4CAD-BD70-42608C6F4B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18549" y="5546131"/>
                  <a:ext cx="282903" cy="232834"/>
                </a:xfrm>
                <a:prstGeom prst="rect">
                  <a:avLst/>
                </a:prstGeom>
              </p:spPr>
            </p:pic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00864D8-354D-43DF-9773-7BE698A64200}"/>
                    </a:ext>
                  </a:extLst>
                </p:cNvPr>
                <p:cNvSpPr txBox="1"/>
                <p:nvPr/>
              </p:nvSpPr>
              <p:spPr>
                <a:xfrm>
                  <a:off x="9101452" y="5494897"/>
                  <a:ext cx="1565910" cy="2616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100" dirty="0">
                      <a:hlinkClick r:id="rId8"/>
                    </a:rPr>
                    <a:t>@</a:t>
                  </a:r>
                  <a:r>
                    <a:rPr lang="en-US" sz="1050" dirty="0">
                      <a:hlinkClick r:id="rId8"/>
                    </a:rPr>
                    <a:t>mvendettuoli</a:t>
                  </a:r>
                  <a:endParaRPr lang="en-US" sz="1100" dirty="0"/>
                </a:p>
              </p:txBody>
            </p:sp>
          </p:grp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2B68EA-8263-442D-815F-C3308D8899FF}"/>
                </a:ext>
              </a:extLst>
            </p:cNvPr>
            <p:cNvSpPr txBox="1"/>
            <p:nvPr/>
          </p:nvSpPr>
          <p:spPr>
            <a:xfrm>
              <a:off x="9403080" y="4890995"/>
              <a:ext cx="2421219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00" dirty="0">
                  <a:hlinkClick r:id="rId6"/>
                </a:rPr>
                <a:t>www.linkedin.com/in/mvendettuoli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85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are we here</a:t>
            </a:r>
          </a:p>
        </p:txBody>
      </p:sp>
    </p:spTree>
    <p:extLst>
      <p:ext uri="{BB962C8B-B14F-4D97-AF65-F5344CB8AC3E}">
        <p14:creationId xmlns:p14="http://schemas.microsoft.com/office/powerpoint/2010/main" val="292085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FEEC-3BEF-46E7-912B-C736F42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363200" cy="374904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An understanding of basic package development</a:t>
            </a:r>
          </a:p>
          <a:p>
            <a:pPr lvl="1"/>
            <a:r>
              <a:rPr lang="en-US" sz="2000" dirty="0"/>
              <a:t>Structure</a:t>
            </a:r>
          </a:p>
          <a:p>
            <a:pPr lvl="1"/>
            <a:r>
              <a:rPr lang="en-US" sz="2000" dirty="0"/>
              <a:t>Function writing</a:t>
            </a:r>
          </a:p>
          <a:p>
            <a:pPr lvl="1"/>
            <a:r>
              <a:rPr lang="en-US" sz="2000" dirty="0"/>
              <a:t>Documentation</a:t>
            </a:r>
          </a:p>
          <a:p>
            <a:pPr lvl="1"/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How to Validate an R Package</a:t>
            </a:r>
          </a:p>
          <a:p>
            <a:pPr lvl="1"/>
            <a:r>
              <a:rPr lang="en-US" sz="2000" dirty="0"/>
              <a:t>what is validation</a:t>
            </a:r>
          </a:p>
          <a:p>
            <a:pPr lvl="1"/>
            <a:r>
              <a:rPr lang="en-US" sz="2000" dirty="0"/>
              <a:t>the R Package validation Framework</a:t>
            </a:r>
          </a:p>
          <a:p>
            <a:pPr lvl="1"/>
            <a:r>
              <a:rPr lang="en-US" sz="2000" dirty="0"/>
              <a:t>{</a:t>
            </a:r>
            <a:r>
              <a:rPr lang="en-US" sz="2000" dirty="0" err="1"/>
              <a:t>valtools</a:t>
            </a:r>
            <a:r>
              <a:rPr lang="en-US" sz="2000" dirty="0"/>
              <a:t>} R package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741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FEEC-3BEF-46E7-912B-C736F42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363200" cy="37490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Review the </a:t>
            </a:r>
            <a:r>
              <a:rPr lang="en-US" sz="2400" dirty="0">
                <a:hlinkClick r:id="rId2"/>
              </a:rPr>
              <a:t>Cascadia R Conference Code of Conduct</a:t>
            </a:r>
            <a:endParaRPr lang="en-US" sz="2400" dirty="0"/>
          </a:p>
          <a:p>
            <a:pPr lvl="1"/>
            <a:r>
              <a:rPr lang="en-US" sz="2000" dirty="0"/>
              <a:t> https://cascadiarconf.com/policies/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Issues can be brought to our attention by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contacting an organizer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email </a:t>
            </a:r>
            <a:r>
              <a:rPr lang="en-US" dirty="0">
                <a:hlinkClick r:id="rId3"/>
              </a:rPr>
              <a:t>cascadiarcon@gmail.com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not record this workshop to respect the privacy of others.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do this to create an open, collaborative space where people can feel comfortable to learn and grow.</a:t>
            </a:r>
          </a:p>
        </p:txBody>
      </p:sp>
    </p:spTree>
    <p:extLst>
      <p:ext uri="{BB962C8B-B14F-4D97-AF65-F5344CB8AC3E}">
        <p14:creationId xmlns:p14="http://schemas.microsoft.com/office/powerpoint/2010/main" val="246511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are we going to get there</a:t>
            </a:r>
          </a:p>
        </p:txBody>
      </p:sp>
    </p:spTree>
    <p:extLst>
      <p:ext uri="{BB962C8B-B14F-4D97-AF65-F5344CB8AC3E}">
        <p14:creationId xmlns:p14="http://schemas.microsoft.com/office/powerpoint/2010/main" val="2358439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1640</TotalTime>
  <Words>635</Words>
  <Application>Microsoft Office PowerPoint</Application>
  <PresentationFormat>Widescreen</PresentationFormat>
  <Paragraphs>128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Garamond</vt:lpstr>
      <vt:lpstr>SavonVTI</vt:lpstr>
      <vt:lpstr>R Package Development and Validation</vt:lpstr>
      <vt:lpstr>Welcome</vt:lpstr>
      <vt:lpstr>Who are we </vt:lpstr>
      <vt:lpstr>Ellis Hughes</vt:lpstr>
      <vt:lpstr>Marie Vendettuoli</vt:lpstr>
      <vt:lpstr>Why are we here</vt:lpstr>
      <vt:lpstr>Workshop Goals</vt:lpstr>
      <vt:lpstr>Workshop Code of Conduct</vt:lpstr>
      <vt:lpstr>How are we going to get there</vt:lpstr>
      <vt:lpstr>Workshop Materials</vt:lpstr>
      <vt:lpstr>Slack Chat</vt:lpstr>
      <vt:lpstr>When are we getting there</vt:lpstr>
      <vt:lpstr>Workshop Schedule</vt:lpstr>
      <vt:lpstr>Where do we go from here</vt:lpstr>
      <vt:lpstr>PowerPoint Presentation</vt:lpstr>
      <vt:lpstr>What if this is too basic?!</vt:lpstr>
      <vt:lpstr>What if I find an issue in the documentation?</vt:lpstr>
      <vt:lpstr>What if I get stuck?</vt:lpstr>
      <vt:lpstr>What if we are in the middle of a pandemic, there are killer bees, and ...!?</vt:lpstr>
      <vt:lpstr>Ready? Lets Go!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Vendettuoli, Marie C</cp:lastModifiedBy>
  <cp:revision>20</cp:revision>
  <dcterms:created xsi:type="dcterms:W3CDTF">2021-05-20T20:49:21Z</dcterms:created>
  <dcterms:modified xsi:type="dcterms:W3CDTF">2021-05-25T20:39:03Z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