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262" r:id="rId6"/>
    <p:sldId id="333" r:id="rId7"/>
    <p:sldId id="394" r:id="rId8"/>
    <p:sldId id="393" r:id="rId9"/>
    <p:sldId id="365" r:id="rId10"/>
    <p:sldId id="398" r:id="rId11"/>
    <p:sldId id="384" r:id="rId12"/>
    <p:sldId id="386" r:id="rId13"/>
    <p:sldId id="388" r:id="rId14"/>
    <p:sldId id="389" r:id="rId15"/>
    <p:sldId id="390" r:id="rId16"/>
    <p:sldId id="391" r:id="rId17"/>
    <p:sldId id="392" r:id="rId18"/>
    <p:sldId id="399" r:id="rId19"/>
    <p:sldId id="263" r:id="rId20"/>
    <p:sldId id="368" r:id="rId21"/>
    <p:sldId id="395" r:id="rId22"/>
    <p:sldId id="382" r:id="rId23"/>
    <p:sldId id="397" r:id="rId24"/>
    <p:sldId id="381" r:id="rId25"/>
    <p:sldId id="400" r:id="rId26"/>
    <p:sldId id="402" r:id="rId27"/>
    <p:sldId id="401" r:id="rId28"/>
    <p:sldId id="4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2" autoAdjust="0"/>
    <p:restoredTop sz="76028" autoAdjust="0"/>
  </p:normalViewPr>
  <p:slideViewPr>
    <p:cSldViewPr snapToGrid="0">
      <p:cViewPr varScale="1">
        <p:scale>
          <a:sx n="89" d="100"/>
          <a:sy n="89" d="100"/>
        </p:scale>
        <p:origin x="-7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defines users as the group of individuals that need to sign off on the report.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Validation report helpers manage the expectation of repeated rendering in a variety of scenarios: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separate from a package e.g. validation of third party authored packages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while developing, e.g. as part of </a:t>
            </a:r>
            <a:r>
              <a:rPr lang="en-US" dirty="0" err="1"/>
              <a:t>c.i</a:t>
            </a:r>
            <a:r>
              <a:rPr lang="en-US" dirty="0"/>
              <a:t> or for a git repo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after install, e.g. if the working environment has been updated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as part of distribution, e.g. when bundling for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provides tools to quickly grab info including validation components, testing environment details and the results of executing test code in a reproducible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3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a step back to FDA guidance, there is no mention of the infrastructure to manage components of validation. {</a:t>
            </a:r>
            <a:r>
              <a:rPr lang="en-US" dirty="0" err="1"/>
              <a:t>valtools</a:t>
            </a:r>
            <a:r>
              <a:rPr lang="en-US" dirty="0"/>
              <a:t>} implements a framework for handling the organization of validation of R packages, so authors can focus on content creation.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cannot help you decide what goes into components of validation. Requirements, Test cases, test code still need to be authored and subject to human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provides tools to quickly grab info including validation components, testing environment details and the results of executing test code in a reproducible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needed to author requirements?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vt_use_req</a:t>
            </a:r>
            <a:r>
              <a:rPr lang="en-US" dirty="0"/>
              <a:t> creates a new requirement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Elements of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case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/>
              <a:t>coverage</a:t>
            </a:r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52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code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05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500" dirty="0" err="1"/>
              <a:t>valtools</a:t>
            </a:r>
            <a:r>
              <a:rPr lang="en-US" sz="2500" dirty="0"/>
              <a:t> tracks users and their roles in the </a:t>
            </a:r>
            <a:r>
              <a:rPr lang="en-US" sz="2500" dirty="0" err="1"/>
              <a:t>validation.yml</a:t>
            </a:r>
            <a:r>
              <a:rPr lang="en-US" sz="2500" dirty="0"/>
              <a:t> file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If a user creates a file not seen before, prompted for their user information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Manually add a person via </a:t>
            </a:r>
            <a:r>
              <a:rPr lang="en-US" sz="2500" b="1" dirty="0" err="1"/>
              <a:t>vt_add_user_to_config</a:t>
            </a:r>
            <a:r>
              <a:rPr lang="en-US" sz="2500" b="1" dirty="0"/>
              <a:t>()</a:t>
            </a:r>
          </a:p>
          <a:p>
            <a:pPr lvl="2"/>
            <a:r>
              <a:rPr lang="en-US" sz="2400" dirty="0"/>
              <a:t>Need: username, name, role, title</a:t>
            </a:r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206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A6266C-4A73-4C48-BF96-AC2CB8C7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3" y="984481"/>
            <a:ext cx="10745333" cy="48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err="1"/>
              <a:t>vt_use</a:t>
            </a:r>
            <a:r>
              <a:rPr lang="en-US" dirty="0"/>
              <a:t>_* prompting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4 Task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88704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validation report Rmd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651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vt_use_report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Creates report from template with suggested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Adds dependencies to package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templates included: full validation report and a requirements approval report</a:t>
            </a:r>
          </a:p>
        </p:txBody>
      </p:sp>
    </p:spTree>
    <p:extLst>
      <p:ext uri="{BB962C8B-B14F-4D97-AF65-F5344CB8AC3E}">
        <p14:creationId xmlns:p14="http://schemas.microsoft.com/office/powerpoint/2010/main" val="173617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Scrapes information saved across various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Produces </a:t>
            </a:r>
            <a:r>
              <a:rPr lang="en-US" sz="2800" dirty="0" err="1"/>
              <a:t>kables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in the validation child files and parses them based on order in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111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Helpers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here::here(), but for validation contents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Renders contents based on extensions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Rmd parsed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code executed and results captured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Any other file contents are printed</a:t>
            </a:r>
          </a:p>
        </p:txBody>
      </p:sp>
    </p:spTree>
    <p:extLst>
      <p:ext uri="{BB962C8B-B14F-4D97-AF65-F5344CB8AC3E}">
        <p14:creationId xmlns:p14="http://schemas.microsoft.com/office/powerpoint/2010/main" val="5950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valtools</a:t>
            </a:r>
            <a:r>
              <a:rPr lang="en-US" sz="2400" dirty="0"/>
              <a:t>} infrastructure</a:t>
            </a:r>
          </a:p>
          <a:p>
            <a:r>
              <a:rPr lang="en-US" sz="2400" dirty="0"/>
              <a:t>Elements of Validation</a:t>
            </a:r>
          </a:p>
          <a:p>
            <a:r>
              <a:rPr lang="en-US" sz="2400" dirty="0"/>
              <a:t>Reports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3DA2E-9599-4B03-A261-D34A77F831CE}"/>
              </a:ext>
            </a:extLst>
          </p:cNvPr>
          <p:cNvSpPr txBox="1"/>
          <p:nvPr/>
        </p:nvSpPr>
        <p:spPr>
          <a:xfrm>
            <a:off x="1552508" y="1859452"/>
            <a:ext cx="1018677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contains pointers for repeated evaluation across different validation environments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Order of child files can be specified by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is grouped by “requirements”, “</a:t>
            </a:r>
            <a:r>
              <a:rPr lang="en-US" sz="2000" dirty="0" err="1"/>
              <a:t>test_cases</a:t>
            </a:r>
            <a:r>
              <a:rPr lang="en-US" sz="2000" dirty="0"/>
              <a:t>”, “</a:t>
            </a:r>
            <a:r>
              <a:rPr lang="en-US" sz="2000" dirty="0" err="1"/>
              <a:t>test_code</a:t>
            </a:r>
            <a:r>
              <a:rPr lang="en-US" sz="2000" dirty="0"/>
              <a:t>” and then alphabetically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 via </a:t>
            </a:r>
            <a:r>
              <a:rPr lang="en-US" sz="2000" dirty="0" err="1"/>
              <a:t>vt_get_child_files</a:t>
            </a:r>
            <a:r>
              <a:rPr lang="en-US" sz="2000" dirty="0"/>
              <a:t>()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vt_add_file_to_config</a:t>
            </a:r>
            <a:r>
              <a:rPr lang="en-US" sz="2800" dirty="0"/>
              <a:t>() &amp; </a:t>
            </a:r>
            <a:r>
              <a:rPr lang="en-US" sz="2800" dirty="0" err="1"/>
              <a:t>vt_drop_file_from_config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validation file (req, test case, test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which file to add after/before using </a:t>
            </a:r>
            <a:r>
              <a:rPr lang="en-US" sz="2400" dirty="0" err="1"/>
              <a:t>tidyselect</a:t>
            </a:r>
            <a:r>
              <a:rPr lang="en-US" sz="2400" dirty="0"/>
              <a:t>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Files added by default to the end by </a:t>
            </a:r>
            <a:r>
              <a:rPr lang="en-US" sz="2400" dirty="0" err="1"/>
              <a:t>vt_use</a:t>
            </a:r>
            <a:r>
              <a:rPr lang="en-US" sz="2400" dirty="0"/>
              <a:t>_*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01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Serves as “snapshot” in time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4 Task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51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 smtClean="0"/>
              <a:t>Report 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2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Reporting </a:t>
            </a:r>
            <a:r>
              <a:rPr lang="en-US" dirty="0" smtClean="0"/>
              <a:t>Order– 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How does </a:t>
            </a:r>
            <a:r>
              <a:rPr lang="en-US" sz="3100" dirty="0" err="1" smtClean="0"/>
              <a:t>valtools</a:t>
            </a:r>
            <a:r>
              <a:rPr lang="en-US" sz="3100" dirty="0" smtClean="0"/>
              <a:t> know the order to report everything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err="1" smtClean="0"/>
              <a:t>validation.yml</a:t>
            </a:r>
            <a:endParaRPr lang="en-US" sz="3000" dirty="0" smtClean="0"/>
          </a:p>
          <a:p>
            <a:pPr lvl="1"/>
            <a:r>
              <a:rPr lang="en-US" sz="3000" dirty="0" smtClean="0"/>
              <a:t>Updated as </a:t>
            </a:r>
            <a:r>
              <a:rPr lang="en-US" sz="3000" dirty="0" err="1" smtClean="0"/>
              <a:t>vt_use</a:t>
            </a:r>
            <a:r>
              <a:rPr lang="en-US" sz="3000" dirty="0" smtClean="0"/>
              <a:t>_* called</a:t>
            </a:r>
            <a:endParaRPr lang="en-US" sz="3000" dirty="0"/>
          </a:p>
          <a:p>
            <a:pPr lvl="2"/>
            <a:r>
              <a:rPr lang="en-US" sz="2900" dirty="0" smtClean="0"/>
              <a:t>On creation call, can set location</a:t>
            </a:r>
          </a:p>
          <a:p>
            <a:pPr lvl="2"/>
            <a:r>
              <a:rPr lang="en-US" sz="2900" dirty="0" smtClean="0"/>
              <a:t>Edit </a:t>
            </a:r>
            <a:r>
              <a:rPr lang="en-US" sz="2900" dirty="0" err="1" smtClean="0"/>
              <a:t>yml</a:t>
            </a:r>
            <a:r>
              <a:rPr lang="en-US" sz="2900" dirty="0" smtClean="0"/>
              <a:t> directly or relocate through:</a:t>
            </a:r>
          </a:p>
          <a:p>
            <a:pPr lvl="3"/>
            <a:r>
              <a:rPr lang="en-US" sz="2900" dirty="0" err="1" smtClean="0"/>
              <a:t>vt_drop_file_from_config</a:t>
            </a:r>
            <a:r>
              <a:rPr lang="en-US" sz="2900" dirty="0" smtClean="0"/>
              <a:t>()</a:t>
            </a:r>
          </a:p>
          <a:p>
            <a:pPr lvl="3"/>
            <a:r>
              <a:rPr lang="en-US" sz="2900" dirty="0" err="1" smtClean="0"/>
              <a:t>Vt_add_file_to_config</a:t>
            </a:r>
            <a:r>
              <a:rPr lang="en-US" sz="2900" dirty="0" smtClean="0"/>
              <a:t>()</a:t>
            </a:r>
          </a:p>
          <a:p>
            <a:pPr lvl="2"/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74808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4 Task </a:t>
            </a:r>
            <a:r>
              <a:rPr lang="en-US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10058400" cy="4290706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report .RMD</a:t>
            </a:r>
          </a:p>
          <a:p>
            <a:pPr lvl="1"/>
            <a:r>
              <a:rPr lang="en-US" sz="3000" dirty="0"/>
              <a:t>validation folder</a:t>
            </a:r>
          </a:p>
          <a:p>
            <a:pPr lvl="2"/>
            <a:r>
              <a:rPr lang="en-US" sz="2400" dirty="0"/>
              <a:t>validation components</a:t>
            </a:r>
          </a:p>
          <a:p>
            <a:pPr lvl="2"/>
            <a:r>
              <a:rPr lang="en-US" sz="2400" dirty="0" err="1"/>
              <a:t>validation.yml</a:t>
            </a:r>
            <a:endParaRPr lang="en-US" sz="2400" dirty="0"/>
          </a:p>
          <a:p>
            <a:pPr lvl="3"/>
            <a:r>
              <a:rPr lang="en-US" sz="2000" dirty="0"/>
              <a:t>Working directory</a:t>
            </a:r>
          </a:p>
          <a:p>
            <a:pPr lvl="3"/>
            <a:r>
              <a:rPr lang="en-US" sz="2000" dirty="0"/>
              <a:t>Output directory</a:t>
            </a:r>
          </a:p>
          <a:p>
            <a:pPr lvl="3"/>
            <a:r>
              <a:rPr lang="en-US" sz="2000" dirty="0"/>
              <a:t>Users</a:t>
            </a:r>
          </a:p>
          <a:p>
            <a:pPr lvl="3"/>
            <a:r>
              <a:rPr lang="en-US" sz="2000" dirty="0"/>
              <a:t>Ordering of validation child files</a:t>
            </a:r>
          </a:p>
          <a:p>
            <a:pPr lvl="2"/>
            <a:r>
              <a:rPr lang="en-US" sz="2400" dirty="0"/>
              <a:t>[optional] change log</a:t>
            </a:r>
          </a:p>
          <a:p>
            <a:pPr lvl="1"/>
            <a:r>
              <a:rPr lang="en-US" sz="2500" dirty="0"/>
              <a:t>[as needed] .</a:t>
            </a:r>
            <a:r>
              <a:rPr lang="en-US" sz="2500" dirty="0" err="1"/>
              <a:t>gitignore</a:t>
            </a:r>
            <a:r>
              <a:rPr lang="en-US" sz="2500" dirty="0"/>
              <a:t>, .here</a:t>
            </a:r>
          </a:p>
          <a:p>
            <a:pPr lvl="2"/>
            <a:endParaRPr lang="en-US" sz="2400" dirty="0"/>
          </a:p>
          <a:p>
            <a:pPr lvl="2"/>
            <a:endParaRPr lang="en-US" sz="2000" dirty="0"/>
          </a:p>
          <a:p>
            <a:pPr lvl="3"/>
            <a:endParaRPr lang="en-US" sz="29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xmlns="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Elements</a:t>
            </a:r>
          </a:p>
        </p:txBody>
      </p:sp>
    </p:spTree>
    <p:extLst>
      <p:ext uri="{BB962C8B-B14F-4D97-AF65-F5344CB8AC3E}">
        <p14:creationId xmlns:p14="http://schemas.microsoft.com/office/powerpoint/2010/main" val="226185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dirty="0"/>
              <a:t>“confirmation by examination and provision of objective evidence that software specifications conform to user needs and intended uses, and that the particular requirements implemented through software can be consistently fulfilled.”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28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Components – </a:t>
            </a:r>
            <a:br>
              <a:rPr lang="en-US" dirty="0"/>
            </a:br>
            <a:r>
              <a:rPr lang="en-US" sz="3200" dirty="0"/>
              <a:t>what needs to be authored?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Requirements</a:t>
            </a:r>
          </a:p>
          <a:p>
            <a:pPr lvl="1"/>
            <a:r>
              <a:rPr lang="en-US" sz="3000" dirty="0"/>
              <a:t>Test Cases</a:t>
            </a:r>
          </a:p>
          <a:p>
            <a:pPr lvl="1"/>
            <a:r>
              <a:rPr lang="en-US" sz="3000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29524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Reporting – </a:t>
            </a:r>
            <a:br>
              <a:rPr lang="en-US" dirty="0"/>
            </a:br>
            <a:r>
              <a:rPr lang="en-US" sz="3100" dirty="0"/>
              <a:t>what can be tracked by automating?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Authorship</a:t>
            </a:r>
          </a:p>
          <a:p>
            <a:pPr lvl="1"/>
            <a:r>
              <a:rPr lang="en-US" sz="3000" dirty="0"/>
              <a:t>Most recent edit dates</a:t>
            </a:r>
          </a:p>
          <a:p>
            <a:pPr lvl="1"/>
            <a:r>
              <a:rPr lang="en-US" sz="3000" dirty="0"/>
              <a:t>Testing environment</a:t>
            </a:r>
          </a:p>
          <a:p>
            <a:pPr lvl="1"/>
            <a:r>
              <a:rPr lang="en-US" sz="3000" dirty="0"/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123369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requirement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 err="1"/>
              <a:t>riskAssessment</a:t>
            </a:r>
            <a:endParaRPr lang="en-US" sz="24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7865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12372</TotalTime>
  <Words>1018</Words>
  <Application>Microsoft Office PowerPoint</Application>
  <PresentationFormat>Custom</PresentationFormat>
  <Paragraphs>193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SavonVTI</vt:lpstr>
      <vt:lpstr>R Package Development and Validation</vt:lpstr>
      <vt:lpstr>Welcome</vt:lpstr>
      <vt:lpstr>the setup</vt:lpstr>
      <vt:lpstr>{valtools} infrastructure</vt:lpstr>
      <vt:lpstr>the Elements</vt:lpstr>
      <vt:lpstr>Validation Components</vt:lpstr>
      <vt:lpstr>Validation Components –  what needs to be authored?</vt:lpstr>
      <vt:lpstr>Validation Reporting –  what can be tracked by automating?</vt:lpstr>
      <vt:lpstr>Requirements - vt_use_req()</vt:lpstr>
      <vt:lpstr>Test Cases - vt_use_test_case()</vt:lpstr>
      <vt:lpstr>Test Code - vt_use_test_code()</vt:lpstr>
      <vt:lpstr>Users</vt:lpstr>
      <vt:lpstr>PowerPoint Presentation</vt:lpstr>
      <vt:lpstr>PowerPoint Presentation</vt:lpstr>
      <vt:lpstr>Complete  Exercise 4 Task A</vt:lpstr>
      <vt:lpstr>Report</vt:lpstr>
      <vt:lpstr>Creating the validation report Rmd</vt:lpstr>
      <vt:lpstr>Report basics</vt:lpstr>
      <vt:lpstr>Validation Report Helpers</vt:lpstr>
      <vt:lpstr>Child Files</vt:lpstr>
      <vt:lpstr>Rendering Reports</vt:lpstr>
      <vt:lpstr>Complete  Exercise 4 Task B</vt:lpstr>
      <vt:lpstr>Report Ordering</vt:lpstr>
      <vt:lpstr>Validation Reporting Order–  How does valtools know the order to report everything</vt:lpstr>
      <vt:lpstr>Complete  Exercise 4 Task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Windows User</cp:lastModifiedBy>
  <cp:revision>121</cp:revision>
  <dcterms:created xsi:type="dcterms:W3CDTF">2021-05-20T20:49:21Z</dcterms:created>
  <dcterms:modified xsi:type="dcterms:W3CDTF">2021-09-10T21:42:35Z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