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41"/>
  </p:notesMasterIdLst>
  <p:sldIdLst>
    <p:sldId id="257" r:id="rId5"/>
    <p:sldId id="262" r:id="rId6"/>
    <p:sldId id="263" r:id="rId7"/>
    <p:sldId id="270" r:id="rId8"/>
    <p:sldId id="275" r:id="rId9"/>
    <p:sldId id="284" r:id="rId10"/>
    <p:sldId id="286" r:id="rId11"/>
    <p:sldId id="287" r:id="rId12"/>
    <p:sldId id="289" r:id="rId13"/>
    <p:sldId id="295" r:id="rId14"/>
    <p:sldId id="293" r:id="rId15"/>
    <p:sldId id="314" r:id="rId16"/>
    <p:sldId id="315" r:id="rId17"/>
    <p:sldId id="316" r:id="rId18"/>
    <p:sldId id="317" r:id="rId19"/>
    <p:sldId id="318" r:id="rId20"/>
    <p:sldId id="319" r:id="rId21"/>
    <p:sldId id="322" r:id="rId22"/>
    <p:sldId id="320" r:id="rId23"/>
    <p:sldId id="321" r:id="rId24"/>
    <p:sldId id="323" r:id="rId25"/>
    <p:sldId id="324" r:id="rId26"/>
    <p:sldId id="325" r:id="rId27"/>
    <p:sldId id="327" r:id="rId28"/>
    <p:sldId id="326" r:id="rId29"/>
    <p:sldId id="290" r:id="rId30"/>
    <p:sldId id="306" r:id="rId31"/>
    <p:sldId id="291" r:id="rId32"/>
    <p:sldId id="307" r:id="rId33"/>
    <p:sldId id="311" r:id="rId34"/>
    <p:sldId id="309" r:id="rId35"/>
    <p:sldId id="296" r:id="rId36"/>
    <p:sldId id="312" r:id="rId37"/>
    <p:sldId id="313" r:id="rId38"/>
    <p:sldId id="302" r:id="rId39"/>
    <p:sldId id="33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57079" autoAdjust="0"/>
  </p:normalViewPr>
  <p:slideViewPr>
    <p:cSldViewPr snapToGrid="0">
      <p:cViewPr varScale="1">
        <p:scale>
          <a:sx n="64" d="100"/>
          <a:sy n="64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7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just run it and see if it passes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9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we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65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just run it and see if it passes….</a:t>
            </a:r>
          </a:p>
          <a:p>
            <a:endParaRPr lang="en-US" dirty="0"/>
          </a:p>
          <a:p>
            <a:r>
              <a:rPr lang="en-US" dirty="0"/>
              <a:t>And we can see at the bottom we had a failure. This is that the expectations were not held, not that the function failed</a:t>
            </a:r>
          </a:p>
          <a:p>
            <a:endParaRPr lang="en-US" dirty="0"/>
          </a:p>
          <a:p>
            <a:r>
              <a:rPr lang="en-US" dirty="0"/>
              <a:t>If we look at the failure, it is saying we no longer had an error thrown when a single argument is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9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update the test –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6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update the test – how?</a:t>
            </a:r>
          </a:p>
          <a:p>
            <a:endParaRPr lang="en-US" dirty="0"/>
          </a:p>
          <a:p>
            <a:r>
              <a:rPr lang="en-US" dirty="0"/>
              <a:t>We’ve now have an expectation for an output!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8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a package folder with a _recommended_ set of files</a:t>
            </a:r>
          </a:p>
          <a:p>
            <a:r>
              <a:rPr lang="en-US" dirty="0"/>
              <a:t>- 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– Lots of “meta” information around the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the name of the package is, the version of the package, sentence summary and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the authors and contributors 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packages this package Depends, Imports, Suggests, </a:t>
            </a:r>
            <a:r>
              <a:rPr lang="en-US" dirty="0" err="1"/>
              <a:t>etc</a:t>
            </a:r>
            <a:r>
              <a:rPr lang="en-US" dirty="0"/>
              <a:t>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other software requirements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NAMESPACE – How should R handle your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of your functions should it share out?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methods did you write – behaviors of objects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functions from the other packages does it need to load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 all your R functions here!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Misc</a:t>
            </a:r>
            <a:r>
              <a:rPr lang="en-US" dirty="0"/>
              <a:t> files useful but not directly related to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9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88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– Lots of “meta” information around the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the name of the package is, the version of the package, sentence summary and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the authors and contributors 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packages this package Depends, Imports, Suggests, </a:t>
            </a:r>
            <a:r>
              <a:rPr lang="en-US" dirty="0" err="1"/>
              <a:t>etc</a:t>
            </a:r>
            <a:r>
              <a:rPr lang="en-US" dirty="0"/>
              <a:t>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other software requirements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NAMESPACE – How should R handle your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of your functions should it share out?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methods did you write – behaviors of objects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functions from the other packages does it need to load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 all your R functions here!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Misc</a:t>
            </a:r>
            <a:r>
              <a:rPr lang="en-US" dirty="0"/>
              <a:t> files useful but not directly related to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5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– Lots of “meta” information around the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the name of the package is, the version of the package, sentence summary and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the authors and contributors 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packages this package Depends, Imports, Suggests, </a:t>
            </a:r>
            <a:r>
              <a:rPr lang="en-US" dirty="0" err="1"/>
              <a:t>etc</a:t>
            </a:r>
            <a:r>
              <a:rPr lang="en-US" dirty="0"/>
              <a:t>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other software requirements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NAMESPACE – How should R handle your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of your functions should it share out?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methods did you write – behaviors of objects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functions from the other packages does it need to load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 all your R functions here!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Misc</a:t>
            </a:r>
            <a:r>
              <a:rPr lang="en-US" dirty="0"/>
              <a:t> files useful but not directly related to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9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covered a small % of the </a:t>
            </a:r>
            <a:r>
              <a:rPr lang="en-US" dirty="0" err="1"/>
              <a:t>functinos</a:t>
            </a:r>
            <a:r>
              <a:rPr lang="en-US" dirty="0"/>
              <a:t> available in </a:t>
            </a:r>
            <a:r>
              <a:rPr lang="en-US" dirty="0" err="1"/>
              <a:t>usethis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22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its your turn! We’ll give you 8 Minutes!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Examples of functions and arguments implementing Dolly Parton’s `9 to 5`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write out a function, like this simple example, run it,</a:t>
            </a:r>
          </a:p>
          <a:p>
            <a:endParaRPr lang="en-US" dirty="0"/>
          </a:p>
          <a:p>
            <a:r>
              <a:rPr lang="en-US" dirty="0"/>
              <a:t>then immediately your console looks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well,… kind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0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this into a </a:t>
            </a:r>
            <a:r>
              <a:rPr lang="en-US" dirty="0" err="1"/>
              <a:t>testthat</a:t>
            </a:r>
            <a:r>
              <a:rPr lang="en-US" dirty="0"/>
              <a:t>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all our tests into expectations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first one was checking if the output was 6</a:t>
            </a:r>
          </a:p>
          <a:p>
            <a:pPr marL="171450" indent="-171450">
              <a:buFontTx/>
              <a:buChar char="-"/>
            </a:pPr>
            <a:r>
              <a:rPr lang="en-US" dirty="0"/>
              <a:t>Second checking if the output was 12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last one checked if we got an error when the didn’t pass the second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that.r-lib.org/reference/index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this.r-lib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71031"/>
            <a:ext cx="4775075" cy="89651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Package Elements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 &amp;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F127-73FE-420F-B025-230003B0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8DE1-88A0-490F-8067-0484C7F787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allow you to abstract processes</a:t>
            </a:r>
          </a:p>
          <a:p>
            <a:endParaRPr lang="en-US" dirty="0"/>
          </a:p>
          <a:p>
            <a:r>
              <a:rPr lang="en-US" dirty="0"/>
              <a:t>Functions can be built from other functions</a:t>
            </a:r>
          </a:p>
          <a:p>
            <a:endParaRPr lang="en-US" dirty="0"/>
          </a:p>
          <a:p>
            <a:r>
              <a:rPr lang="en-US" dirty="0"/>
              <a:t>Functions can be used for specific returned objects or side effects</a:t>
            </a:r>
          </a:p>
          <a:p>
            <a:pPr lvl="1"/>
            <a:r>
              <a:rPr lang="en-US" dirty="0"/>
              <a:t>Side effects: Plots, changes to environment or object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83B9-5EDA-4E13-8F89-02A59CED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49" y="1747191"/>
            <a:ext cx="5076195" cy="446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9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F127-73FE-420F-B025-230003B0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8DE1-88A0-490F-8067-0484C7F787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 behavior</a:t>
            </a:r>
          </a:p>
          <a:p>
            <a:endParaRPr lang="en-US" dirty="0"/>
          </a:p>
          <a:p>
            <a:r>
              <a:rPr lang="en-US" dirty="0"/>
              <a:t>Known input means known output</a:t>
            </a:r>
          </a:p>
          <a:p>
            <a:endParaRPr lang="en-US" dirty="0"/>
          </a:p>
          <a:p>
            <a:r>
              <a:rPr lang="en-US" dirty="0"/>
              <a:t>Reproducible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96209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Test to show code behave as function author expects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Repeatable to show code behavior does not change over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8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CCB2-F9CE-49D3-B77B-3D6FEDF5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6" y="3429000"/>
            <a:ext cx="10220325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39710-B9EB-4732-8743-37D74BEAC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72" y="1769097"/>
            <a:ext cx="639165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2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D3360-9A16-41C9-93B5-0D0CE3D4261B}"/>
              </a:ext>
            </a:extLst>
          </p:cNvPr>
          <p:cNvSpPr/>
          <p:nvPr/>
        </p:nvSpPr>
        <p:spPr>
          <a:xfrm>
            <a:off x="2116392" y="2967335"/>
            <a:ext cx="79592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were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UNIT TESTING!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6" name="Picture 2" descr="Party Popper on Google Android 11.0 December 2020 Feature Drop">
            <a:extLst>
              <a:ext uri="{FF2B5EF4-FFF2-40B4-BE49-F238E27FC236}">
                <a16:creationId xmlns:a16="http://schemas.microsoft.com/office/drawing/2014/main" id="{5C1DBE25-4A68-46D8-83E1-12BDEE5A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3" y="246085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arty Popper on Google Android 11.0 December 2020 Feature Drop">
            <a:extLst>
              <a:ext uri="{FF2B5EF4-FFF2-40B4-BE49-F238E27FC236}">
                <a16:creationId xmlns:a16="http://schemas.microsoft.com/office/drawing/2014/main" id="{E010CC49-6267-452B-A24E-754CF512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466" y="64150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arty Popper on Google Android 11.0 December 2020 Feature Drop">
            <a:extLst>
              <a:ext uri="{FF2B5EF4-FFF2-40B4-BE49-F238E27FC236}">
                <a16:creationId xmlns:a16="http://schemas.microsoft.com/office/drawing/2014/main" id="{67167FC2-3952-4DA4-A5BD-9B272664B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40" y="525152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311921-955B-4DBE-9155-C4BCE61AD513}"/>
              </a:ext>
            </a:extLst>
          </p:cNvPr>
          <p:cNvSpPr/>
          <p:nvPr/>
        </p:nvSpPr>
        <p:spPr>
          <a:xfrm>
            <a:off x="863943" y="2305615"/>
            <a:ext cx="104641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n w="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22000">
                      <a:schemeClr val="accent5"/>
                    </a:gs>
                    <a:gs pos="36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Congratulations!</a:t>
            </a:r>
          </a:p>
        </p:txBody>
      </p:sp>
    </p:spTree>
    <p:extLst>
      <p:ext uri="{BB962C8B-B14F-4D97-AF65-F5344CB8AC3E}">
        <p14:creationId xmlns:p14="http://schemas.microsoft.com/office/powerpoint/2010/main" val="372115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D3360-9A16-41C9-93B5-0D0CE3D4261B}"/>
              </a:ext>
            </a:extLst>
          </p:cNvPr>
          <p:cNvSpPr/>
          <p:nvPr/>
        </p:nvSpPr>
        <p:spPr>
          <a:xfrm>
            <a:off x="483736" y="2967335"/>
            <a:ext cx="112245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were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Manually UNIT TESTING!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49899-0236-484E-9ADE-B63E14ED6A79}"/>
              </a:ext>
            </a:extLst>
          </p:cNvPr>
          <p:cNvSpPr/>
          <p:nvPr/>
        </p:nvSpPr>
        <p:spPr>
          <a:xfrm>
            <a:off x="863943" y="2305615"/>
            <a:ext cx="104641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n w="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22000">
                      <a:schemeClr val="accent5"/>
                    </a:gs>
                    <a:gs pos="36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Congratulations!</a:t>
            </a:r>
          </a:p>
        </p:txBody>
      </p:sp>
      <p:pic>
        <p:nvPicPr>
          <p:cNvPr id="1026" name="Picture 2" descr="Party Popper on Google Android 11.0 December 2020 Feature Drop">
            <a:extLst>
              <a:ext uri="{FF2B5EF4-FFF2-40B4-BE49-F238E27FC236}">
                <a16:creationId xmlns:a16="http://schemas.microsoft.com/office/drawing/2014/main" id="{5C1DBE25-4A68-46D8-83E1-12BDEE5A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3" y="246085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arty Popper on Google Android 11.0 December 2020 Feature Drop">
            <a:extLst>
              <a:ext uri="{FF2B5EF4-FFF2-40B4-BE49-F238E27FC236}">
                <a16:creationId xmlns:a16="http://schemas.microsoft.com/office/drawing/2014/main" id="{E010CC49-6267-452B-A24E-754CF512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466" y="64150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arty Popper on Google Android 11.0 December 2020 Feature Drop">
            <a:extLst>
              <a:ext uri="{FF2B5EF4-FFF2-40B4-BE49-F238E27FC236}">
                <a16:creationId xmlns:a16="http://schemas.microsoft.com/office/drawing/2014/main" id="{67167FC2-3952-4DA4-A5BD-9B272664B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40" y="525152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1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behavior as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400" dirty="0"/>
              <a:t>Formalize the testing being done </a:t>
            </a:r>
          </a:p>
          <a:p>
            <a:pPr lvl="1"/>
            <a:r>
              <a:rPr lang="en-US" sz="2200" dirty="0"/>
              <a:t>Units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Given an input, function returns an expected output</a:t>
            </a:r>
          </a:p>
          <a:p>
            <a:pPr lvl="1"/>
            <a:r>
              <a:rPr lang="en-US" sz="2200" dirty="0"/>
              <a:t>Expectations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6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Testthat</a:t>
            </a:r>
            <a:r>
              <a:rPr lang="en-US" dirty="0"/>
              <a:t> unit testing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/>
              <a:t>Units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</a:t>
            </a:r>
            <a:r>
              <a:rPr lang="en-US" sz="2400" dirty="0" err="1"/>
              <a:t>test_that</a:t>
            </a:r>
            <a:r>
              <a:rPr lang="en-US" sz="2400" dirty="0"/>
              <a:t>()</a:t>
            </a:r>
            <a:endParaRPr lang="en-US" sz="2800" dirty="0"/>
          </a:p>
          <a:p>
            <a:endParaRPr lang="en-US" sz="2800" dirty="0"/>
          </a:p>
          <a:p>
            <a:pPr marL="274320" lvl="1" indent="0">
              <a:buNone/>
            </a:pPr>
            <a:r>
              <a:rPr lang="en-US" sz="2400" dirty="0"/>
              <a:t>Expectations </a:t>
            </a:r>
            <a:r>
              <a:rPr lang="en-US" sz="2400" dirty="0">
                <a:sym typeface="Wingdings" panose="05000000000000000000" pitchFamily="2" charset="2"/>
              </a:rPr>
              <a:t> expect_* family of functions</a:t>
            </a:r>
          </a:p>
          <a:p>
            <a:pPr lvl="2"/>
            <a:r>
              <a:rPr lang="en-US" sz="2400" dirty="0" err="1">
                <a:sym typeface="Wingdings" panose="05000000000000000000" pitchFamily="2" charset="2"/>
              </a:rPr>
              <a:t>expect_equal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sz="2400" dirty="0" err="1">
                <a:sym typeface="Wingdings" panose="05000000000000000000" pitchFamily="2" charset="2"/>
              </a:rPr>
              <a:t>expect_true</a:t>
            </a:r>
            <a:r>
              <a:rPr lang="en-US" sz="2400" dirty="0">
                <a:sym typeface="Wingdings" panose="05000000000000000000" pitchFamily="2" charset="2"/>
              </a:rPr>
              <a:t>() / </a:t>
            </a:r>
            <a:r>
              <a:rPr lang="en-US" sz="2400" dirty="0" err="1">
                <a:sym typeface="Wingdings" panose="05000000000000000000" pitchFamily="2" charset="2"/>
              </a:rPr>
              <a:t>expect_false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sz="2400" dirty="0" err="1">
                <a:sym typeface="Wingdings" panose="05000000000000000000" pitchFamily="2" charset="2"/>
              </a:rPr>
              <a:t>expect_error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sz="2400" dirty="0" err="1">
                <a:sym typeface="Wingdings" panose="05000000000000000000" pitchFamily="2" charset="2"/>
              </a:rPr>
              <a:t>expect_warning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sz="2400" dirty="0">
                <a:sym typeface="Wingdings" panose="05000000000000000000" pitchFamily="2" charset="2"/>
                <a:hlinkClick r:id="rId2"/>
              </a:rPr>
              <a:t>https://testthat.r-lib.org/reference/index.html</a:t>
            </a:r>
            <a:r>
              <a:rPr lang="en-US" sz="2400" dirty="0">
                <a:sym typeface="Wingdings" panose="05000000000000000000" pitchFamily="2" charset="2"/>
              </a:rPr>
              <a:t> - full list of expectations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21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Formalize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CCB2-F9CE-49D3-B77B-3D6FEDF5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93" y="2394678"/>
            <a:ext cx="9129414" cy="22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6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Functions</a:t>
            </a:r>
          </a:p>
          <a:p>
            <a:r>
              <a:rPr lang="en-US" sz="2400" dirty="0"/>
              <a:t>Unit Testing</a:t>
            </a:r>
          </a:p>
          <a:p>
            <a:r>
              <a:rPr lang="en-US" sz="2400" dirty="0"/>
              <a:t>Building a package</a:t>
            </a:r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957CC-527B-4F0D-8FF4-2B884478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747712"/>
            <a:ext cx="66103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5A211-6CD9-4DA4-8E0D-1E366013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666750"/>
            <a:ext cx="76485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5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Repeatably Test Function when it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400" dirty="0"/>
              <a:t>When you update the function, you can now test that your expectations still hold!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C5902-CB34-4931-9699-76561D7B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18" y="3470984"/>
            <a:ext cx="7652797" cy="15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F8C86-1BF0-4AC6-AABA-2B7B728C2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59" y="875286"/>
            <a:ext cx="8961073" cy="51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12C60-AB6C-42C4-B72A-238C6D3FD9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-116" b="-261"/>
          <a:stretch/>
        </p:blipFill>
        <p:spPr>
          <a:xfrm>
            <a:off x="1738858" y="869430"/>
            <a:ext cx="8961073" cy="51266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FF8C86-1BF0-4AC6-AABA-2B7B728C2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24979"/>
          <a:stretch/>
        </p:blipFill>
        <p:spPr>
          <a:xfrm>
            <a:off x="1738859" y="3429000"/>
            <a:ext cx="8961073" cy="12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72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FC829-79D8-4A9E-BA0D-9327E0FC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633412"/>
            <a:ext cx="62484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a Package</a:t>
            </a:r>
          </a:p>
        </p:txBody>
      </p:sp>
    </p:spTree>
    <p:extLst>
      <p:ext uri="{BB962C8B-B14F-4D97-AF65-F5344CB8AC3E}">
        <p14:creationId xmlns:p14="http://schemas.microsoft.com/office/powerpoint/2010/main" val="278104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r>
              <a:rPr lang="en-US" sz="5400" dirty="0"/>
              <a:t>A collection of functions with a set of conventions that is intended to make code </a:t>
            </a:r>
            <a:r>
              <a:rPr lang="en-US" sz="5400" dirty="0">
                <a:solidFill>
                  <a:srgbClr val="002060"/>
                </a:solidFill>
              </a:rPr>
              <a:t>reusable</a:t>
            </a:r>
            <a:r>
              <a:rPr lang="en-US" sz="5400" dirty="0"/>
              <a:t> and </a:t>
            </a:r>
            <a:r>
              <a:rPr lang="en-US" sz="5400" dirty="0">
                <a:solidFill>
                  <a:srgbClr val="00C433"/>
                </a:solidFill>
              </a:rPr>
              <a:t>shareable</a:t>
            </a:r>
          </a:p>
        </p:txBody>
      </p:sp>
    </p:spTree>
    <p:extLst>
      <p:ext uri="{BB962C8B-B14F-4D97-AF65-F5344CB8AC3E}">
        <p14:creationId xmlns:p14="http://schemas.microsoft.com/office/powerpoint/2010/main" val="794655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your Package</a:t>
            </a:r>
          </a:p>
        </p:txBody>
      </p:sp>
    </p:spTree>
    <p:extLst>
      <p:ext uri="{BB962C8B-B14F-4D97-AF65-F5344CB8AC3E}">
        <p14:creationId xmlns:p14="http://schemas.microsoft.com/office/powerpoint/2010/main" val="243313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usethis</a:t>
            </a:r>
            <a:r>
              <a:rPr lang="en-US" sz="5400" dirty="0"/>
              <a:t>::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create_package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74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76724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File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C713E3-43E0-4E4C-8F8F-F39365A8EB3A}"/>
              </a:ext>
            </a:extLst>
          </p:cNvPr>
          <p:cNvSpPr txBox="1">
            <a:spLocks/>
          </p:cNvSpPr>
          <p:nvPr/>
        </p:nvSpPr>
        <p:spPr>
          <a:xfrm>
            <a:off x="1066800" y="178922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NAMESPACE File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A4EA7F-5D5F-4F5D-9E06-997061ACB208}"/>
              </a:ext>
            </a:extLst>
          </p:cNvPr>
          <p:cNvSpPr txBox="1">
            <a:spLocks/>
          </p:cNvSpPr>
          <p:nvPr/>
        </p:nvSpPr>
        <p:spPr>
          <a:xfrm>
            <a:off x="1066800" y="298302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R Folder (/R)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327DD-59C7-4386-974B-2B96D91AA32A}"/>
              </a:ext>
            </a:extLst>
          </p:cNvPr>
          <p:cNvSpPr txBox="1"/>
          <p:nvPr/>
        </p:nvSpPr>
        <p:spPr>
          <a:xfrm>
            <a:off x="5950857" y="1372802"/>
            <a:ext cx="590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package information – name, version, authors, dependencies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AC535-005B-4311-BDA8-A6A952DB151B}"/>
              </a:ext>
            </a:extLst>
          </p:cNvPr>
          <p:cNvSpPr txBox="1"/>
          <p:nvPr/>
        </p:nvSpPr>
        <p:spPr>
          <a:xfrm>
            <a:off x="5950857" y="2566600"/>
            <a:ext cx="590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does R need to know – Functions that are shared, dependencies,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08D9C-81BB-47B7-8F56-A3D00268201B}"/>
              </a:ext>
            </a:extLst>
          </p:cNvPr>
          <p:cNvSpPr txBox="1"/>
          <p:nvPr/>
        </p:nvSpPr>
        <p:spPr>
          <a:xfrm>
            <a:off x="5950857" y="3711361"/>
            <a:ext cx="590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 to house the R code of the package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8A6443-0D66-441B-B8DA-E4AFB068B432}"/>
              </a:ext>
            </a:extLst>
          </p:cNvPr>
          <p:cNvSpPr txBox="1">
            <a:spLocks/>
          </p:cNvSpPr>
          <p:nvPr/>
        </p:nvSpPr>
        <p:spPr>
          <a:xfrm>
            <a:off x="1066800" y="476998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dirty="0"/>
              <a:t>.</a:t>
            </a:r>
            <a:r>
              <a:rPr lang="en-US" sz="2400" dirty="0" err="1"/>
              <a:t>Rbuildignore</a:t>
            </a:r>
            <a:r>
              <a:rPr lang="en-US" sz="2400" dirty="0"/>
              <a:t>, .</a:t>
            </a:r>
            <a:r>
              <a:rPr lang="en-US" sz="2400" dirty="0" err="1"/>
              <a:t>gitignore</a:t>
            </a:r>
            <a:r>
              <a:rPr lang="en-US" sz="2400" dirty="0"/>
              <a:t>, .</a:t>
            </a:r>
            <a:r>
              <a:rPr lang="en-US" sz="2400" dirty="0" err="1"/>
              <a:t>Rproj.user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1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usethis</a:t>
            </a:r>
            <a:r>
              <a:rPr lang="en-US" sz="5400" dirty="0"/>
              <a:t>::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use_r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637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Creates a new R 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327DD-59C7-4386-974B-2B96D91AA32A}"/>
              </a:ext>
            </a:extLst>
          </p:cNvPr>
          <p:cNvSpPr txBox="1"/>
          <p:nvPr/>
        </p:nvSpPr>
        <p:spPr>
          <a:xfrm>
            <a:off x="1573968" y="2014194"/>
            <a:ext cx="10329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Within /R</a:t>
            </a:r>
          </a:p>
          <a:p>
            <a:endParaRPr lang="en-US" sz="2400" dirty="0"/>
          </a:p>
          <a:p>
            <a:r>
              <a:rPr lang="en-US" sz="2400" dirty="0"/>
              <a:t>Organize Code within R Script to be related</a:t>
            </a:r>
          </a:p>
          <a:p>
            <a:endParaRPr lang="en-US" sz="2400" dirty="0"/>
          </a:p>
          <a:p>
            <a:r>
              <a:rPr lang="en-US" sz="2400" dirty="0"/>
              <a:t>Give a meaningful name to the script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2EB7F6-FD5F-49E5-B7AF-180B7BF551F9}"/>
              </a:ext>
            </a:extLst>
          </p:cNvPr>
          <p:cNvSpPr txBox="1">
            <a:spLocks/>
          </p:cNvSpPr>
          <p:nvPr/>
        </p:nvSpPr>
        <p:spPr>
          <a:xfrm>
            <a:off x="449705" y="3703730"/>
            <a:ext cx="11453437" cy="228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 err="1"/>
              <a:t>usethis</a:t>
            </a:r>
            <a:r>
              <a:rPr lang="en-US" sz="4400" dirty="0"/>
              <a:t>::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use_r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4400" dirty="0">
                <a:solidFill>
                  <a:srgbClr val="002060"/>
                </a:solidFill>
              </a:rPr>
              <a:t>“</a:t>
            </a:r>
            <a:r>
              <a:rPr lang="en-US" sz="4400" dirty="0" err="1">
                <a:solidFill>
                  <a:srgbClr val="002060"/>
                </a:solidFill>
              </a:rPr>
              <a:t>new_file_name</a:t>
            </a:r>
            <a:r>
              <a:rPr lang="en-US" sz="4400" dirty="0">
                <a:solidFill>
                  <a:srgbClr val="002060"/>
                </a:solidFill>
              </a:rPr>
              <a:t>”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1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usethis</a:t>
            </a:r>
            <a:r>
              <a:rPr lang="en-US" sz="5400" dirty="0"/>
              <a:t>::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use_test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8023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Creates a new test script for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327DD-59C7-4386-974B-2B96D91AA32A}"/>
              </a:ext>
            </a:extLst>
          </p:cNvPr>
          <p:cNvSpPr txBox="1"/>
          <p:nvPr/>
        </p:nvSpPr>
        <p:spPr>
          <a:xfrm>
            <a:off x="1573968" y="2014194"/>
            <a:ext cx="10329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Unit testing allows the developer to repeatedly test across all expectations </a:t>
            </a:r>
          </a:p>
          <a:p>
            <a:endParaRPr lang="en-US" sz="2400" dirty="0"/>
          </a:p>
          <a:p>
            <a:r>
              <a:rPr lang="en-US" sz="2400" dirty="0"/>
              <a:t>Creates tests/</a:t>
            </a:r>
            <a:r>
              <a:rPr lang="en-US" sz="2400" dirty="0" err="1"/>
              <a:t>testthat</a:t>
            </a:r>
            <a:r>
              <a:rPr lang="en-US" sz="2400" dirty="0"/>
              <a:t> folders</a:t>
            </a:r>
          </a:p>
          <a:p>
            <a:endParaRPr lang="en-US" sz="2400" dirty="0"/>
          </a:p>
          <a:p>
            <a:r>
              <a:rPr lang="en-US" sz="2400" dirty="0"/>
              <a:t>Creates new test within tests/</a:t>
            </a:r>
            <a:r>
              <a:rPr lang="en-US" sz="2400" dirty="0" err="1"/>
              <a:t>testthat</a:t>
            </a:r>
            <a:r>
              <a:rPr lang="en-US" sz="2400" dirty="0"/>
              <a:t> folder</a:t>
            </a:r>
          </a:p>
          <a:p>
            <a:endParaRPr lang="en-US" sz="2400" dirty="0"/>
          </a:p>
          <a:p>
            <a:r>
              <a:rPr lang="en-US" sz="2400" dirty="0"/>
              <a:t>Organize tests within to be related</a:t>
            </a:r>
          </a:p>
          <a:p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2EB7F6-FD5F-49E5-B7AF-180B7BF551F9}"/>
              </a:ext>
            </a:extLst>
          </p:cNvPr>
          <p:cNvSpPr txBox="1">
            <a:spLocks/>
          </p:cNvSpPr>
          <p:nvPr/>
        </p:nvSpPr>
        <p:spPr>
          <a:xfrm>
            <a:off x="288858" y="4425347"/>
            <a:ext cx="11453437" cy="228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 err="1"/>
              <a:t>usethis</a:t>
            </a:r>
            <a:r>
              <a:rPr lang="en-US" sz="4400" dirty="0"/>
              <a:t>::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use_test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4400" dirty="0">
                <a:solidFill>
                  <a:srgbClr val="002060"/>
                </a:solidFill>
              </a:rPr>
              <a:t>“new-test-name”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5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usethis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AE10-F90B-44C3-A04E-86AEB985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3849"/>
            <a:ext cx="10058400" cy="4198895"/>
          </a:xfrm>
        </p:spPr>
        <p:txBody>
          <a:bodyPr>
            <a:normAutofit/>
          </a:bodyPr>
          <a:lstStyle/>
          <a:p>
            <a:r>
              <a:rPr lang="en-US" sz="2400" dirty="0"/>
              <a:t>Automates workflows and creation of files and folders done as part of package development</a:t>
            </a:r>
          </a:p>
          <a:p>
            <a:pPr lvl="1"/>
            <a:r>
              <a:rPr lang="en-US" sz="2000" dirty="0"/>
              <a:t>Creating the R package skeleton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create_package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Adding a license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use_license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Create a new R script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use_r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/>
              <a:t>Add package to DESCRIPTION file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use_package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Create a new test – </a:t>
            </a:r>
            <a:r>
              <a:rPr lang="en-US" sz="2000" dirty="0" err="1"/>
              <a:t>usethis</a:t>
            </a:r>
            <a:r>
              <a:rPr lang="en-US" sz="2000" dirty="0"/>
              <a:t>::</a:t>
            </a:r>
            <a:r>
              <a:rPr lang="en-US" sz="2000" dirty="0" err="1"/>
              <a:t>use_test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Create Vignette – </a:t>
            </a:r>
            <a:r>
              <a:rPr lang="en-US" sz="2000" dirty="0" err="1"/>
              <a:t>useths</a:t>
            </a:r>
            <a:r>
              <a:rPr lang="en-US" sz="2000" dirty="0"/>
              <a:t>::</a:t>
            </a:r>
            <a:r>
              <a:rPr lang="en-US" sz="2000" dirty="0" err="1"/>
              <a:t>use_vignette</a:t>
            </a:r>
            <a:r>
              <a:rPr lang="en-US" sz="2000" dirty="0"/>
              <a:t>()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9E485-1FAB-4E0A-B00C-D1B0C0834474}"/>
              </a:ext>
            </a:extLst>
          </p:cNvPr>
          <p:cNvSpPr txBox="1">
            <a:spLocks/>
          </p:cNvSpPr>
          <p:nvPr/>
        </p:nvSpPr>
        <p:spPr>
          <a:xfrm>
            <a:off x="369281" y="4843807"/>
            <a:ext cx="11453437" cy="228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>
                <a:hlinkClick r:id="rId3"/>
              </a:rPr>
              <a:t>usethis.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r-lib.</a:t>
            </a:r>
            <a:r>
              <a:rPr lang="en-US" sz="4400" dirty="0">
                <a:solidFill>
                  <a:srgbClr val="002060"/>
                </a:solidFill>
                <a:hlinkClick r:id="rId3"/>
              </a:rPr>
              <a:t>org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02-E1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629101" y="4682062"/>
            <a:ext cx="944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-apple-system"/>
              </a:rPr>
              <a:t>Materials/Materials-02-Package_Elements_and_Structure/Materials-02-E01-Package_Basics/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UDFs (User defined 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Functions help keep your code DRY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Functions abstract concepts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Functions are testable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74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766060"/>
            <a:ext cx="10363200" cy="1325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Don’t Repeat Yourself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6511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766060"/>
            <a:ext cx="10363200" cy="1325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92D050"/>
                </a:solidFill>
              </a:rPr>
              <a:t>D</a:t>
            </a:r>
            <a:r>
              <a:rPr lang="en-US" sz="7200" dirty="0"/>
              <a:t>on’t </a:t>
            </a:r>
            <a:r>
              <a:rPr lang="en-US" sz="7200" dirty="0">
                <a:solidFill>
                  <a:srgbClr val="92D050"/>
                </a:solidFill>
              </a:rPr>
              <a:t>R</a:t>
            </a:r>
            <a:r>
              <a:rPr lang="en-US" sz="7200" dirty="0"/>
              <a:t>epeat </a:t>
            </a:r>
            <a:r>
              <a:rPr lang="en-US" sz="7200" dirty="0">
                <a:solidFill>
                  <a:srgbClr val="92D050"/>
                </a:solidFill>
              </a:rPr>
              <a:t>Y</a:t>
            </a:r>
            <a:r>
              <a:rPr lang="en-US" sz="7200" dirty="0"/>
              <a:t>ourself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4368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8719" y="1053246"/>
            <a:ext cx="8294557" cy="111639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92D050"/>
                </a:solidFill>
              </a:rPr>
              <a:t>D</a:t>
            </a:r>
            <a:r>
              <a:rPr lang="en-US" sz="7200" dirty="0"/>
              <a:t>on’t </a:t>
            </a:r>
            <a:r>
              <a:rPr lang="en-US" sz="7200" dirty="0">
                <a:solidFill>
                  <a:srgbClr val="92D050"/>
                </a:solidFill>
              </a:rPr>
              <a:t>R</a:t>
            </a:r>
            <a:r>
              <a:rPr lang="en-US" sz="7200" dirty="0"/>
              <a:t>epeat </a:t>
            </a:r>
            <a:r>
              <a:rPr lang="en-US" sz="7200" dirty="0">
                <a:solidFill>
                  <a:srgbClr val="92D050"/>
                </a:solidFill>
              </a:rPr>
              <a:t>Y</a:t>
            </a:r>
            <a:r>
              <a:rPr lang="en-US" sz="7200" dirty="0"/>
              <a:t>ourself</a:t>
            </a:r>
            <a:endParaRPr lang="en-US" sz="6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20D36-4F0F-4206-8BBD-3C29AD423067}"/>
              </a:ext>
            </a:extLst>
          </p:cNvPr>
          <p:cNvSpPr txBox="1">
            <a:spLocks/>
          </p:cNvSpPr>
          <p:nvPr/>
        </p:nvSpPr>
        <p:spPr>
          <a:xfrm>
            <a:off x="1948721" y="2648638"/>
            <a:ext cx="8294557" cy="2597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18500" dirty="0">
                <a:solidFill>
                  <a:srgbClr val="92D050"/>
                </a:solidFill>
              </a:rPr>
              <a:t>DRY</a:t>
            </a:r>
            <a:endParaRPr lang="en-US" sz="12700" dirty="0"/>
          </a:p>
        </p:txBody>
      </p:sp>
    </p:spTree>
    <p:extLst>
      <p:ext uri="{BB962C8B-B14F-4D97-AF65-F5344CB8AC3E}">
        <p14:creationId xmlns:p14="http://schemas.microsoft.com/office/powerpoint/2010/main" val="278058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Copy Paste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Updating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Propagation of updates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77F75-3D93-4F99-92A1-084A6DBA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23" y="2014194"/>
            <a:ext cx="5475377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Concepts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28613E-F738-4A8A-A481-E44A117D0B54}"/>
              </a:ext>
            </a:extLst>
          </p:cNvPr>
          <p:cNvGrpSpPr/>
          <p:nvPr/>
        </p:nvGrpSpPr>
        <p:grpSpPr>
          <a:xfrm>
            <a:off x="3067466" y="2014194"/>
            <a:ext cx="6057068" cy="4018306"/>
            <a:chOff x="6655632" y="2377440"/>
            <a:chExt cx="4759378" cy="31896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ADEEF7-1900-4951-80CD-CC6D0EEA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5633" y="2377440"/>
              <a:ext cx="4759377" cy="246636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DCB4AE-C9F7-4542-B49B-4BD7A666AAC5}"/>
                </a:ext>
              </a:extLst>
            </p:cNvPr>
            <p:cNvGrpSpPr/>
            <p:nvPr/>
          </p:nvGrpSpPr>
          <p:grpSpPr>
            <a:xfrm>
              <a:off x="6655632" y="4843806"/>
              <a:ext cx="4759377" cy="723275"/>
              <a:chOff x="6655632" y="4843806"/>
              <a:chExt cx="4759377" cy="7232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7C472D-926F-4E34-B339-3A16BF0C708F}"/>
                  </a:ext>
                </a:extLst>
              </p:cNvPr>
              <p:cNvSpPr/>
              <p:nvPr/>
            </p:nvSpPr>
            <p:spPr>
              <a:xfrm>
                <a:off x="6655632" y="4843806"/>
                <a:ext cx="4759377" cy="366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Quote Tweet from Hadley Wickham (@hadleywickham)</a:t>
                </a:r>
              </a:p>
              <a:p>
                <a:r>
                  <a:rPr lang="en-US" sz="1200" dirty="0"/>
                  <a:t>February 11, 2021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3B2406B-2321-4822-816E-314FEDDD93A2}"/>
                  </a:ext>
                </a:extLst>
              </p:cNvPr>
              <p:cNvSpPr/>
              <p:nvPr/>
            </p:nvSpPr>
            <p:spPr>
              <a:xfrm>
                <a:off x="6655632" y="5305471"/>
                <a:ext cx="475937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https://twitter.com/hadleywickham/status/1359852563726819332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440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10176</TotalTime>
  <Words>1115</Words>
  <Application>Microsoft Office PowerPoint</Application>
  <PresentationFormat>Widescreen</PresentationFormat>
  <Paragraphs>203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Functions</vt:lpstr>
      <vt:lpstr>UDFs (User defined functions)</vt:lpstr>
      <vt:lpstr>PowerPoint Presentation</vt:lpstr>
      <vt:lpstr>PowerPoint Presentation</vt:lpstr>
      <vt:lpstr>PowerPoint Presentation</vt:lpstr>
      <vt:lpstr>DRY</vt:lpstr>
      <vt:lpstr>Abstracting Concepts</vt:lpstr>
      <vt:lpstr>Abstracting Concepts</vt:lpstr>
      <vt:lpstr>Testable</vt:lpstr>
      <vt:lpstr>Unit Testing</vt:lpstr>
      <vt:lpstr>Unit Testing</vt:lpstr>
      <vt:lpstr>Unit Testing</vt:lpstr>
      <vt:lpstr>PowerPoint Presentation</vt:lpstr>
      <vt:lpstr>PowerPoint Presentation</vt:lpstr>
      <vt:lpstr>Test Function behavior as unit tests</vt:lpstr>
      <vt:lpstr>Testthat unit testing framework</vt:lpstr>
      <vt:lpstr>Formalize Testing</vt:lpstr>
      <vt:lpstr>PowerPoint Presentation</vt:lpstr>
      <vt:lpstr>PowerPoint Presentation</vt:lpstr>
      <vt:lpstr>Repeatably Test Function when it updates</vt:lpstr>
      <vt:lpstr>PowerPoint Presentation</vt:lpstr>
      <vt:lpstr>PowerPoint Presentation</vt:lpstr>
      <vt:lpstr>PowerPoint Presentation</vt:lpstr>
      <vt:lpstr>Whats a Package</vt:lpstr>
      <vt:lpstr>A collection of functions with a set of conventions that is intended to make code reusable and shareable</vt:lpstr>
      <vt:lpstr>Making your Package</vt:lpstr>
      <vt:lpstr>usethis::create_package()</vt:lpstr>
      <vt:lpstr>DESCRIPTION File</vt:lpstr>
      <vt:lpstr>usethis::use_r()</vt:lpstr>
      <vt:lpstr>Creates a new R script</vt:lpstr>
      <vt:lpstr>usethis::use_test()</vt:lpstr>
      <vt:lpstr>Creates a new test script for unit testing</vt:lpstr>
      <vt:lpstr>usethis</vt:lpstr>
      <vt:lpstr>Materials 02-E1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43</cp:revision>
  <dcterms:created xsi:type="dcterms:W3CDTF">2021-05-20T20:49:21Z</dcterms:created>
  <dcterms:modified xsi:type="dcterms:W3CDTF">2021-05-28T22:15:52Z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