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6"/>
  </p:notesMasterIdLst>
  <p:sldIdLst>
    <p:sldId id="257" r:id="rId5"/>
    <p:sldId id="262" r:id="rId6"/>
    <p:sldId id="263" r:id="rId7"/>
    <p:sldId id="265" r:id="rId8"/>
    <p:sldId id="287" r:id="rId9"/>
    <p:sldId id="288" r:id="rId10"/>
    <p:sldId id="268" r:id="rId11"/>
    <p:sldId id="270" r:id="rId12"/>
    <p:sldId id="285" r:id="rId13"/>
    <p:sldId id="286" r:id="rId14"/>
    <p:sldId id="271" r:id="rId15"/>
    <p:sldId id="272" r:id="rId16"/>
    <p:sldId id="284" r:id="rId17"/>
    <p:sldId id="273" r:id="rId18"/>
    <p:sldId id="274" r:id="rId19"/>
    <p:sldId id="277" r:id="rId20"/>
    <p:sldId id="278" r:id="rId21"/>
    <p:sldId id="279" r:id="rId22"/>
    <p:sldId id="282" r:id="rId23"/>
    <p:sldId id="283"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97593-36FA-4171-A4F3-5A9D46E69B8E}" v="8" dt="2021-10-26T21:08:18.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3375" autoAdjust="0"/>
  </p:normalViewPr>
  <p:slideViewPr>
    <p:cSldViewPr snapToGrid="0">
      <p:cViewPr varScale="1">
        <p:scale>
          <a:sx n="67" d="100"/>
          <a:sy n="67" d="100"/>
        </p:scale>
        <p:origin x="112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s Hughes" userId="70958ad1-f5a5-48f5-9815-bf834be6566e" providerId="ADAL" clId="{77697593-36FA-4171-A4F3-5A9D46E69B8E}"/>
    <pc:docChg chg="custSel addSld modSld">
      <pc:chgData name="Ellis Hughes" userId="70958ad1-f5a5-48f5-9815-bf834be6566e" providerId="ADAL" clId="{77697593-36FA-4171-A4F3-5A9D46E69B8E}" dt="2021-10-26T21:09:41.162" v="243" actId="20577"/>
      <pc:docMkLst>
        <pc:docMk/>
      </pc:docMkLst>
      <pc:sldChg chg="modSp mod">
        <pc:chgData name="Ellis Hughes" userId="70958ad1-f5a5-48f5-9815-bf834be6566e" providerId="ADAL" clId="{77697593-36FA-4171-A4F3-5A9D46E69B8E}" dt="2021-10-26T21:08:30.090" v="224" actId="20577"/>
        <pc:sldMkLst>
          <pc:docMk/>
          <pc:sldMk cId="2961198549" sldId="272"/>
        </pc:sldMkLst>
        <pc:spChg chg="mod">
          <ac:chgData name="Ellis Hughes" userId="70958ad1-f5a5-48f5-9815-bf834be6566e" providerId="ADAL" clId="{77697593-36FA-4171-A4F3-5A9D46E69B8E}" dt="2021-10-26T21:08:30.090" v="224" actId="20577"/>
          <ac:spMkLst>
            <pc:docMk/>
            <pc:sldMk cId="2961198549" sldId="272"/>
            <ac:spMk id="3" creationId="{8AB0FEEC-3BEF-46E7-912B-C736F42B180B}"/>
          </ac:spMkLst>
        </pc:spChg>
        <pc:spChg chg="mod">
          <ac:chgData name="Ellis Hughes" userId="70958ad1-f5a5-48f5-9815-bf834be6566e" providerId="ADAL" clId="{77697593-36FA-4171-A4F3-5A9D46E69B8E}" dt="2021-10-26T21:08:18.193" v="215" actId="207"/>
          <ac:spMkLst>
            <pc:docMk/>
            <pc:sldMk cId="2961198549" sldId="272"/>
            <ac:spMk id="4" creationId="{D59083DE-6E1A-4132-A4C8-A18D53074B76}"/>
          </ac:spMkLst>
        </pc:spChg>
        <pc:spChg chg="mod">
          <ac:chgData name="Ellis Hughes" userId="70958ad1-f5a5-48f5-9815-bf834be6566e" providerId="ADAL" clId="{77697593-36FA-4171-A4F3-5A9D46E69B8E}" dt="2021-10-26T21:08:24.561" v="216" actId="1076"/>
          <ac:spMkLst>
            <pc:docMk/>
            <pc:sldMk cId="2961198549" sldId="272"/>
            <ac:spMk id="5" creationId="{2B0E1A9C-DED3-4FD3-978C-825945879A48}"/>
          </ac:spMkLst>
        </pc:spChg>
      </pc:sldChg>
      <pc:sldChg chg="modSp mod">
        <pc:chgData name="Ellis Hughes" userId="70958ad1-f5a5-48f5-9815-bf834be6566e" providerId="ADAL" clId="{77697593-36FA-4171-A4F3-5A9D46E69B8E}" dt="2021-10-26T21:09:41.162" v="243" actId="20577"/>
        <pc:sldMkLst>
          <pc:docMk/>
          <pc:sldMk cId="4286147586" sldId="284"/>
        </pc:sldMkLst>
        <pc:spChg chg="mod">
          <ac:chgData name="Ellis Hughes" userId="70958ad1-f5a5-48f5-9815-bf834be6566e" providerId="ADAL" clId="{77697593-36FA-4171-A4F3-5A9D46E69B8E}" dt="2021-10-26T21:09:41.162" v="243" actId="20577"/>
          <ac:spMkLst>
            <pc:docMk/>
            <pc:sldMk cId="4286147586" sldId="284"/>
            <ac:spMk id="5" creationId="{2B0E1A9C-DED3-4FD3-978C-825945879A48}"/>
          </ac:spMkLst>
        </pc:spChg>
      </pc:sldChg>
      <pc:sldChg chg="addSp delSp modSp add mod">
        <pc:chgData name="Ellis Hughes" userId="70958ad1-f5a5-48f5-9815-bf834be6566e" providerId="ADAL" clId="{77697593-36FA-4171-A4F3-5A9D46E69B8E}" dt="2021-10-26T21:07:10.411" v="138" actId="20577"/>
        <pc:sldMkLst>
          <pc:docMk/>
          <pc:sldMk cId="1674326587" sldId="288"/>
        </pc:sldMkLst>
        <pc:spChg chg="mod">
          <ac:chgData name="Ellis Hughes" userId="70958ad1-f5a5-48f5-9815-bf834be6566e" providerId="ADAL" clId="{77697593-36FA-4171-A4F3-5A9D46E69B8E}" dt="2021-10-26T21:04:05.325" v="43" actId="313"/>
          <ac:spMkLst>
            <pc:docMk/>
            <pc:sldMk cId="1674326587" sldId="288"/>
            <ac:spMk id="2" creationId="{4F3B95D1-4C83-407C-A358-C8C4A597CFA8}"/>
          </ac:spMkLst>
        </pc:spChg>
        <pc:spChg chg="add mod">
          <ac:chgData name="Ellis Hughes" userId="70958ad1-f5a5-48f5-9815-bf834be6566e" providerId="ADAL" clId="{77697593-36FA-4171-A4F3-5A9D46E69B8E}" dt="2021-10-26T21:06:28.174" v="130" actId="14100"/>
          <ac:spMkLst>
            <pc:docMk/>
            <pc:sldMk cId="1674326587" sldId="288"/>
            <ac:spMk id="4" creationId="{96D685A5-EBBD-428C-83EF-E93B4FD86C68}"/>
          </ac:spMkLst>
        </pc:spChg>
        <pc:spChg chg="del">
          <ac:chgData name="Ellis Hughes" userId="70958ad1-f5a5-48f5-9815-bf834be6566e" providerId="ADAL" clId="{77697593-36FA-4171-A4F3-5A9D46E69B8E}" dt="2021-10-26T21:04:12.796" v="45" actId="478"/>
          <ac:spMkLst>
            <pc:docMk/>
            <pc:sldMk cId="1674326587" sldId="288"/>
            <ac:spMk id="5" creationId="{E4708D06-5299-4CFC-B296-7FBBB8D5D933}"/>
          </ac:spMkLst>
        </pc:spChg>
        <pc:spChg chg="add del mod">
          <ac:chgData name="Ellis Hughes" userId="70958ad1-f5a5-48f5-9815-bf834be6566e" providerId="ADAL" clId="{77697593-36FA-4171-A4F3-5A9D46E69B8E}" dt="2021-10-26T21:05:04.543" v="75" actId="478"/>
          <ac:spMkLst>
            <pc:docMk/>
            <pc:sldMk cId="1674326587" sldId="288"/>
            <ac:spMk id="8" creationId="{0AC06E8A-63D5-4D0D-BCB5-0F56011F394E}"/>
          </ac:spMkLst>
        </pc:spChg>
        <pc:spChg chg="add mod">
          <ac:chgData name="Ellis Hughes" userId="70958ad1-f5a5-48f5-9815-bf834be6566e" providerId="ADAL" clId="{77697593-36FA-4171-A4F3-5A9D46E69B8E}" dt="2021-10-26T21:06:35.941" v="131" actId="14100"/>
          <ac:spMkLst>
            <pc:docMk/>
            <pc:sldMk cId="1674326587" sldId="288"/>
            <ac:spMk id="24" creationId="{5787A165-931F-424F-B188-AABAF4686571}"/>
          </ac:spMkLst>
        </pc:spChg>
        <pc:spChg chg="add mod">
          <ac:chgData name="Ellis Hughes" userId="70958ad1-f5a5-48f5-9815-bf834be6566e" providerId="ADAL" clId="{77697593-36FA-4171-A4F3-5A9D46E69B8E}" dt="2021-10-26T21:05:45.096" v="97" actId="20577"/>
          <ac:spMkLst>
            <pc:docMk/>
            <pc:sldMk cId="1674326587" sldId="288"/>
            <ac:spMk id="25" creationId="{1C818B16-ACD8-42CC-8F6D-8133DD0CD376}"/>
          </ac:spMkLst>
        </pc:spChg>
        <pc:spChg chg="add mod">
          <ac:chgData name="Ellis Hughes" userId="70958ad1-f5a5-48f5-9815-bf834be6566e" providerId="ADAL" clId="{77697593-36FA-4171-A4F3-5A9D46E69B8E}" dt="2021-10-26T21:07:10.411" v="138" actId="20577"/>
          <ac:spMkLst>
            <pc:docMk/>
            <pc:sldMk cId="1674326587" sldId="288"/>
            <ac:spMk id="26" creationId="{9F2E9A6B-24D8-40E1-B1BB-67246FD59E32}"/>
          </ac:spMkLst>
        </pc:spChg>
        <pc:grpChg chg="del">
          <ac:chgData name="Ellis Hughes" userId="70958ad1-f5a5-48f5-9815-bf834be6566e" providerId="ADAL" clId="{77697593-36FA-4171-A4F3-5A9D46E69B8E}" dt="2021-10-26T21:05:28.205" v="92" actId="478"/>
          <ac:grpSpMkLst>
            <pc:docMk/>
            <pc:sldMk cId="1674326587" sldId="288"/>
            <ac:grpSpMk id="23" creationId="{7B66FF87-DDA2-43E9-8DA4-03D2187E7D8E}"/>
          </ac:grpSpMkLst>
        </pc:grpChg>
        <pc:picChg chg="del">
          <ac:chgData name="Ellis Hughes" userId="70958ad1-f5a5-48f5-9815-bf834be6566e" providerId="ADAL" clId="{77697593-36FA-4171-A4F3-5A9D46E69B8E}" dt="2021-10-26T21:04:10.551" v="44" actId="478"/>
          <ac:picMkLst>
            <pc:docMk/>
            <pc:sldMk cId="1674326587" sldId="288"/>
            <ac:picMk id="6" creationId="{EF865C96-2337-4A23-9653-09031EF4BD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a:t>
            </a:fld>
            <a:endParaRPr lang="en-US"/>
          </a:p>
        </p:txBody>
      </p:sp>
    </p:spTree>
    <p:extLst>
      <p:ext uri="{BB962C8B-B14F-4D97-AF65-F5344CB8AC3E}">
        <p14:creationId xmlns:p14="http://schemas.microsoft.com/office/powerpoint/2010/main" val="1366907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a:t>Github.com/</a:t>
            </a:r>
            <a:r>
              <a:rPr lang="en-US" dirty="0" err="1"/>
              <a:t>thebioengineer</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21</a:t>
            </a:fld>
            <a:endParaRPr lang="en-US"/>
          </a:p>
        </p:txBody>
      </p:sp>
    </p:spTree>
    <p:extLst>
      <p:ext uri="{BB962C8B-B14F-4D97-AF65-F5344CB8AC3E}">
        <p14:creationId xmlns:p14="http://schemas.microsoft.com/office/powerpoint/2010/main" val="380334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6</a:t>
            </a:fld>
            <a:endParaRPr lang="en-US"/>
          </a:p>
        </p:txBody>
      </p:sp>
    </p:spTree>
    <p:extLst>
      <p:ext uri="{BB962C8B-B14F-4D97-AF65-F5344CB8AC3E}">
        <p14:creationId xmlns:p14="http://schemas.microsoft.com/office/powerpoint/2010/main" val="12841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thanks to R/Pharma</a:t>
            </a:r>
            <a:r>
              <a:rPr lang="en-US" baseline="0" dirty="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15</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174145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a:bodyPr>
          <a:lstStyle/>
          <a:p>
            <a:r>
              <a:rPr lang="en-GB" sz="4000" dirty="0"/>
              <a:t>R Package Validation</a:t>
            </a:r>
            <a:br>
              <a:rPr lang="en-GB" sz="4000" dirty="0"/>
            </a:br>
            <a:r>
              <a:rPr lang="en-GB" sz="4000" dirty="0"/>
              <a:t>Workshop</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sz="2200" dirty="0"/>
              <a:t>R Package Development</a:t>
            </a:r>
          </a:p>
          <a:p>
            <a:pPr lvl="1"/>
            <a:r>
              <a:rPr lang="en-US" sz="2000" dirty="0" err="1"/>
              <a:t>devtools</a:t>
            </a:r>
            <a:r>
              <a:rPr lang="en-US" sz="2000" dirty="0"/>
              <a:t>, </a:t>
            </a:r>
            <a:r>
              <a:rPr lang="en-US" sz="2000" dirty="0" err="1"/>
              <a:t>usethis</a:t>
            </a:r>
            <a:r>
              <a:rPr lang="en-US" sz="2000" dirty="0"/>
              <a:t>, </a:t>
            </a:r>
            <a:r>
              <a:rPr lang="en-US" sz="2000" dirty="0" err="1"/>
              <a:t>roxygen</a:t>
            </a:r>
            <a:r>
              <a:rPr lang="en-US" sz="2000" dirty="0"/>
              <a:t>, </a:t>
            </a:r>
            <a:r>
              <a:rPr lang="en-US" sz="2000" dirty="0" err="1"/>
              <a:t>testthat</a:t>
            </a:r>
            <a:endParaRPr lang="en-US" sz="2000" dirty="0"/>
          </a:p>
          <a:p>
            <a:pPr lvl="1"/>
            <a:endParaRPr lang="en-US" sz="2000" dirty="0"/>
          </a:p>
          <a:p>
            <a:r>
              <a:rPr lang="en-US" sz="2200" dirty="0"/>
              <a:t>Literate Programming</a:t>
            </a:r>
          </a:p>
          <a:p>
            <a:pPr lvl="1"/>
            <a:r>
              <a:rPr lang="en-US" sz="2000" dirty="0" err="1"/>
              <a:t>rmarkdown</a:t>
            </a:r>
            <a:endParaRPr lang="en-US" sz="2000" dirty="0"/>
          </a:p>
          <a:p>
            <a:pPr marL="0" indent="0">
              <a:buNone/>
            </a:pPr>
            <a:endParaRPr lang="en-US" sz="2400" dirty="0"/>
          </a:p>
        </p:txBody>
      </p:sp>
    </p:spTree>
    <p:extLst>
      <p:ext uri="{BB962C8B-B14F-4D97-AF65-F5344CB8AC3E}">
        <p14:creationId xmlns:p14="http://schemas.microsoft.com/office/powerpoint/2010/main" val="16324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valtools_workshop</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11" y="2899936"/>
            <a:ext cx="8150973" cy="2677656"/>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2 types of exercises:</a:t>
            </a:r>
            <a:r>
              <a:rPr lang="en-US" sz="2400" dirty="0">
                <a:solidFill>
                  <a:schemeClr val="accent1">
                    <a:lumMod val="75000"/>
                  </a:schemeClr>
                </a:solidFill>
              </a:rPr>
              <a:t> </a:t>
            </a:r>
          </a:p>
          <a:p>
            <a:pPr marL="0" lvl="2" algn="ctr" defTabSz="114300"/>
            <a:r>
              <a:rPr lang="en-US" sz="2400" dirty="0">
                <a:solidFill>
                  <a:schemeClr val="accent1">
                    <a:lumMod val="75000"/>
                  </a:schemeClr>
                </a:solidFill>
              </a:rPr>
              <a:t>Sparse </a:t>
            </a:r>
            <a:r>
              <a:rPr lang="en-US" sz="2400" dirty="0"/>
              <a:t>or </a:t>
            </a:r>
            <a:r>
              <a:rPr lang="en-US" sz="2400" dirty="0">
                <a:solidFill>
                  <a:srgbClr val="0070C0"/>
                </a:solidFill>
              </a:rPr>
              <a:t>Verbose</a:t>
            </a:r>
          </a:p>
          <a:p>
            <a:pPr marL="0" lvl="2" algn="ctr" defTabSz="114300"/>
            <a:r>
              <a:rPr lang="en-US" sz="2400" dirty="0"/>
              <a:t>Named according to the</a:t>
            </a:r>
          </a:p>
          <a:p>
            <a:pPr marL="0" lvl="2" algn="ctr" defTabSz="114300"/>
            <a:r>
              <a:rPr lang="en-US" sz="2400" dirty="0"/>
              <a:t> Slides they correspond with</a:t>
            </a:r>
          </a:p>
          <a:p>
            <a:pPr algn="ctr"/>
            <a:endParaRPr lang="en-US" sz="24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3034145"/>
            <a:ext cx="10363200" cy="789709"/>
          </a:xfrm>
        </p:spPr>
        <p:txBody>
          <a:bodyPr/>
          <a:lstStyle/>
          <a:p>
            <a:pPr marL="0" indent="0" algn="ctr">
              <a:buNone/>
            </a:pPr>
            <a:r>
              <a:rPr lang="en-US" sz="3600" b="1" dirty="0"/>
              <a:t>R Package Validation Workshop</a:t>
            </a:r>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066800" y="3770806"/>
            <a:ext cx="9867207" cy="954107"/>
          </a:xfrm>
          <a:prstGeom prst="rect">
            <a:avLst/>
          </a:prstGeom>
          <a:noFill/>
        </p:spPr>
        <p:txBody>
          <a:bodyPr wrap="square" rtlCol="0">
            <a:spAutoFit/>
          </a:bodyPr>
          <a:lstStyle/>
          <a:p>
            <a:pPr algn="ctr"/>
            <a:r>
              <a:rPr lang="en-US" sz="2800" dirty="0"/>
              <a:t>Please check see the chat email for the URL!</a:t>
            </a:r>
          </a:p>
          <a:p>
            <a:pPr algn="ctr"/>
            <a:endParaRPr lang="en-US" sz="2800" dirty="0"/>
          </a:p>
        </p:txBody>
      </p:sp>
      <p:pic>
        <p:nvPicPr>
          <p:cNvPr id="7" name="Picture 6" descr="Graphical user interface, text&#10;&#10;Description automatically generated">
            <a:extLst>
              <a:ext uri="{FF2B5EF4-FFF2-40B4-BE49-F238E27FC236}">
                <a16:creationId xmlns:a16="http://schemas.microsoft.com/office/drawing/2014/main"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Tree>
    <p:extLst>
      <p:ext uri="{BB962C8B-B14F-4D97-AF65-F5344CB8AC3E}">
        <p14:creationId xmlns:p14="http://schemas.microsoft.com/office/powerpoint/2010/main" val="428614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695141342"/>
              </p:ext>
            </p:extLst>
          </p:nvPr>
        </p:nvGraphicFramePr>
        <p:xfrm>
          <a:off x="1465811" y="1441894"/>
          <a:ext cx="9260378" cy="3850990"/>
        </p:xfrm>
        <a:graphic>
          <a:graphicData uri="http://schemas.openxmlformats.org/drawingml/2006/table">
            <a:tbl>
              <a:tblPr>
                <a:tableStyleId>{5C22544A-7EE6-4342-B048-85BDC9FD1C3A}</a:tableStyleId>
              </a:tblPr>
              <a:tblGrid>
                <a:gridCol w="2068072">
                  <a:extLst>
                    <a:ext uri="{9D8B030D-6E8A-4147-A177-3AD203B41FA5}">
                      <a16:colId xmlns:a16="http://schemas.microsoft.com/office/drawing/2014/main" val="1356780315"/>
                    </a:ext>
                  </a:extLst>
                </a:gridCol>
                <a:gridCol w="3402349">
                  <a:extLst>
                    <a:ext uri="{9D8B030D-6E8A-4147-A177-3AD203B41FA5}">
                      <a16:colId xmlns:a16="http://schemas.microsoft.com/office/drawing/2014/main" val="3006423282"/>
                    </a:ext>
                  </a:extLst>
                </a:gridCol>
                <a:gridCol w="3789957">
                  <a:extLst>
                    <a:ext uri="{9D8B030D-6E8A-4147-A177-3AD203B41FA5}">
                      <a16:colId xmlns:a16="http://schemas.microsoft.com/office/drawing/2014/main" val="857023930"/>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38107">
                <a:tc>
                  <a:txBody>
                    <a:bodyPr/>
                    <a:lstStyle/>
                    <a:p>
                      <a:pPr algn="ctr" fontAlgn="ctr"/>
                      <a:r>
                        <a:rPr lang="en-US" sz="1400" u="none" strike="noStrike" dirty="0">
                          <a:effectLst/>
                          <a:latin typeface="+mn-lt"/>
                        </a:rPr>
                        <a:t>0 -10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606187">
                <a:tc>
                  <a:txBody>
                    <a:bodyPr/>
                    <a:lstStyle/>
                    <a:p>
                      <a:pPr algn="ctr" fontAlgn="ctr"/>
                      <a:r>
                        <a:rPr lang="en-US" sz="1400" u="none" strike="noStrike" dirty="0">
                          <a:effectLst/>
                          <a:latin typeface="+mn-lt"/>
                        </a:rPr>
                        <a:t>10 - 30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Intro</a:t>
                      </a:r>
                      <a:r>
                        <a:rPr lang="en-US" sz="1400" u="none" strike="noStrike" baseline="0" dirty="0">
                          <a:effectLst/>
                          <a:latin typeface="+mn-lt"/>
                        </a:rPr>
                        <a:t> to </a:t>
                      </a:r>
                      <a:r>
                        <a:rPr lang="en-US" sz="1400" u="none" strike="noStrike" dirty="0">
                          <a:effectLst/>
                          <a:latin typeface="+mn-lt"/>
                        </a:rPr>
                        <a:t>the</a:t>
                      </a:r>
                    </a:p>
                    <a:p>
                      <a:pPr algn="ctr" fontAlgn="b"/>
                      <a:r>
                        <a:rPr lang="en-US" sz="1400" u="none" strike="noStrike" dirty="0">
                          <a:effectLst/>
                          <a:latin typeface="+mn-lt"/>
                        </a:rPr>
                        <a:t> R Package Validation Framework</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38107">
                <a:tc>
                  <a:txBody>
                    <a:bodyPr/>
                    <a:lstStyle/>
                    <a:p>
                      <a:pPr algn="ctr" fontAlgn="ctr"/>
                      <a:r>
                        <a:rPr lang="en-US" sz="1400" u="none" strike="noStrike" dirty="0">
                          <a:effectLst/>
                          <a:latin typeface="+mn-lt"/>
                        </a:rPr>
                        <a:t>30 - 40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338107">
                <a:tc>
                  <a:txBody>
                    <a:bodyPr/>
                    <a:lstStyle/>
                    <a:p>
                      <a:pPr algn="ctr" fontAlgn="ctr"/>
                      <a:r>
                        <a:rPr lang="en-US" sz="1400" u="none" strike="noStrike" dirty="0">
                          <a:effectLst/>
                          <a:latin typeface="+mn-lt"/>
                        </a:rPr>
                        <a:t>40 - 50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Intro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38107">
                <a:tc>
                  <a:txBody>
                    <a:bodyPr/>
                    <a:lstStyle/>
                    <a:p>
                      <a:pPr algn="ctr" fontAlgn="ctr"/>
                      <a:r>
                        <a:rPr lang="en-US" sz="1400" b="0" i="0" u="none" strike="noStrike" dirty="0">
                          <a:solidFill>
                            <a:srgbClr val="000000"/>
                          </a:solidFill>
                          <a:effectLst/>
                          <a:latin typeface="+mn-lt"/>
                        </a:rPr>
                        <a:t>50 - 90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Using {</a:t>
                      </a:r>
                      <a:r>
                        <a:rPr lang="en-US" sz="1400" b="0" i="0" u="none" strike="noStrike" dirty="0" err="1">
                          <a:solidFill>
                            <a:srgbClr val="000000"/>
                          </a:solidFill>
                          <a:effectLst/>
                          <a:latin typeface="+mn-lt"/>
                        </a:rPr>
                        <a:t>Valtools</a:t>
                      </a:r>
                      <a:r>
                        <a:rPr lang="en-US" sz="1400" b="0" i="0" u="none" strike="noStrike" dirty="0">
                          <a:solidFill>
                            <a:srgbClr val="000000"/>
                          </a:solidFill>
                          <a:effectLst/>
                          <a:latin typeface="+mn-lt"/>
                        </a:rPr>
                        <a:t>}</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Elements of Validation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79646"/>
                  </a:ext>
                </a:extLst>
              </a:tr>
              <a:tr h="501062">
                <a:tc>
                  <a:txBody>
                    <a:bodyPr/>
                    <a:lstStyle/>
                    <a:p>
                      <a:pPr algn="ctr" fontAlgn="ct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Break</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8107">
                <a:tc>
                  <a:txBody>
                    <a:bodyPr/>
                    <a:lstStyle/>
                    <a:p>
                      <a:pPr algn="ctr" fontAlgn="ctr"/>
                      <a:r>
                        <a:rPr lang="en-US" sz="1400" u="none" strike="noStrike" dirty="0">
                          <a:effectLst/>
                          <a:latin typeface="+mn-lt"/>
                        </a:rPr>
                        <a:t>90 - 125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Validation Reports </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Elements of a Validation Report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38107">
                <a:tc>
                  <a:txBody>
                    <a:bodyPr/>
                    <a:lstStyle/>
                    <a:p>
                      <a:pPr algn="ctr" fontAlgn="ctr"/>
                      <a:r>
                        <a:rPr lang="en-US" sz="1400" b="0" i="0" u="none" strike="noStrike" dirty="0">
                          <a:solidFill>
                            <a:srgbClr val="000000"/>
                          </a:solidFill>
                          <a:effectLst/>
                          <a:latin typeface="+mn-lt"/>
                        </a:rPr>
                        <a:t>125 -135</a:t>
                      </a:r>
                      <a:r>
                        <a:rPr lang="en-US" sz="1400" b="0" i="0" u="none" strike="noStrike" baseline="0" dirty="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Break / Q&amp;A</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247">
                <a:tc>
                  <a:txBody>
                    <a:bodyPr/>
                    <a:lstStyle/>
                    <a:p>
                      <a:pPr algn="ctr" fontAlgn="ctr"/>
                      <a:r>
                        <a:rPr lang="en-US" sz="1400" u="none" strike="noStrike" dirty="0">
                          <a:effectLst/>
                          <a:latin typeface="+mn-lt"/>
                        </a:rPr>
                        <a:t>140 -180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Types of Validation &amp; Q&amp;A</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Re-Validating a Package </a:t>
                      </a:r>
                      <a:endParaRPr lang="en-US" sz="1400" b="0" i="0" u="none" strike="noStrike" dirty="0">
                        <a:solidFill>
                          <a:srgbClr val="000000"/>
                        </a:solidFill>
                        <a:effectLst/>
                        <a:latin typeface="+mn-lt"/>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What do I need to know</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a:xfrm>
            <a:off x="1629102" y="1847788"/>
            <a:ext cx="8933796" cy="2437232"/>
          </a:xfrm>
        </p:spPr>
        <p:txBody>
          <a:bodyPr/>
          <a:lstStyle/>
          <a:p>
            <a:r>
              <a:rPr lang="en-US" dirty="0"/>
              <a:t>Ready?</a:t>
            </a:r>
            <a:br>
              <a:rPr lang="en-US" dirty="0"/>
            </a:br>
            <a:r>
              <a:rPr lang="en-US" dirty="0"/>
              <a:t>Lets Go!</a:t>
            </a:r>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a:bodyPr>
          <a:lstStyle/>
          <a:p>
            <a:r>
              <a:rPr lang="en-US" sz="2000" dirty="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33345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Welcome to our TA’s!</a:t>
            </a:r>
          </a:p>
        </p:txBody>
      </p:sp>
      <p:sp>
        <p:nvSpPr>
          <p:cNvPr id="4" name="Content Placeholder 3">
            <a:extLst>
              <a:ext uri="{FF2B5EF4-FFF2-40B4-BE49-F238E27FC236}">
                <a16:creationId xmlns:a16="http://schemas.microsoft.com/office/drawing/2014/main" id="{96D685A5-EBBD-428C-83EF-E93B4FD86C68}"/>
              </a:ext>
            </a:extLst>
          </p:cNvPr>
          <p:cNvSpPr>
            <a:spLocks noGrp="1"/>
          </p:cNvSpPr>
          <p:nvPr>
            <p:ph sz="half" idx="1"/>
          </p:nvPr>
        </p:nvSpPr>
        <p:spPr>
          <a:xfrm>
            <a:off x="926561" y="2103120"/>
            <a:ext cx="2584348" cy="3749040"/>
          </a:xfrm>
        </p:spPr>
        <p:txBody>
          <a:bodyPr/>
          <a:lstStyle/>
          <a:p>
            <a:r>
              <a:rPr lang="en-US" dirty="0"/>
              <a:t>Eli Miller</a:t>
            </a:r>
          </a:p>
        </p:txBody>
      </p:sp>
      <p:sp>
        <p:nvSpPr>
          <p:cNvPr id="24" name="Content Placeholder 3">
            <a:extLst>
              <a:ext uri="{FF2B5EF4-FFF2-40B4-BE49-F238E27FC236}">
                <a16:creationId xmlns:a16="http://schemas.microsoft.com/office/drawing/2014/main" id="{5787A165-931F-424F-B188-AABAF4686571}"/>
              </a:ext>
            </a:extLst>
          </p:cNvPr>
          <p:cNvSpPr txBox="1">
            <a:spLocks/>
          </p:cNvSpPr>
          <p:nvPr/>
        </p:nvSpPr>
        <p:spPr>
          <a:xfrm>
            <a:off x="3510909" y="2103120"/>
            <a:ext cx="2584348"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Peyman Eshghi</a:t>
            </a:r>
          </a:p>
        </p:txBody>
      </p:sp>
      <p:sp>
        <p:nvSpPr>
          <p:cNvPr id="25" name="Content Placeholder 3">
            <a:extLst>
              <a:ext uri="{FF2B5EF4-FFF2-40B4-BE49-F238E27FC236}">
                <a16:creationId xmlns:a16="http://schemas.microsoft.com/office/drawing/2014/main" id="{1C818B16-ACD8-42CC-8F6D-8133DD0CD376}"/>
              </a:ext>
            </a:extLst>
          </p:cNvPr>
          <p:cNvSpPr txBox="1">
            <a:spLocks/>
          </p:cNvSpPr>
          <p:nvPr/>
        </p:nvSpPr>
        <p:spPr>
          <a:xfrm>
            <a:off x="6095258" y="2103120"/>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Eric Simms-</a:t>
            </a:r>
          </a:p>
        </p:txBody>
      </p:sp>
      <p:sp>
        <p:nvSpPr>
          <p:cNvPr id="26" name="Content Placeholder 3">
            <a:extLst>
              <a:ext uri="{FF2B5EF4-FFF2-40B4-BE49-F238E27FC236}">
                <a16:creationId xmlns:a16="http://schemas.microsoft.com/office/drawing/2014/main" id="{9F2E9A6B-24D8-40E1-B1BB-67246FD59E32}"/>
              </a:ext>
            </a:extLst>
          </p:cNvPr>
          <p:cNvSpPr txBox="1">
            <a:spLocks/>
          </p:cNvSpPr>
          <p:nvPr/>
        </p:nvSpPr>
        <p:spPr>
          <a:xfrm>
            <a:off x="8679606" y="2103120"/>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Juliane </a:t>
            </a:r>
            <a:r>
              <a:rPr lang="en-US" dirty="0" err="1"/>
              <a:t>Mantiz</a:t>
            </a:r>
            <a:endParaRPr lang="en-US" dirty="0"/>
          </a:p>
        </p:txBody>
      </p:sp>
    </p:spTree>
    <p:extLst>
      <p:ext uri="{BB962C8B-B14F-4D97-AF65-F5344CB8AC3E}">
        <p14:creationId xmlns:p14="http://schemas.microsoft.com/office/powerpoint/2010/main" val="167432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a:t>R Package validation Framework</a:t>
            </a:r>
          </a:p>
          <a:p>
            <a:pPr lvl="1"/>
            <a:r>
              <a:rPr lang="en-US" sz="2000" dirty="0"/>
              <a:t>How to use {</a:t>
            </a:r>
            <a:r>
              <a:rPr lang="en-US" sz="2000" dirty="0" err="1"/>
              <a:t>valtools</a:t>
            </a:r>
            <a:r>
              <a:rPr lang="en-US" sz="2000" dirty="0"/>
              <a:t>} </a:t>
            </a:r>
          </a:p>
          <a:p>
            <a:pPr lvl="1"/>
            <a:r>
              <a:rPr lang="en-US" sz="2000" dirty="0"/>
              <a:t>Develop a simple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What do I need to know</a:t>
            </a:r>
          </a:p>
        </p:txBody>
      </p:sp>
    </p:spTree>
    <p:extLst>
      <p:ext uri="{BB962C8B-B14F-4D97-AF65-F5344CB8AC3E}">
        <p14:creationId xmlns:p14="http://schemas.microsoft.com/office/powerpoint/2010/main" val="216922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1774</TotalTime>
  <Words>705</Words>
  <Application>Microsoft Office PowerPoint</Application>
  <PresentationFormat>Widescreen</PresentationFormat>
  <Paragraphs>124</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Garamond</vt:lpstr>
      <vt:lpstr>SavonVTI</vt:lpstr>
      <vt:lpstr>R Package Validation Workshop</vt:lpstr>
      <vt:lpstr>Welcome</vt:lpstr>
      <vt:lpstr>Who ARE WE </vt:lpstr>
      <vt:lpstr>Ellis Hughes</vt:lpstr>
      <vt:lpstr>Marie Vendettuoli</vt:lpstr>
      <vt:lpstr>Welcome to our TA’s!</vt:lpstr>
      <vt:lpstr>Why are we here</vt:lpstr>
      <vt:lpstr>Workshop Goals</vt:lpstr>
      <vt:lpstr>What do I need to know</vt:lpstr>
      <vt:lpstr>Expected Knowledge</vt:lpstr>
      <vt:lpstr>How are we going to get there</vt:lpstr>
      <vt:lpstr>Workshop Materials</vt:lpstr>
      <vt:lpstr>R Studio Cloud workspace</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Ellis Hughes</cp:lastModifiedBy>
  <cp:revision>41</cp:revision>
  <dcterms:created xsi:type="dcterms:W3CDTF">2021-05-20T20:49:21Z</dcterms:created>
  <dcterms:modified xsi:type="dcterms:W3CDTF">2021-10-26T21:09:45Z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