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7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6FFF-C07F-6F4D-82C7-0DD2676A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9F14D-4DCA-054B-9230-8CCA1DCA8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E480-AF43-1146-AF9A-A26552EE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1876-8A9C-7E4F-9986-8414418B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ACD6-38C5-924C-B47F-A9095CE0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29E9-D61A-F248-8365-4B343849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8352F-FDED-AD40-96F0-39ED8895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FCDC-8AA2-2B43-9D41-AB1BB7E4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7E0F-FDD3-214C-81D7-52ABA60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481A-8282-BC4C-B066-9FE9243A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B00-3288-404F-9467-4D8C8CDD7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A7E7-9677-974A-827F-DB7F1D05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25AE-0106-9342-B6EC-F40C3DEA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3364-A008-D345-B9D6-BD8F3A6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B69A-00F1-FB4B-8A20-45996DF3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0830-EC51-D549-A774-BC1E5BDC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8285-E00A-8E4B-B155-4F9F9A64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B99A-D079-034C-B149-31E7D694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BC2D-9C62-5642-89B9-E9E278C7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24F9-76F6-B945-9BE2-FE8A2232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8890-D8C5-6B43-AC0E-F6CC393C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448D3-2073-1645-8B9A-DFBCB287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8B83-39C8-D942-BEA6-762507AA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B847-8737-3E40-B3C3-008DE32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96E5-DED3-8E4B-995A-E9D885E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F188-B16E-6548-B3CE-735CF50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755-CBC1-5F42-9067-71944588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54347-C794-3048-917D-1D915478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0F50-CB85-DC40-BDBE-FCA1F12A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0414-F02A-7D4E-9C56-835392B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79EC-4F57-9B45-97C8-066DEE78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4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A9BC-5816-784D-9F14-E043C4B4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4773-4E3E-9F48-B8EC-7EA8251B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A998-1CBF-AB42-BB72-2D13A063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B3B47-22D7-A948-B12B-EE9D58749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E2E60-A1B2-E440-BA24-4B7FC976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7E306-10C7-C94D-8997-DD6DE1C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D2-4BC8-8E47-AE11-5E4D9010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8F84-FF93-D44E-A16C-7942BD91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9D51-81AC-7C4E-927B-B106E93D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D580A-0C19-4A40-A5EE-E0D2702C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5B3BB-37C0-E04B-95BD-7E1C602C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4E101-4EBE-8345-8F9C-B39156A2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93A49-496B-D141-A756-A9F23F4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1BE34-AD49-0B42-9DBE-C0583CE4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799D-8687-1F4C-A7E8-4D957CB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5D6-641F-0445-A48D-41786BC8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C5D-78AE-FC49-8DB9-487CD65D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40D7-10A9-C944-B626-BA09B1B1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4F259-0D47-0441-9682-2D7739D7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2E41-76EF-334F-BFBB-56A3A38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F198-3399-7946-863E-684BDAD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1002-FE54-844C-BD3B-94A52D62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3DC8A-F1F3-8541-9143-97B88DCD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253A-2B19-A647-A7C0-612BE81A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4021-C698-DC43-B7FE-5054DEEE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46E24-42E5-F544-BD31-966D7987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7C25-5CA1-8344-A9DB-B8678F43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EA21B-C208-FD4C-A219-BB9DEB72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5795-94B5-D445-A571-0FE371FD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0C8D-B1D9-CE4A-B024-63C95F7C6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1841-F5B7-6649-A7D0-0A74BD88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694E-4D3D-8E45-A955-4F0EEA72F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54E1-C96C-BD4B-ACD9-FBC0C275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WGS Duplex Seq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500B0-3CFB-BB4C-813E-3AA57EB40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Schematic</a:t>
            </a:r>
          </a:p>
          <a:p>
            <a:r>
              <a:rPr lang="en-US" dirty="0"/>
              <a:t>Updated: September 29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47161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Generate double-strand consensus (DSC)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1960690" y="4771753"/>
            <a:ext cx="827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double-strand consensus (DSC) sequence is generated by comparing the pair of SSCs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Mismatches between the SSCs indicate the presence of adducts on a single strand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6F78F-F343-CB49-98F4-D567DC9318F9}"/>
              </a:ext>
            </a:extLst>
          </p:cNvPr>
          <p:cNvSpPr/>
          <p:nvPr/>
        </p:nvSpPr>
        <p:spPr>
          <a:xfrm>
            <a:off x="4663337" y="2961610"/>
            <a:ext cx="128016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9CE3D47-C658-FB42-82E5-1E5DF9F8D936}"/>
              </a:ext>
            </a:extLst>
          </p:cNvPr>
          <p:cNvSpPr/>
          <p:nvPr/>
        </p:nvSpPr>
        <p:spPr>
          <a:xfrm rot="10800000">
            <a:off x="6157065" y="2567870"/>
            <a:ext cx="224287" cy="833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08DE0-F63F-FF45-B106-EEAD9E70A97A}"/>
              </a:ext>
            </a:extLst>
          </p:cNvPr>
          <p:cNvSpPr/>
          <p:nvPr/>
        </p:nvSpPr>
        <p:spPr>
          <a:xfrm>
            <a:off x="6530543" y="2721078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09490B-60F3-7B42-9C78-F38C0D3F959B}"/>
              </a:ext>
            </a:extLst>
          </p:cNvPr>
          <p:cNvSpPr/>
          <p:nvPr/>
        </p:nvSpPr>
        <p:spPr>
          <a:xfrm>
            <a:off x="6530542" y="3198151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38F3-0CB7-7946-B1A5-D3132D7DB641}"/>
              </a:ext>
            </a:extLst>
          </p:cNvPr>
          <p:cNvSpPr txBox="1"/>
          <p:nvPr/>
        </p:nvSpPr>
        <p:spPr>
          <a:xfrm>
            <a:off x="7896726" y="2567870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SSC (</a:t>
            </a:r>
            <a:r>
              <a:rPr lang="en-US" dirty="0" err="1"/>
              <a:t>fwd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FFA3A-584D-9047-8896-F53F254228F5}"/>
              </a:ext>
            </a:extLst>
          </p:cNvPr>
          <p:cNvSpPr txBox="1"/>
          <p:nvPr/>
        </p:nvSpPr>
        <p:spPr>
          <a:xfrm>
            <a:off x="7896726" y="3054751"/>
            <a:ext cx="100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SSC (rev)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BB8FEF-5C9D-7A43-AE98-F867922ADF8E}"/>
              </a:ext>
            </a:extLst>
          </p:cNvPr>
          <p:cNvSpPr txBox="1"/>
          <p:nvPr/>
        </p:nvSpPr>
        <p:spPr>
          <a:xfrm>
            <a:off x="4082348" y="28201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DSC</a:t>
            </a:r>
          </a:p>
        </p:txBody>
      </p:sp>
    </p:spTree>
    <p:extLst>
      <p:ext uri="{BB962C8B-B14F-4D97-AF65-F5344CB8AC3E}">
        <p14:creationId xmlns:p14="http://schemas.microsoft.com/office/powerpoint/2010/main" val="15874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Identify genomic variants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951397" y="4771753"/>
            <a:ext cx="1028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 variants are detected by comparing the collection of DSC sequences against the reference genome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6F78F-F343-CB49-98F4-D567DC9318F9}"/>
              </a:ext>
            </a:extLst>
          </p:cNvPr>
          <p:cNvSpPr/>
          <p:nvPr/>
        </p:nvSpPr>
        <p:spPr>
          <a:xfrm>
            <a:off x="4663337" y="3314216"/>
            <a:ext cx="128016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7930B-25C3-AF40-8FCE-8FB117209117}"/>
              </a:ext>
            </a:extLst>
          </p:cNvPr>
          <p:cNvCxnSpPr>
            <a:cxnSpLocks/>
          </p:cNvCxnSpPr>
          <p:nvPr/>
        </p:nvCxnSpPr>
        <p:spPr>
          <a:xfrm>
            <a:off x="1159476" y="3546391"/>
            <a:ext cx="9873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71D7E6-9FD5-7148-96ED-589BB247AC57}"/>
              </a:ext>
            </a:extLst>
          </p:cNvPr>
          <p:cNvCxnSpPr>
            <a:cxnSpLocks/>
          </p:cNvCxnSpPr>
          <p:nvPr/>
        </p:nvCxnSpPr>
        <p:spPr>
          <a:xfrm flipH="1">
            <a:off x="11032525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ED67FB-BC1B-6748-9A2E-FEC18F2E208E}"/>
              </a:ext>
            </a:extLst>
          </p:cNvPr>
          <p:cNvCxnSpPr>
            <a:cxnSpLocks/>
          </p:cNvCxnSpPr>
          <p:nvPr/>
        </p:nvCxnSpPr>
        <p:spPr>
          <a:xfrm flipH="1">
            <a:off x="0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E20F6-25BA-F249-8CDF-E1466AC07066}"/>
              </a:ext>
            </a:extLst>
          </p:cNvPr>
          <p:cNvSpPr/>
          <p:nvPr/>
        </p:nvSpPr>
        <p:spPr>
          <a:xfrm>
            <a:off x="6941721" y="3314215"/>
            <a:ext cx="1280160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F1F87-1271-CB4B-A6C3-888E218AF119}"/>
              </a:ext>
            </a:extLst>
          </p:cNvPr>
          <p:cNvSpPr/>
          <p:nvPr/>
        </p:nvSpPr>
        <p:spPr>
          <a:xfrm>
            <a:off x="7823067" y="3059915"/>
            <a:ext cx="1317333" cy="86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203FC-7EEA-6740-BABD-9393E655E6AC}"/>
              </a:ext>
            </a:extLst>
          </p:cNvPr>
          <p:cNvSpPr/>
          <p:nvPr/>
        </p:nvSpPr>
        <p:spPr>
          <a:xfrm>
            <a:off x="5581856" y="3059916"/>
            <a:ext cx="1317333" cy="86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FAD2B-F8BF-1A4F-A301-0FC85FAE6F1E}"/>
              </a:ext>
            </a:extLst>
          </p:cNvPr>
          <p:cNvSpPr/>
          <p:nvPr/>
        </p:nvSpPr>
        <p:spPr>
          <a:xfrm>
            <a:off x="2769298" y="3314215"/>
            <a:ext cx="1408176" cy="864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87077C-152B-EF48-897D-96095E557963}"/>
              </a:ext>
            </a:extLst>
          </p:cNvPr>
          <p:cNvSpPr/>
          <p:nvPr/>
        </p:nvSpPr>
        <p:spPr>
          <a:xfrm>
            <a:off x="618930" y="3314216"/>
            <a:ext cx="1225296" cy="864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0E4A1D-0B24-2E43-A4C4-3802FA3605C4}"/>
              </a:ext>
            </a:extLst>
          </p:cNvPr>
          <p:cNvSpPr/>
          <p:nvPr/>
        </p:nvSpPr>
        <p:spPr>
          <a:xfrm>
            <a:off x="3912931" y="3059915"/>
            <a:ext cx="1317333" cy="864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FBF9BC-34F1-8940-AF77-981D7F5881A0}"/>
              </a:ext>
            </a:extLst>
          </p:cNvPr>
          <p:cNvSpPr/>
          <p:nvPr/>
        </p:nvSpPr>
        <p:spPr>
          <a:xfrm>
            <a:off x="1671720" y="3059916"/>
            <a:ext cx="1317333" cy="864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FEBECA-5BF1-824F-89EC-B755FCB46FEA}"/>
              </a:ext>
            </a:extLst>
          </p:cNvPr>
          <p:cNvSpPr/>
          <p:nvPr/>
        </p:nvSpPr>
        <p:spPr>
          <a:xfrm>
            <a:off x="10604290" y="3314215"/>
            <a:ext cx="1408176" cy="864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D581D7-6027-5E43-81A8-731A6BD17515}"/>
              </a:ext>
            </a:extLst>
          </p:cNvPr>
          <p:cNvSpPr/>
          <p:nvPr/>
        </p:nvSpPr>
        <p:spPr>
          <a:xfrm>
            <a:off x="8453922" y="3314216"/>
            <a:ext cx="1225296" cy="86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Library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9036C-7960-7140-9E2F-8AFA83D49A4E}"/>
              </a:ext>
            </a:extLst>
          </p:cNvPr>
          <p:cNvSpPr/>
          <p:nvPr/>
        </p:nvSpPr>
        <p:spPr>
          <a:xfrm flipH="1">
            <a:off x="3162248" y="2294267"/>
            <a:ext cx="693682" cy="86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8624D-E168-2D41-BAAF-AE40D5835904}"/>
              </a:ext>
            </a:extLst>
          </p:cNvPr>
          <p:cNvSpPr/>
          <p:nvPr/>
        </p:nvSpPr>
        <p:spPr>
          <a:xfrm flipH="1">
            <a:off x="9027021" y="2294267"/>
            <a:ext cx="693682" cy="86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20A3A-60EA-214B-AA54-D6F28D6565E0}"/>
              </a:ext>
            </a:extLst>
          </p:cNvPr>
          <p:cNvSpPr/>
          <p:nvPr/>
        </p:nvSpPr>
        <p:spPr>
          <a:xfrm flipH="1">
            <a:off x="2468566" y="2294267"/>
            <a:ext cx="693682" cy="86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140B0-F8CF-164F-96DC-932996010B81}"/>
              </a:ext>
            </a:extLst>
          </p:cNvPr>
          <p:cNvSpPr txBox="1"/>
          <p:nvPr/>
        </p:nvSpPr>
        <p:spPr>
          <a:xfrm>
            <a:off x="7144474" y="398258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92333-0C42-3340-B9CB-1BC596BCCE87}"/>
              </a:ext>
            </a:extLst>
          </p:cNvPr>
          <p:cNvSpPr txBox="1"/>
          <p:nvPr/>
        </p:nvSpPr>
        <p:spPr>
          <a:xfrm>
            <a:off x="9532882" y="2874352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 Primer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747874" y="342846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5359468" y="4536700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1BFD0-163C-AE4B-866D-7E999F33F8ED}"/>
              </a:ext>
            </a:extLst>
          </p:cNvPr>
          <p:cNvSpPr txBox="1"/>
          <p:nvPr/>
        </p:nvSpPr>
        <p:spPr>
          <a:xfrm>
            <a:off x="4750489" y="5090816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 Primer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2469931" y="6199046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Specimen Barcode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E40B8-86B2-B142-9B90-BEE08990A4EA}"/>
              </a:ext>
            </a:extLst>
          </p:cNvPr>
          <p:cNvSpPr txBox="1"/>
          <p:nvPr/>
        </p:nvSpPr>
        <p:spPr>
          <a:xfrm>
            <a:off x="3491203" y="5644932"/>
            <a:ext cx="21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Primer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1983B89-C8E1-F04E-814F-783867D5363D}"/>
              </a:ext>
            </a:extLst>
          </p:cNvPr>
          <p:cNvCxnSpPr>
            <a:stCxn id="9" idx="2"/>
            <a:endCxn id="13" idx="1"/>
          </p:cNvCxnSpPr>
          <p:nvPr/>
        </p:nvCxnSpPr>
        <p:spPr>
          <a:xfrm rot="16200000" flipH="1">
            <a:off x="9114245" y="2640381"/>
            <a:ext cx="678254" cy="15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4480F93-D1B5-554B-B6F1-37E86A14CE12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rot="5400000">
            <a:off x="7660851" y="2467788"/>
            <a:ext cx="1232370" cy="1058323"/>
          </a:xfrm>
          <a:prstGeom prst="bentConnector4">
            <a:avLst>
              <a:gd name="adj1" fmla="val 42508"/>
              <a:gd name="adj2" fmla="val 121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887C6A7-3A11-7F4D-A449-C9D7D0701107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5899732" y="2922508"/>
            <a:ext cx="1786486" cy="702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2F63D5A-5358-2D45-8BD9-35669FFFF57A}"/>
              </a:ext>
            </a:extLst>
          </p:cNvPr>
          <p:cNvCxnSpPr>
            <a:stCxn id="6" idx="2"/>
            <a:endCxn id="15" idx="1"/>
          </p:cNvCxnSpPr>
          <p:nvPr/>
        </p:nvCxnSpPr>
        <p:spPr>
          <a:xfrm rot="16200000" flipH="1">
            <a:off x="3547810" y="2909708"/>
            <a:ext cx="2340602" cy="1282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7405101-E35A-1348-A7BE-0B15F0A5EEFA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2682430" y="3207423"/>
            <a:ext cx="2894718" cy="1241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D7F2B73-0D32-E64B-94F2-3EB942282C0F}"/>
              </a:ext>
            </a:extLst>
          </p:cNvPr>
          <p:cNvCxnSpPr>
            <a:stCxn id="10" idx="2"/>
            <a:endCxn id="18" idx="1"/>
          </p:cNvCxnSpPr>
          <p:nvPr/>
        </p:nvCxnSpPr>
        <p:spPr>
          <a:xfrm rot="16200000" flipH="1">
            <a:off x="1428888" y="3767283"/>
            <a:ext cx="3448834" cy="675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EAB674-0042-8E4D-9AB0-2CD1ED6FF7D0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16200000" flipH="1">
            <a:off x="357362" y="4271143"/>
            <a:ext cx="4002948" cy="222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10114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30" y="2603131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3" y="2603131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3131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1011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Split data by specimen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10114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29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5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3131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1011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2650506" y="4771753"/>
            <a:ext cx="689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sequence is used to split up sequencing data by specimen</a:t>
            </a:r>
          </a:p>
        </p:txBody>
      </p:sp>
    </p:spTree>
    <p:extLst>
      <p:ext uri="{BB962C8B-B14F-4D97-AF65-F5344CB8AC3E}">
        <p14:creationId xmlns:p14="http://schemas.microsoft.com/office/powerpoint/2010/main" val="275914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Remove molecular barcodes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10114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43763" y="2610114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2" y="2610114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1011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902110" y="4771753"/>
            <a:ext cx="103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Molecular barcode sequences are removed from both ends, concatenated and added to the sequence header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51961DE-9C0B-EB42-BADE-7BC5C70615C2}"/>
              </a:ext>
            </a:extLst>
          </p:cNvPr>
          <p:cNvSpPr/>
          <p:nvPr/>
        </p:nvSpPr>
        <p:spPr>
          <a:xfrm rot="5400000">
            <a:off x="3973755" y="2738651"/>
            <a:ext cx="205998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03E6B6A-950F-2949-8B7D-E1D2D92C855B}"/>
              </a:ext>
            </a:extLst>
          </p:cNvPr>
          <p:cNvSpPr/>
          <p:nvPr/>
        </p:nvSpPr>
        <p:spPr>
          <a:xfrm rot="5400000">
            <a:off x="8703199" y="2738649"/>
            <a:ext cx="205996" cy="4416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Trim sequence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03130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663337" y="2610114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829398" y="4771753"/>
            <a:ext cx="1053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additional N bases are trimmed from the end of each read to reduce errors introduced by blunt-end ligation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51961DE-9C0B-EB42-BADE-7BC5C70615C2}"/>
              </a:ext>
            </a:extLst>
          </p:cNvPr>
          <p:cNvSpPr/>
          <p:nvPr/>
        </p:nvSpPr>
        <p:spPr>
          <a:xfrm rot="5400000">
            <a:off x="4374748" y="2792448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55C064-97EE-8841-A9A5-8015E8D6BE0B}"/>
              </a:ext>
            </a:extLst>
          </p:cNvPr>
          <p:cNvSpPr/>
          <p:nvPr/>
        </p:nvSpPr>
        <p:spPr>
          <a:xfrm>
            <a:off x="4297578" y="2610114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745DF5A-9221-E143-8892-217CE094913C}"/>
              </a:ext>
            </a:extLst>
          </p:cNvPr>
          <p:cNvSpPr/>
          <p:nvPr/>
        </p:nvSpPr>
        <p:spPr>
          <a:xfrm rot="5400000">
            <a:off x="8296784" y="2792448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E5F15-8018-6840-8FC7-B646F8657E9A}"/>
              </a:ext>
            </a:extLst>
          </p:cNvPr>
          <p:cNvSpPr/>
          <p:nvPr/>
        </p:nvSpPr>
        <p:spPr>
          <a:xfrm>
            <a:off x="8219614" y="2603130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8C6D41-18EF-E347-8DDE-A03DB058F3E7}"/>
              </a:ext>
            </a:extLst>
          </p:cNvPr>
          <p:cNvSpPr/>
          <p:nvPr/>
        </p:nvSpPr>
        <p:spPr>
          <a:xfrm>
            <a:off x="6902281" y="2696611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31B87-2828-044E-B8C1-992660823F06}"/>
              </a:ext>
            </a:extLst>
          </p:cNvPr>
          <p:cNvSpPr/>
          <p:nvPr/>
        </p:nvSpPr>
        <p:spPr>
          <a:xfrm>
            <a:off x="4663337" y="2696611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Align to reference genome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03130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663337" y="2610114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1798766" y="4771753"/>
            <a:ext cx="859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Paired-end reads are aligned against the reference genome to identify the region of origin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7DD0D5-84AA-FD4E-8223-AD53F56C83A9}"/>
              </a:ext>
            </a:extLst>
          </p:cNvPr>
          <p:cNvCxnSpPr>
            <a:cxnSpLocks/>
          </p:cNvCxnSpPr>
          <p:nvPr/>
        </p:nvCxnSpPr>
        <p:spPr>
          <a:xfrm>
            <a:off x="1159476" y="3546391"/>
            <a:ext cx="9873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87B2B3-4694-3841-B6F3-820886CFA2F8}"/>
              </a:ext>
            </a:extLst>
          </p:cNvPr>
          <p:cNvCxnSpPr>
            <a:cxnSpLocks/>
          </p:cNvCxnSpPr>
          <p:nvPr/>
        </p:nvCxnSpPr>
        <p:spPr>
          <a:xfrm flipH="1">
            <a:off x="11032525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B81E58-CFE5-7E4A-A7FE-37CED9FB3E67}"/>
              </a:ext>
            </a:extLst>
          </p:cNvPr>
          <p:cNvCxnSpPr>
            <a:cxnSpLocks/>
          </p:cNvCxnSpPr>
          <p:nvPr/>
        </p:nvCxnSpPr>
        <p:spPr>
          <a:xfrm flipH="1">
            <a:off x="0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42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Identify sequence ‘families’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4548" y="2603130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663337" y="2610114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268443" y="4771753"/>
            <a:ext cx="116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reads are placed into groups (‘families’) which share the same molecular barcode and origin region (+/- N bases)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7DD0D5-84AA-FD4E-8223-AD53F56C83A9}"/>
              </a:ext>
            </a:extLst>
          </p:cNvPr>
          <p:cNvCxnSpPr>
            <a:cxnSpLocks/>
          </p:cNvCxnSpPr>
          <p:nvPr/>
        </p:nvCxnSpPr>
        <p:spPr>
          <a:xfrm>
            <a:off x="1159476" y="3546391"/>
            <a:ext cx="9873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87B2B3-4694-3841-B6F3-820886CFA2F8}"/>
              </a:ext>
            </a:extLst>
          </p:cNvPr>
          <p:cNvCxnSpPr>
            <a:cxnSpLocks/>
          </p:cNvCxnSpPr>
          <p:nvPr/>
        </p:nvCxnSpPr>
        <p:spPr>
          <a:xfrm flipH="1">
            <a:off x="11032525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B81E58-CFE5-7E4A-A7FE-37CED9FB3E67}"/>
              </a:ext>
            </a:extLst>
          </p:cNvPr>
          <p:cNvCxnSpPr>
            <a:cxnSpLocks/>
          </p:cNvCxnSpPr>
          <p:nvPr/>
        </p:nvCxnSpPr>
        <p:spPr>
          <a:xfrm flipH="1">
            <a:off x="0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374B80-5F5F-5B4F-8FDE-FDC19E88F991}"/>
              </a:ext>
            </a:extLst>
          </p:cNvPr>
          <p:cNvSpPr/>
          <p:nvPr/>
        </p:nvSpPr>
        <p:spPr>
          <a:xfrm>
            <a:off x="6941721" y="2835026"/>
            <a:ext cx="1280160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3388D-AAE1-B54B-8105-AD62D9A6734F}"/>
              </a:ext>
            </a:extLst>
          </p:cNvPr>
          <p:cNvSpPr/>
          <p:nvPr/>
        </p:nvSpPr>
        <p:spPr>
          <a:xfrm>
            <a:off x="4663336" y="2850705"/>
            <a:ext cx="137160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DA6A2B-5C6D-2D48-AE09-B6F22B7CDFB3}"/>
              </a:ext>
            </a:extLst>
          </p:cNvPr>
          <p:cNvSpPr/>
          <p:nvPr/>
        </p:nvSpPr>
        <p:spPr>
          <a:xfrm>
            <a:off x="6813705" y="3066922"/>
            <a:ext cx="1408176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F4E2E6-0B60-1D4A-AA89-E7FB5980DCB1}"/>
              </a:ext>
            </a:extLst>
          </p:cNvPr>
          <p:cNvSpPr/>
          <p:nvPr/>
        </p:nvSpPr>
        <p:spPr>
          <a:xfrm>
            <a:off x="4663337" y="3091296"/>
            <a:ext cx="1225296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34869-C63F-2848-B558-F677A804F47F}"/>
              </a:ext>
            </a:extLst>
          </p:cNvPr>
          <p:cNvSpPr/>
          <p:nvPr/>
        </p:nvSpPr>
        <p:spPr>
          <a:xfrm>
            <a:off x="7088025" y="3298817"/>
            <a:ext cx="1133856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6F78F-F343-CB49-98F4-D567DC9318F9}"/>
              </a:ext>
            </a:extLst>
          </p:cNvPr>
          <p:cNvSpPr/>
          <p:nvPr/>
        </p:nvSpPr>
        <p:spPr>
          <a:xfrm>
            <a:off x="4663337" y="3305801"/>
            <a:ext cx="128016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26B375-E79A-4E41-A8CE-0513D9F55EDD}"/>
              </a:ext>
            </a:extLst>
          </p:cNvPr>
          <p:cNvSpPr/>
          <p:nvPr/>
        </p:nvSpPr>
        <p:spPr>
          <a:xfrm>
            <a:off x="7823067" y="3712844"/>
            <a:ext cx="1317333" cy="86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4BE3EC-16D0-6245-B74D-ED8A9717509B}"/>
              </a:ext>
            </a:extLst>
          </p:cNvPr>
          <p:cNvSpPr/>
          <p:nvPr/>
        </p:nvSpPr>
        <p:spPr>
          <a:xfrm>
            <a:off x="5581856" y="3719828"/>
            <a:ext cx="1317333" cy="86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355D0C-25BE-414A-9F06-F49D79CFEF41}"/>
              </a:ext>
            </a:extLst>
          </p:cNvPr>
          <p:cNvSpPr/>
          <p:nvPr/>
        </p:nvSpPr>
        <p:spPr>
          <a:xfrm>
            <a:off x="7860240" y="3944740"/>
            <a:ext cx="1280160" cy="86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4AB3-3EC7-1640-9F99-5F2AA66A5EA8}"/>
              </a:ext>
            </a:extLst>
          </p:cNvPr>
          <p:cNvSpPr/>
          <p:nvPr/>
        </p:nvSpPr>
        <p:spPr>
          <a:xfrm>
            <a:off x="5581855" y="3960419"/>
            <a:ext cx="1371600" cy="86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79FAEF-E97F-B14D-8393-DE4A94AD0FBB}"/>
              </a:ext>
            </a:extLst>
          </p:cNvPr>
          <p:cNvSpPr/>
          <p:nvPr/>
        </p:nvSpPr>
        <p:spPr>
          <a:xfrm>
            <a:off x="2897314" y="2836582"/>
            <a:ext cx="1280160" cy="864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479B6D-8214-4944-90E0-AAF6DEE2FE1E}"/>
              </a:ext>
            </a:extLst>
          </p:cNvPr>
          <p:cNvSpPr/>
          <p:nvPr/>
        </p:nvSpPr>
        <p:spPr>
          <a:xfrm>
            <a:off x="618929" y="2852261"/>
            <a:ext cx="1371600" cy="864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55A530-457D-134A-B287-6411A085A2C8}"/>
              </a:ext>
            </a:extLst>
          </p:cNvPr>
          <p:cNvSpPr/>
          <p:nvPr/>
        </p:nvSpPr>
        <p:spPr>
          <a:xfrm>
            <a:off x="2769298" y="3068478"/>
            <a:ext cx="1408176" cy="864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174F9C-A9F2-444F-9CE3-613570EE0FEC}"/>
              </a:ext>
            </a:extLst>
          </p:cNvPr>
          <p:cNvSpPr/>
          <p:nvPr/>
        </p:nvSpPr>
        <p:spPr>
          <a:xfrm>
            <a:off x="618930" y="3092852"/>
            <a:ext cx="1225296" cy="864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8D9517-9748-994A-A896-44907EB957D2}"/>
              </a:ext>
            </a:extLst>
          </p:cNvPr>
          <p:cNvSpPr/>
          <p:nvPr/>
        </p:nvSpPr>
        <p:spPr>
          <a:xfrm>
            <a:off x="3043618" y="3300373"/>
            <a:ext cx="1133856" cy="864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306432-605B-F34C-A4E7-1C386D30D6A9}"/>
              </a:ext>
            </a:extLst>
          </p:cNvPr>
          <p:cNvSpPr/>
          <p:nvPr/>
        </p:nvSpPr>
        <p:spPr>
          <a:xfrm>
            <a:off x="618930" y="3307357"/>
            <a:ext cx="1280160" cy="864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1FE66D-8C0E-5B4D-A6BE-77933E0F661C}"/>
              </a:ext>
            </a:extLst>
          </p:cNvPr>
          <p:cNvSpPr/>
          <p:nvPr/>
        </p:nvSpPr>
        <p:spPr>
          <a:xfrm>
            <a:off x="3912931" y="3719828"/>
            <a:ext cx="1317333" cy="864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138534-6A20-774F-8934-8032351F2A7F}"/>
              </a:ext>
            </a:extLst>
          </p:cNvPr>
          <p:cNvSpPr/>
          <p:nvPr/>
        </p:nvSpPr>
        <p:spPr>
          <a:xfrm>
            <a:off x="1671720" y="3726812"/>
            <a:ext cx="1317333" cy="864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787365-3BA4-4842-BF53-F2581DB28E1E}"/>
              </a:ext>
            </a:extLst>
          </p:cNvPr>
          <p:cNvSpPr/>
          <p:nvPr/>
        </p:nvSpPr>
        <p:spPr>
          <a:xfrm>
            <a:off x="10604290" y="3069758"/>
            <a:ext cx="1408176" cy="864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E4CE70-0001-B946-BBC8-21013DA8E8F3}"/>
              </a:ext>
            </a:extLst>
          </p:cNvPr>
          <p:cNvSpPr/>
          <p:nvPr/>
        </p:nvSpPr>
        <p:spPr>
          <a:xfrm>
            <a:off x="8453922" y="3094132"/>
            <a:ext cx="1225296" cy="86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47C39A-F2FB-414A-AEE1-91BBC419D9EF}"/>
              </a:ext>
            </a:extLst>
          </p:cNvPr>
          <p:cNvSpPr/>
          <p:nvPr/>
        </p:nvSpPr>
        <p:spPr>
          <a:xfrm>
            <a:off x="10878610" y="3301653"/>
            <a:ext cx="1133856" cy="864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69A926-0A0F-F145-BBA1-29745C521369}"/>
              </a:ext>
            </a:extLst>
          </p:cNvPr>
          <p:cNvSpPr/>
          <p:nvPr/>
        </p:nvSpPr>
        <p:spPr>
          <a:xfrm>
            <a:off x="8453922" y="3308637"/>
            <a:ext cx="1280160" cy="86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CED1003-9891-5046-AE74-E3BDCFC18D4E}"/>
              </a:ext>
            </a:extLst>
          </p:cNvPr>
          <p:cNvSpPr/>
          <p:nvPr/>
        </p:nvSpPr>
        <p:spPr>
          <a:xfrm rot="16200000">
            <a:off x="7439490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095644C3-BD47-FA49-9914-F9279163480D}"/>
              </a:ext>
            </a:extLst>
          </p:cNvPr>
          <p:cNvSpPr/>
          <p:nvPr/>
        </p:nvSpPr>
        <p:spPr>
          <a:xfrm rot="16200000">
            <a:off x="5289121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073B3720-5088-6A4A-881C-135FAFF7F5E7}"/>
              </a:ext>
            </a:extLst>
          </p:cNvPr>
          <p:cNvSpPr/>
          <p:nvPr/>
        </p:nvSpPr>
        <p:spPr>
          <a:xfrm rot="16200000">
            <a:off x="3395083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464D40-B0A3-F94B-9CF7-39B0C2C3733A}"/>
              </a:ext>
            </a:extLst>
          </p:cNvPr>
          <p:cNvSpPr/>
          <p:nvPr/>
        </p:nvSpPr>
        <p:spPr>
          <a:xfrm rot="16200000">
            <a:off x="1244714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FC79CEA4-A3FC-3047-BE5C-0FC3712A6F1A}"/>
              </a:ext>
            </a:extLst>
          </p:cNvPr>
          <p:cNvSpPr/>
          <p:nvPr/>
        </p:nvSpPr>
        <p:spPr>
          <a:xfrm rot="16200000">
            <a:off x="9079708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F9F8D92C-E2DE-B046-BA81-A02F0B9A8D88}"/>
              </a:ext>
            </a:extLst>
          </p:cNvPr>
          <p:cNvSpPr/>
          <p:nvPr/>
        </p:nvSpPr>
        <p:spPr>
          <a:xfrm rot="16200000">
            <a:off x="11230076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D7420722-5F62-C242-B12D-EDF5B3D0CA86}"/>
              </a:ext>
            </a:extLst>
          </p:cNvPr>
          <p:cNvSpPr/>
          <p:nvPr/>
        </p:nvSpPr>
        <p:spPr>
          <a:xfrm rot="5400000" flipV="1">
            <a:off x="8358010" y="3637979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B94F5FB8-1563-8B4D-9032-4983C3A4962A}"/>
              </a:ext>
            </a:extLst>
          </p:cNvPr>
          <p:cNvSpPr/>
          <p:nvPr/>
        </p:nvSpPr>
        <p:spPr>
          <a:xfrm rot="5400000" flipV="1">
            <a:off x="6207641" y="3637979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9283D20-59D6-0F4F-AD08-75332FA9F26C}"/>
              </a:ext>
            </a:extLst>
          </p:cNvPr>
          <p:cNvSpPr/>
          <p:nvPr/>
        </p:nvSpPr>
        <p:spPr>
          <a:xfrm rot="5400000" flipV="1">
            <a:off x="4428368" y="3637979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1E4B3F7F-F26D-6249-9F3F-101935D3F9A2}"/>
              </a:ext>
            </a:extLst>
          </p:cNvPr>
          <p:cNvSpPr/>
          <p:nvPr/>
        </p:nvSpPr>
        <p:spPr>
          <a:xfrm rot="5400000" flipV="1">
            <a:off x="2297506" y="3637979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Generate single-strand consensus (SSC)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663337" y="2610114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1905494" y="4771753"/>
            <a:ext cx="8381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Library design ensures that R1 and R2 data are generated from opposite strands of DNA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Single-strand consensus sequences are generated from each strand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3388D-AAE1-B54B-8105-AD62D9A6734F}"/>
              </a:ext>
            </a:extLst>
          </p:cNvPr>
          <p:cNvSpPr/>
          <p:nvPr/>
        </p:nvSpPr>
        <p:spPr>
          <a:xfrm>
            <a:off x="4663336" y="2850705"/>
            <a:ext cx="137160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F4E2E6-0B60-1D4A-AA89-E7FB5980DCB1}"/>
              </a:ext>
            </a:extLst>
          </p:cNvPr>
          <p:cNvSpPr/>
          <p:nvPr/>
        </p:nvSpPr>
        <p:spPr>
          <a:xfrm>
            <a:off x="4663337" y="3091296"/>
            <a:ext cx="1225296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6F78F-F343-CB49-98F4-D567DC9318F9}"/>
              </a:ext>
            </a:extLst>
          </p:cNvPr>
          <p:cNvSpPr/>
          <p:nvPr/>
        </p:nvSpPr>
        <p:spPr>
          <a:xfrm>
            <a:off x="4663337" y="3305801"/>
            <a:ext cx="128016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68E70-DF92-DA4A-9ED1-0A3E71641A6F}"/>
              </a:ext>
            </a:extLst>
          </p:cNvPr>
          <p:cNvSpPr txBox="1"/>
          <p:nvPr/>
        </p:nvSpPr>
        <p:spPr>
          <a:xfrm>
            <a:off x="4329589" y="2519981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4112-7C0D-FF48-8E4B-C5311EDF26C2}"/>
              </a:ext>
            </a:extLst>
          </p:cNvPr>
          <p:cNvSpPr txBox="1"/>
          <p:nvPr/>
        </p:nvSpPr>
        <p:spPr>
          <a:xfrm>
            <a:off x="4329587" y="2765248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33DA6-74C0-A84E-9AD6-D592753AB66D}"/>
              </a:ext>
            </a:extLst>
          </p:cNvPr>
          <p:cNvSpPr txBox="1"/>
          <p:nvPr/>
        </p:nvSpPr>
        <p:spPr>
          <a:xfrm>
            <a:off x="4329589" y="3005839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8B585-AB55-FE42-AA45-282DB9FCA0F5}"/>
              </a:ext>
            </a:extLst>
          </p:cNvPr>
          <p:cNvSpPr txBox="1"/>
          <p:nvPr/>
        </p:nvSpPr>
        <p:spPr>
          <a:xfrm>
            <a:off x="4329587" y="3221471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9CE3D47-C658-FB42-82E5-1E5DF9F8D936}"/>
              </a:ext>
            </a:extLst>
          </p:cNvPr>
          <p:cNvSpPr/>
          <p:nvPr/>
        </p:nvSpPr>
        <p:spPr>
          <a:xfrm>
            <a:off x="6167887" y="2566984"/>
            <a:ext cx="224287" cy="3957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08DE0-F63F-FF45-B106-EEAD9E70A97A}"/>
              </a:ext>
            </a:extLst>
          </p:cNvPr>
          <p:cNvSpPr/>
          <p:nvPr/>
        </p:nvSpPr>
        <p:spPr>
          <a:xfrm>
            <a:off x="6530543" y="2721078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B5B0238-DED8-154F-826D-C1E53A0FB4AF}"/>
              </a:ext>
            </a:extLst>
          </p:cNvPr>
          <p:cNvSpPr/>
          <p:nvPr/>
        </p:nvSpPr>
        <p:spPr>
          <a:xfrm>
            <a:off x="6167887" y="3043250"/>
            <a:ext cx="224287" cy="392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09490B-60F3-7B42-9C78-F38C0D3F959B}"/>
              </a:ext>
            </a:extLst>
          </p:cNvPr>
          <p:cNvSpPr/>
          <p:nvPr/>
        </p:nvSpPr>
        <p:spPr>
          <a:xfrm>
            <a:off x="6530542" y="3198151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38F3-0CB7-7946-B1A5-D3132D7DB641}"/>
              </a:ext>
            </a:extLst>
          </p:cNvPr>
          <p:cNvSpPr txBox="1"/>
          <p:nvPr/>
        </p:nvSpPr>
        <p:spPr>
          <a:xfrm>
            <a:off x="7896726" y="2567870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SSC (</a:t>
            </a:r>
            <a:r>
              <a:rPr lang="en-US" dirty="0" err="1"/>
              <a:t>fwd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FFA3A-584D-9047-8896-F53F254228F5}"/>
              </a:ext>
            </a:extLst>
          </p:cNvPr>
          <p:cNvSpPr txBox="1"/>
          <p:nvPr/>
        </p:nvSpPr>
        <p:spPr>
          <a:xfrm>
            <a:off x="7896726" y="3054751"/>
            <a:ext cx="100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SSC (rev)</a:t>
            </a:r>
          </a:p>
        </p:txBody>
      </p:sp>
    </p:spTree>
    <p:extLst>
      <p:ext uri="{BB962C8B-B14F-4D97-AF65-F5344CB8AC3E}">
        <p14:creationId xmlns:p14="http://schemas.microsoft.com/office/powerpoint/2010/main" val="176972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279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WGS Duplex Seq</vt:lpstr>
      <vt:lpstr>Sequencing Library Layout</vt:lpstr>
      <vt:lpstr>Sequencing Data</vt:lpstr>
      <vt:lpstr>1. Split data by specimen</vt:lpstr>
      <vt:lpstr>2. Remove molecular barcodes</vt:lpstr>
      <vt:lpstr>3. Trim sequence ends</vt:lpstr>
      <vt:lpstr>4. Align to reference genome</vt:lpstr>
      <vt:lpstr>5. Identify sequence ‘families’</vt:lpstr>
      <vt:lpstr>6. Generate single-strand consensus (SSC)</vt:lpstr>
      <vt:lpstr>6. Generate double-strand consensus (DSC)</vt:lpstr>
      <vt:lpstr>7. Identify genomic variants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WGS Duplex Seq</dc:title>
  <dc:creator>Minot, Sam</dc:creator>
  <cp:lastModifiedBy>Minot, Sam</cp:lastModifiedBy>
  <cp:revision>6</cp:revision>
  <dcterms:created xsi:type="dcterms:W3CDTF">2021-09-29T15:09:04Z</dcterms:created>
  <dcterms:modified xsi:type="dcterms:W3CDTF">2021-09-29T21:02:40Z</dcterms:modified>
</cp:coreProperties>
</file>