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57" r:id="rId4"/>
    <p:sldId id="258" r:id="rId5"/>
    <p:sldId id="260" r:id="rId6"/>
    <p:sldId id="268" r:id="rId7"/>
    <p:sldId id="269" r:id="rId8"/>
    <p:sldId id="270" r:id="rId9"/>
    <p:sldId id="275" r:id="rId10"/>
    <p:sldId id="271" r:id="rId11"/>
    <p:sldId id="272" r:id="rId12"/>
    <p:sldId id="273" r:id="rId13"/>
    <p:sldId id="277" r:id="rId14"/>
    <p:sldId id="284" r:id="rId15"/>
    <p:sldId id="274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8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05A29-ECA1-A944-BAFD-5BB34D4EF19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C1B53-1093-E142-9806-F45EF48F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C1B53-1093-E142-9806-F45EF48F8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C1B53-1093-E142-9806-F45EF48F84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6FFF-C07F-6F4D-82C7-0DD2676A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9F14D-4DCA-054B-9230-8CCA1DCA8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E480-AF43-1146-AF9A-A26552EE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710F-7B71-5741-A4DA-97084D19EE9E}" type="datetime1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1876-8A9C-7E4F-9986-8414418B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ACD6-38C5-924C-B47F-A9095CE0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29E9-D61A-F248-8365-4B343849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8352F-FDED-AD40-96F0-39ED8895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FCDC-8AA2-2B43-9D41-AB1BB7E4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560-0B87-6942-A0F1-7806C8F31B17}" type="datetime1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7E0F-FDD3-214C-81D7-52ABA60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481A-8282-BC4C-B066-9FE9243A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B00-3288-404F-9467-4D8C8CDD7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A7E7-9677-974A-827F-DB7F1D05B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25AE-0106-9342-B6EC-F40C3DEA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F0FB-C91D-D345-A72B-57B6954759A1}" type="datetime1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3364-A008-D345-B9D6-BD8F3A6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B69A-00F1-FB4B-8A20-45996DF3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0830-EC51-D549-A774-BC1E5BDC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8285-E00A-8E4B-B155-4F9F9A64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B99A-D079-034C-B149-31E7D694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66B-212D-FC43-9404-CD0588E3CB3B}" type="datetime1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BC2D-9C62-5642-89B9-E9E278C7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24F9-76F6-B945-9BE2-FE8A2232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8890-D8C5-6B43-AC0E-F6CC393C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448D3-2073-1645-8B9A-DFBCB287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8B83-39C8-D942-BEA6-762507AA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7B1F-2101-AD49-B8CA-D9DA77C92BBF}" type="datetime1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B847-8737-3E40-B3C3-008DE324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96E5-DED3-8E4B-995A-E9D885EA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F188-B16E-6548-B3CE-735CF509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755-CBC1-5F42-9067-71944588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54347-C794-3048-917D-1D915478D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0F50-CB85-DC40-BDBE-FCA1F12A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18CB-0C80-3743-BE54-8D354C4C3B5F}" type="datetime1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0414-F02A-7D4E-9C56-835392BB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79EC-4F57-9B45-97C8-066DEE78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4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A9BC-5816-784D-9F14-E043C4B4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4773-4E3E-9F48-B8EC-7EA8251B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2A998-1CBF-AB42-BB72-2D13A063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B3B47-22D7-A948-B12B-EE9D58749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E2E60-A1B2-E440-BA24-4B7FC976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7E306-10C7-C94D-8997-DD6DE1C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EF88-F01A-EE4E-9EB8-415FE46F95C3}" type="datetime1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6E4D2-4BC8-8E47-AE11-5E4D9010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8F84-FF93-D44E-A16C-7942BD91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9D51-81AC-7C4E-927B-B106E93D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D580A-0C19-4A40-A5EE-E0D2702C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9B49-7EE7-834D-A8C6-44CF093EFDF8}" type="datetime1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5B3BB-37C0-E04B-95BD-7E1C602C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4E101-4EBE-8345-8F9C-B39156A2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93A49-496B-D141-A756-A9F23F48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43A-0A16-294D-BC5C-954A5357040B}" type="datetime1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1BE34-AD49-0B42-9DBE-C0583CE4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799D-8687-1F4C-A7E8-4D957CB0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5D6-641F-0445-A48D-41786BC8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2C5D-78AE-FC49-8DB9-487CD65D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E40D7-10A9-C944-B626-BA09B1B1D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4F259-0D47-0441-9682-2D7739D7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B7C6-5174-E949-8F06-D3E4C9450E71}" type="datetime1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2E41-76EF-334F-BFBB-56A3A38C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4F198-3399-7946-863E-684BDAD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1002-FE54-844C-BD3B-94A52D62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3DC8A-F1F3-8541-9143-97B88DCD9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253A-2B19-A647-A7C0-612BE81A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E4021-C698-DC43-B7FE-5054DEEE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C-C2E3-BA4C-8A5D-1DEF43028B29}" type="datetime1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46E24-42E5-F544-BD31-966D7987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7C25-5CA1-8344-A9DB-B8678F43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EA21B-C208-FD4C-A219-BB9DEB72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5795-94B5-D445-A571-0FE371FD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0C8D-B1D9-CE4A-B024-63C95F7C6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2695-A865-F94B-BD21-4956635BBCDF}" type="datetime1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1841-F5B7-6649-A7D0-0A74BD88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694E-4D3D-8E45-A955-4F0EEA72F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54E1-C96C-BD4B-ACD9-FBC0C2755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WGS Duplex Seq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500B0-3CFB-BB4C-813E-3AA57EB40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Schematic</a:t>
            </a:r>
          </a:p>
          <a:p>
            <a:r>
              <a:rPr lang="en-US" dirty="0"/>
              <a:t>Updated: November 1</a:t>
            </a:r>
            <a:r>
              <a:rPr lang="en-US" baseline="30000" dirty="0"/>
              <a:t>st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47161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44AC-E3F9-D94A-997E-31E3B0A1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5’ End Trimming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BBA66-2FB7-0F42-869B-4DBA703B5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an additional N bases (default: 5 </a:t>
            </a:r>
            <a:r>
              <a:rPr lang="en-US" dirty="0" err="1"/>
              <a:t>nts</a:t>
            </a:r>
            <a:r>
              <a:rPr lang="en-US" dirty="0"/>
              <a:t>) from the 5’ end of each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cutadapt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Minimum read length is the same as the minimum alignment length (default: 40)</a:t>
            </a:r>
          </a:p>
          <a:p>
            <a:pPr lvl="1"/>
            <a:r>
              <a:rPr lang="en-US" dirty="0"/>
              <a:t>Both reads in a pair must pass the filter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quality report trimmed FASTQ data, per specimen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748682-B91E-D749-927F-0BD9D598A3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C0B3B-9564-B240-B3A1-71BA0571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C5A26-C76E-4F4A-BEC6-147EE0C7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6B246-41FF-404E-8D37-BA240FB344A2}"/>
              </a:ext>
            </a:extLst>
          </p:cNvPr>
          <p:cNvSpPr txBox="1"/>
          <p:nvPr/>
        </p:nvSpPr>
        <p:spPr>
          <a:xfrm>
            <a:off x="9206981" y="4820600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C878A-F52D-604C-9BF2-FDAB2236CC7F}"/>
              </a:ext>
            </a:extLst>
          </p:cNvPr>
          <p:cNvSpPr txBox="1"/>
          <p:nvPr/>
        </p:nvSpPr>
        <p:spPr>
          <a:xfrm>
            <a:off x="6805522" y="4820600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EEC238-280A-9A47-BB4E-E3D4210457F2}"/>
              </a:ext>
            </a:extLst>
          </p:cNvPr>
          <p:cNvSpPr/>
          <p:nvPr/>
        </p:nvSpPr>
        <p:spPr>
          <a:xfrm>
            <a:off x="8556326" y="5355955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D4C79-DBB8-814E-8615-101F5F1C01CD}"/>
              </a:ext>
            </a:extLst>
          </p:cNvPr>
          <p:cNvSpPr/>
          <p:nvPr/>
        </p:nvSpPr>
        <p:spPr>
          <a:xfrm>
            <a:off x="6962275" y="5362939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C065F6B-8CE3-0E43-8576-CDFF1ADBE685}"/>
              </a:ext>
            </a:extLst>
          </p:cNvPr>
          <p:cNvSpPr/>
          <p:nvPr/>
        </p:nvSpPr>
        <p:spPr>
          <a:xfrm rot="5400000">
            <a:off x="6673686" y="5545273"/>
            <a:ext cx="211420" cy="365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E02FE-EA8B-D540-8A4A-65F2C87264E3}"/>
              </a:ext>
            </a:extLst>
          </p:cNvPr>
          <p:cNvSpPr/>
          <p:nvPr/>
        </p:nvSpPr>
        <p:spPr>
          <a:xfrm>
            <a:off x="6596516" y="5362939"/>
            <a:ext cx="365760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B0FC7E0-40D6-A54E-973E-5515B3E1B1E5}"/>
              </a:ext>
            </a:extLst>
          </p:cNvPr>
          <p:cNvSpPr/>
          <p:nvPr/>
        </p:nvSpPr>
        <p:spPr>
          <a:xfrm rot="5400000">
            <a:off x="9950829" y="5545273"/>
            <a:ext cx="211420" cy="365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A80CB0-F1BE-134A-83CA-29F248888C8E}"/>
              </a:ext>
            </a:extLst>
          </p:cNvPr>
          <p:cNvSpPr/>
          <p:nvPr/>
        </p:nvSpPr>
        <p:spPr>
          <a:xfrm>
            <a:off x="9873659" y="5355955"/>
            <a:ext cx="365760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3D7E26-D071-7741-9985-681B359DB2EF}"/>
              </a:ext>
            </a:extLst>
          </p:cNvPr>
          <p:cNvSpPr/>
          <p:nvPr/>
        </p:nvSpPr>
        <p:spPr>
          <a:xfrm flipH="1">
            <a:off x="10535385" y="5359448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C672C0-3A94-2A49-9D6B-AE98DDBB8A0C}"/>
              </a:ext>
            </a:extLst>
          </p:cNvPr>
          <p:cNvSpPr txBox="1"/>
          <p:nvPr/>
        </p:nvSpPr>
        <p:spPr>
          <a:xfrm>
            <a:off x="10531458" y="4817490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9699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E991-5A66-B945-88BD-530DD767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Genome Alignment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D057F-5874-5141-8AAE-3D50F9191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Align each pair of reads against the reference genome</a:t>
            </a:r>
          </a:p>
          <a:p>
            <a:pPr lvl="1"/>
            <a:r>
              <a:rPr lang="en-US" dirty="0"/>
              <a:t>Split up data from each specimen into ‘shards’ to more rapidly align in parallel across multiple threads</a:t>
            </a:r>
          </a:p>
          <a:p>
            <a:pPr lvl="1"/>
            <a:r>
              <a:rPr lang="en-US" dirty="0"/>
              <a:t>Only keep alignments which meet a minimum score threshold</a:t>
            </a:r>
          </a:p>
          <a:p>
            <a:pPr lvl="1"/>
            <a:r>
              <a:rPr lang="en-US" dirty="0"/>
              <a:t>Optionally mask to genome capture regions with user-provided BED file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Summary of the number of reads aligned to each chromosome per specimen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C667C3-30CA-A645-B618-1F8852F94E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n_shards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target_regions_bed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DBCBA-72E0-B847-84E0-C8B3B070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14C3F-FBFA-F74B-A85C-7AD5D4F2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FB461-4BA7-CC49-AE08-B7175158388B}"/>
              </a:ext>
            </a:extLst>
          </p:cNvPr>
          <p:cNvSpPr/>
          <p:nvPr/>
        </p:nvSpPr>
        <p:spPr>
          <a:xfrm>
            <a:off x="8981338" y="5327183"/>
            <a:ext cx="1317333" cy="84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46669-2B96-A04B-ABE7-D65ADBFF7883}"/>
              </a:ext>
            </a:extLst>
          </p:cNvPr>
          <p:cNvSpPr/>
          <p:nvPr/>
        </p:nvSpPr>
        <p:spPr>
          <a:xfrm>
            <a:off x="7368036" y="5327183"/>
            <a:ext cx="1317333" cy="84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24B9C-5190-074E-B3F4-629B6DE22D6C}"/>
              </a:ext>
            </a:extLst>
          </p:cNvPr>
          <p:cNvSpPr txBox="1"/>
          <p:nvPr/>
        </p:nvSpPr>
        <p:spPr>
          <a:xfrm>
            <a:off x="9631993" y="469834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3D230-7335-7340-BB2C-7EDD707537DC}"/>
              </a:ext>
            </a:extLst>
          </p:cNvPr>
          <p:cNvSpPr txBox="1"/>
          <p:nvPr/>
        </p:nvSpPr>
        <p:spPr>
          <a:xfrm>
            <a:off x="7211283" y="469834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34554-6B01-A045-82B5-CCA543DE94C7}"/>
              </a:ext>
            </a:extLst>
          </p:cNvPr>
          <p:cNvSpPr/>
          <p:nvPr/>
        </p:nvSpPr>
        <p:spPr>
          <a:xfrm>
            <a:off x="8981338" y="5233702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E5D215-45BD-6A4F-BCE8-0D9D13657443}"/>
              </a:ext>
            </a:extLst>
          </p:cNvPr>
          <p:cNvSpPr/>
          <p:nvPr/>
        </p:nvSpPr>
        <p:spPr>
          <a:xfrm>
            <a:off x="7368036" y="5240686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243196-8E3E-0646-95C9-59604F2C4794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ED6F7A-08A3-E24F-82FE-E68072244508}"/>
              </a:ext>
            </a:extLst>
          </p:cNvPr>
          <p:cNvSpPr/>
          <p:nvPr/>
        </p:nvSpPr>
        <p:spPr>
          <a:xfrm flipH="1">
            <a:off x="10575387" y="5237195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6C2C0-2E2E-2146-8BDA-B5F13F642311}"/>
              </a:ext>
            </a:extLst>
          </p:cNvPr>
          <p:cNvSpPr txBox="1"/>
          <p:nvPr/>
        </p:nvSpPr>
        <p:spPr>
          <a:xfrm>
            <a:off x="10561834" y="4695237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B24485-D482-E64D-AAF8-FC067F1176BE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2BED61-BD4B-E646-976A-3C2B53971184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2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6C7F-4307-AC49-BE5A-8E04228A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Family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4C1A-353C-6346-AF52-139AF28DD1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Group together reads into ‘families’, each of which share the same genomic coordinates and molecular barcode sequence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A0A9-2003-A841-AADF-3DD8B68E5A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3B6F-AE3A-344F-99FD-40F4146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98841-4CB7-7A41-B11C-5AF533E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F3768-4AA1-594F-8E54-CAB3355D86AF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E987DB-0CC8-C941-B377-39B058EF34D9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8B8E4-CDE0-0140-A807-A0A7F15DA2C0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>
            <a:extLst>
              <a:ext uri="{FF2B5EF4-FFF2-40B4-BE49-F238E27FC236}">
                <a16:creationId xmlns:a16="http://schemas.microsoft.com/office/drawing/2014/main" id="{4E77091E-7487-E541-A08B-96D01FC63D01}"/>
              </a:ext>
            </a:extLst>
          </p:cNvPr>
          <p:cNvSpPr/>
          <p:nvPr/>
        </p:nvSpPr>
        <p:spPr>
          <a:xfrm>
            <a:off x="7446344" y="5430562"/>
            <a:ext cx="1505874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A69D227-F8F0-4A40-92A8-78CBE2520D45}"/>
              </a:ext>
            </a:extLst>
          </p:cNvPr>
          <p:cNvSpPr/>
          <p:nvPr/>
        </p:nvSpPr>
        <p:spPr>
          <a:xfrm>
            <a:off x="7446344" y="5681562"/>
            <a:ext cx="105010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82B62D2-A661-F34E-8CC5-8DF5346D9399}"/>
              </a:ext>
            </a:extLst>
          </p:cNvPr>
          <p:cNvSpPr/>
          <p:nvPr/>
        </p:nvSpPr>
        <p:spPr>
          <a:xfrm>
            <a:off x="7446345" y="5925962"/>
            <a:ext cx="1164256" cy="160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1BF3C8B0-825C-E04C-9EF7-1538D0F56A61}"/>
              </a:ext>
            </a:extLst>
          </p:cNvPr>
          <p:cNvSpPr/>
          <p:nvPr/>
        </p:nvSpPr>
        <p:spPr>
          <a:xfrm>
            <a:off x="7446344" y="5179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3A04B4EC-4F9A-074C-8301-C7D8BBABD73F}"/>
              </a:ext>
            </a:extLst>
          </p:cNvPr>
          <p:cNvSpPr/>
          <p:nvPr/>
        </p:nvSpPr>
        <p:spPr>
          <a:xfrm>
            <a:off x="7446344" y="4928562"/>
            <a:ext cx="118912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C0357FF-5352-B24D-8BF2-226736943397}"/>
              </a:ext>
            </a:extLst>
          </p:cNvPr>
          <p:cNvSpPr/>
          <p:nvPr/>
        </p:nvSpPr>
        <p:spPr>
          <a:xfrm flipH="1">
            <a:off x="9339570" y="5430562"/>
            <a:ext cx="1248620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C8C3972C-AB46-764E-A002-BEADB94AECAA}"/>
              </a:ext>
            </a:extLst>
          </p:cNvPr>
          <p:cNvSpPr/>
          <p:nvPr/>
        </p:nvSpPr>
        <p:spPr>
          <a:xfrm flipH="1">
            <a:off x="9196538" y="5681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5C71C98-CC8E-8441-8676-CD88EC15F6ED}"/>
              </a:ext>
            </a:extLst>
          </p:cNvPr>
          <p:cNvSpPr/>
          <p:nvPr/>
        </p:nvSpPr>
        <p:spPr>
          <a:xfrm flipH="1">
            <a:off x="9339569" y="5919362"/>
            <a:ext cx="1248621" cy="1672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33BEEA6A-BFA2-9B4A-AAD0-CCF70904BED8}"/>
              </a:ext>
            </a:extLst>
          </p:cNvPr>
          <p:cNvSpPr/>
          <p:nvPr/>
        </p:nvSpPr>
        <p:spPr>
          <a:xfrm flipH="1">
            <a:off x="9022817" y="5179562"/>
            <a:ext cx="1565373" cy="1540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D1F2D13-230A-9F44-BCBC-F70F13A9B1C3}"/>
              </a:ext>
            </a:extLst>
          </p:cNvPr>
          <p:cNvSpPr/>
          <p:nvPr/>
        </p:nvSpPr>
        <p:spPr>
          <a:xfrm flipH="1">
            <a:off x="9196538" y="4928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8729F8A-1E5D-4846-A1D5-9E12ABB60672}"/>
              </a:ext>
            </a:extLst>
          </p:cNvPr>
          <p:cNvSpPr/>
          <p:nvPr/>
        </p:nvSpPr>
        <p:spPr>
          <a:xfrm>
            <a:off x="7228574" y="4899258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24425-830B-874F-AD9F-907093B758B5}"/>
              </a:ext>
            </a:extLst>
          </p:cNvPr>
          <p:cNvSpPr txBox="1"/>
          <p:nvPr/>
        </p:nvSpPr>
        <p:spPr>
          <a:xfrm>
            <a:off x="6403863" y="5054207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R1-fwd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9A354-56D6-E14C-93B8-D48B3B076C98}"/>
              </a:ext>
            </a:extLst>
          </p:cNvPr>
          <p:cNvSpPr txBox="1"/>
          <p:nvPr/>
        </p:nvSpPr>
        <p:spPr>
          <a:xfrm>
            <a:off x="6407875" y="5679775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R2-fwd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D88451A-B6EB-934B-AE8A-785BB27C78BA}"/>
              </a:ext>
            </a:extLst>
          </p:cNvPr>
          <p:cNvSpPr/>
          <p:nvPr/>
        </p:nvSpPr>
        <p:spPr>
          <a:xfrm>
            <a:off x="7228573" y="5681562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D3D9AC9-F3FF-4542-B3C5-844CEF9E64E3}"/>
              </a:ext>
            </a:extLst>
          </p:cNvPr>
          <p:cNvSpPr/>
          <p:nvPr/>
        </p:nvSpPr>
        <p:spPr>
          <a:xfrm flipH="1">
            <a:off x="10576817" y="4901045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B67EC-4CEC-1F44-AB59-CB59676ED83E}"/>
              </a:ext>
            </a:extLst>
          </p:cNvPr>
          <p:cNvSpPr txBox="1"/>
          <p:nvPr/>
        </p:nvSpPr>
        <p:spPr>
          <a:xfrm flipH="1">
            <a:off x="10801262" y="5055994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R2-rev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70255-6409-A942-91D2-8CB6D8B8E9DF}"/>
              </a:ext>
            </a:extLst>
          </p:cNvPr>
          <p:cNvSpPr txBox="1"/>
          <p:nvPr/>
        </p:nvSpPr>
        <p:spPr>
          <a:xfrm flipH="1">
            <a:off x="10805274" y="5681562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R1-rev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2563906-3AD9-2645-A051-819C26A32B92}"/>
              </a:ext>
            </a:extLst>
          </p:cNvPr>
          <p:cNvSpPr/>
          <p:nvPr/>
        </p:nvSpPr>
        <p:spPr>
          <a:xfrm flipH="1">
            <a:off x="10576816" y="5683349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6C7F-4307-AC49-BE5A-8E04228A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Family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4C1A-353C-6346-AF52-139AF28DD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Compute a single-strand consensus (SSC) sequence for each of the 4 parts of each family</a:t>
            </a:r>
          </a:p>
          <a:p>
            <a:pPr lvl="1"/>
            <a:r>
              <a:rPr lang="en-US" dirty="0"/>
              <a:t>At each position, a minimum proportion of reads must contain the same base in order to call the consensus base (default: 0.7)</a:t>
            </a:r>
          </a:p>
          <a:p>
            <a:pPr lvl="1"/>
            <a:r>
              <a:rPr lang="en-US" dirty="0"/>
              <a:t>The SSC quality scores are the maximum quality of any read at each position</a:t>
            </a:r>
          </a:p>
          <a:p>
            <a:pPr lvl="1"/>
            <a:r>
              <a:rPr lang="en-US" dirty="0"/>
              <a:t>The R1 and R2 SSC will be trimmed to not extend past the other end of the molecule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A0A9-2003-A841-AADF-3DD8B68E5A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min_base_prop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3B6F-AE3A-344F-99FD-40F4146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98841-4CB7-7A41-B11C-5AF533E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F3768-4AA1-594F-8E54-CAB3355D86AF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E987DB-0CC8-C941-B377-39B058EF34D9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8B8E4-CDE0-0140-A807-A0A7F15DA2C0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>
            <a:extLst>
              <a:ext uri="{FF2B5EF4-FFF2-40B4-BE49-F238E27FC236}">
                <a16:creationId xmlns:a16="http://schemas.microsoft.com/office/drawing/2014/main" id="{4E77091E-7487-E541-A08B-96D01FC63D01}"/>
              </a:ext>
            </a:extLst>
          </p:cNvPr>
          <p:cNvSpPr/>
          <p:nvPr/>
        </p:nvSpPr>
        <p:spPr>
          <a:xfrm>
            <a:off x="7446344" y="5430562"/>
            <a:ext cx="1505874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A69D227-F8F0-4A40-92A8-78CBE2520D45}"/>
              </a:ext>
            </a:extLst>
          </p:cNvPr>
          <p:cNvSpPr/>
          <p:nvPr/>
        </p:nvSpPr>
        <p:spPr>
          <a:xfrm>
            <a:off x="7446344" y="5681562"/>
            <a:ext cx="105010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82B62D2-A661-F34E-8CC5-8DF5346D9399}"/>
              </a:ext>
            </a:extLst>
          </p:cNvPr>
          <p:cNvSpPr/>
          <p:nvPr/>
        </p:nvSpPr>
        <p:spPr>
          <a:xfrm>
            <a:off x="7446345" y="5925962"/>
            <a:ext cx="1164256" cy="160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1BF3C8B0-825C-E04C-9EF7-1538D0F56A61}"/>
              </a:ext>
            </a:extLst>
          </p:cNvPr>
          <p:cNvSpPr/>
          <p:nvPr/>
        </p:nvSpPr>
        <p:spPr>
          <a:xfrm>
            <a:off x="7446344" y="5179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3A04B4EC-4F9A-074C-8301-C7D8BBABD73F}"/>
              </a:ext>
            </a:extLst>
          </p:cNvPr>
          <p:cNvSpPr/>
          <p:nvPr/>
        </p:nvSpPr>
        <p:spPr>
          <a:xfrm>
            <a:off x="7446344" y="4928562"/>
            <a:ext cx="118912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C0357FF-5352-B24D-8BF2-226736943397}"/>
              </a:ext>
            </a:extLst>
          </p:cNvPr>
          <p:cNvSpPr/>
          <p:nvPr/>
        </p:nvSpPr>
        <p:spPr>
          <a:xfrm flipH="1">
            <a:off x="9339570" y="5430562"/>
            <a:ext cx="1248620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C8C3972C-AB46-764E-A002-BEADB94AECAA}"/>
              </a:ext>
            </a:extLst>
          </p:cNvPr>
          <p:cNvSpPr/>
          <p:nvPr/>
        </p:nvSpPr>
        <p:spPr>
          <a:xfrm flipH="1">
            <a:off x="9196538" y="5681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5C71C98-CC8E-8441-8676-CD88EC15F6ED}"/>
              </a:ext>
            </a:extLst>
          </p:cNvPr>
          <p:cNvSpPr/>
          <p:nvPr/>
        </p:nvSpPr>
        <p:spPr>
          <a:xfrm flipH="1">
            <a:off x="9339569" y="5919362"/>
            <a:ext cx="1248621" cy="1672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33BEEA6A-BFA2-9B4A-AAD0-CCF70904BED8}"/>
              </a:ext>
            </a:extLst>
          </p:cNvPr>
          <p:cNvSpPr/>
          <p:nvPr/>
        </p:nvSpPr>
        <p:spPr>
          <a:xfrm flipH="1">
            <a:off x="9022817" y="5179562"/>
            <a:ext cx="1565373" cy="1540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D1F2D13-230A-9F44-BCBC-F70F13A9B1C3}"/>
              </a:ext>
            </a:extLst>
          </p:cNvPr>
          <p:cNvSpPr/>
          <p:nvPr/>
        </p:nvSpPr>
        <p:spPr>
          <a:xfrm flipH="1">
            <a:off x="9196538" y="4928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8729F8A-1E5D-4846-A1D5-9E12ABB60672}"/>
              </a:ext>
            </a:extLst>
          </p:cNvPr>
          <p:cNvSpPr/>
          <p:nvPr/>
        </p:nvSpPr>
        <p:spPr>
          <a:xfrm>
            <a:off x="7228574" y="4899258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24425-830B-874F-AD9F-907093B758B5}"/>
              </a:ext>
            </a:extLst>
          </p:cNvPr>
          <p:cNvSpPr txBox="1"/>
          <p:nvPr/>
        </p:nvSpPr>
        <p:spPr>
          <a:xfrm>
            <a:off x="6403863" y="5054207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R1-fwd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9A354-56D6-E14C-93B8-D48B3B076C98}"/>
              </a:ext>
            </a:extLst>
          </p:cNvPr>
          <p:cNvSpPr txBox="1"/>
          <p:nvPr/>
        </p:nvSpPr>
        <p:spPr>
          <a:xfrm>
            <a:off x="6407875" y="5679775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R2-fwd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D88451A-B6EB-934B-AE8A-785BB27C78BA}"/>
              </a:ext>
            </a:extLst>
          </p:cNvPr>
          <p:cNvSpPr/>
          <p:nvPr/>
        </p:nvSpPr>
        <p:spPr>
          <a:xfrm>
            <a:off x="7228573" y="5681562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D3D9AC9-F3FF-4542-B3C5-844CEF9E64E3}"/>
              </a:ext>
            </a:extLst>
          </p:cNvPr>
          <p:cNvSpPr/>
          <p:nvPr/>
        </p:nvSpPr>
        <p:spPr>
          <a:xfrm flipH="1">
            <a:off x="10576817" y="4901045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B67EC-4CEC-1F44-AB59-CB59676ED83E}"/>
              </a:ext>
            </a:extLst>
          </p:cNvPr>
          <p:cNvSpPr txBox="1"/>
          <p:nvPr/>
        </p:nvSpPr>
        <p:spPr>
          <a:xfrm flipH="1">
            <a:off x="10801262" y="5055994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R2-rev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70255-6409-A942-91D2-8CB6D8B8E9DF}"/>
              </a:ext>
            </a:extLst>
          </p:cNvPr>
          <p:cNvSpPr txBox="1"/>
          <p:nvPr/>
        </p:nvSpPr>
        <p:spPr>
          <a:xfrm flipH="1">
            <a:off x="10805274" y="5681562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R1-rev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2563906-3AD9-2645-A051-819C26A32B92}"/>
              </a:ext>
            </a:extLst>
          </p:cNvPr>
          <p:cNvSpPr/>
          <p:nvPr/>
        </p:nvSpPr>
        <p:spPr>
          <a:xfrm flipH="1">
            <a:off x="10576816" y="5683349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6C7F-4307-AC49-BE5A-8E04228A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Family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4C1A-353C-6346-AF52-139AF28DD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1029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SSC sequence pairs are then realigned to the reference genome</a:t>
            </a:r>
          </a:p>
          <a:p>
            <a:pPr lvl="1"/>
            <a:r>
              <a:rPr lang="en-US" dirty="0"/>
              <a:t>Any change in alignment position after SSC creation of &gt;X </a:t>
            </a:r>
            <a:r>
              <a:rPr lang="en-US" dirty="0" err="1"/>
              <a:t>nts</a:t>
            </a:r>
            <a:r>
              <a:rPr lang="en-US" dirty="0"/>
              <a:t> will result in that family being filtered out of the dataset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A0A9-2003-A841-AADF-3DD8B68E5A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max_realign_offset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3B6F-AE3A-344F-99FD-40F4146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98841-4CB7-7A41-B11C-5AF533E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F3768-4AA1-594F-8E54-CAB3355D86AF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E987DB-0CC8-C941-B377-39B058EF34D9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8B8E4-CDE0-0140-A807-A0A7F15DA2C0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>
            <a:extLst>
              <a:ext uri="{FF2B5EF4-FFF2-40B4-BE49-F238E27FC236}">
                <a16:creationId xmlns:a16="http://schemas.microsoft.com/office/drawing/2014/main" id="{4E77091E-7487-E541-A08B-96D01FC63D01}"/>
              </a:ext>
            </a:extLst>
          </p:cNvPr>
          <p:cNvSpPr/>
          <p:nvPr/>
        </p:nvSpPr>
        <p:spPr>
          <a:xfrm>
            <a:off x="7446344" y="5430562"/>
            <a:ext cx="1505874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A69D227-F8F0-4A40-92A8-78CBE2520D45}"/>
              </a:ext>
            </a:extLst>
          </p:cNvPr>
          <p:cNvSpPr/>
          <p:nvPr/>
        </p:nvSpPr>
        <p:spPr>
          <a:xfrm>
            <a:off x="7446344" y="5681562"/>
            <a:ext cx="105010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82B62D2-A661-F34E-8CC5-8DF5346D9399}"/>
              </a:ext>
            </a:extLst>
          </p:cNvPr>
          <p:cNvSpPr/>
          <p:nvPr/>
        </p:nvSpPr>
        <p:spPr>
          <a:xfrm>
            <a:off x="7446345" y="5925962"/>
            <a:ext cx="1164256" cy="160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1BF3C8B0-825C-E04C-9EF7-1538D0F56A61}"/>
              </a:ext>
            </a:extLst>
          </p:cNvPr>
          <p:cNvSpPr/>
          <p:nvPr/>
        </p:nvSpPr>
        <p:spPr>
          <a:xfrm>
            <a:off x="7446344" y="5179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3A04B4EC-4F9A-074C-8301-C7D8BBABD73F}"/>
              </a:ext>
            </a:extLst>
          </p:cNvPr>
          <p:cNvSpPr/>
          <p:nvPr/>
        </p:nvSpPr>
        <p:spPr>
          <a:xfrm>
            <a:off x="7446344" y="4928562"/>
            <a:ext cx="118912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C0357FF-5352-B24D-8BF2-226736943397}"/>
              </a:ext>
            </a:extLst>
          </p:cNvPr>
          <p:cNvSpPr/>
          <p:nvPr/>
        </p:nvSpPr>
        <p:spPr>
          <a:xfrm flipH="1">
            <a:off x="9339570" y="5430562"/>
            <a:ext cx="1248620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C8C3972C-AB46-764E-A002-BEADB94AECAA}"/>
              </a:ext>
            </a:extLst>
          </p:cNvPr>
          <p:cNvSpPr/>
          <p:nvPr/>
        </p:nvSpPr>
        <p:spPr>
          <a:xfrm flipH="1">
            <a:off x="9196538" y="5681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5C71C98-CC8E-8441-8676-CD88EC15F6ED}"/>
              </a:ext>
            </a:extLst>
          </p:cNvPr>
          <p:cNvSpPr/>
          <p:nvPr/>
        </p:nvSpPr>
        <p:spPr>
          <a:xfrm flipH="1">
            <a:off x="9339569" y="5919362"/>
            <a:ext cx="1248621" cy="1672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33BEEA6A-BFA2-9B4A-AAD0-CCF70904BED8}"/>
              </a:ext>
            </a:extLst>
          </p:cNvPr>
          <p:cNvSpPr/>
          <p:nvPr/>
        </p:nvSpPr>
        <p:spPr>
          <a:xfrm flipH="1">
            <a:off x="9022817" y="5179562"/>
            <a:ext cx="1565373" cy="1540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D1F2D13-230A-9F44-BCBC-F70F13A9B1C3}"/>
              </a:ext>
            </a:extLst>
          </p:cNvPr>
          <p:cNvSpPr/>
          <p:nvPr/>
        </p:nvSpPr>
        <p:spPr>
          <a:xfrm flipH="1">
            <a:off x="9196538" y="4928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8729F8A-1E5D-4846-A1D5-9E12ABB60672}"/>
              </a:ext>
            </a:extLst>
          </p:cNvPr>
          <p:cNvSpPr/>
          <p:nvPr/>
        </p:nvSpPr>
        <p:spPr>
          <a:xfrm>
            <a:off x="7228574" y="4899258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24425-830B-874F-AD9F-907093B758B5}"/>
              </a:ext>
            </a:extLst>
          </p:cNvPr>
          <p:cNvSpPr txBox="1"/>
          <p:nvPr/>
        </p:nvSpPr>
        <p:spPr>
          <a:xfrm>
            <a:off x="6403863" y="5054207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R1-fwd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9A354-56D6-E14C-93B8-D48B3B076C98}"/>
              </a:ext>
            </a:extLst>
          </p:cNvPr>
          <p:cNvSpPr txBox="1"/>
          <p:nvPr/>
        </p:nvSpPr>
        <p:spPr>
          <a:xfrm>
            <a:off x="6407875" y="5679775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R2-fwd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D88451A-B6EB-934B-AE8A-785BB27C78BA}"/>
              </a:ext>
            </a:extLst>
          </p:cNvPr>
          <p:cNvSpPr/>
          <p:nvPr/>
        </p:nvSpPr>
        <p:spPr>
          <a:xfrm>
            <a:off x="7228573" y="5681562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D3D9AC9-F3FF-4542-B3C5-844CEF9E64E3}"/>
              </a:ext>
            </a:extLst>
          </p:cNvPr>
          <p:cNvSpPr/>
          <p:nvPr/>
        </p:nvSpPr>
        <p:spPr>
          <a:xfrm flipH="1">
            <a:off x="10576817" y="4901045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B67EC-4CEC-1F44-AB59-CB59676ED83E}"/>
              </a:ext>
            </a:extLst>
          </p:cNvPr>
          <p:cNvSpPr txBox="1"/>
          <p:nvPr/>
        </p:nvSpPr>
        <p:spPr>
          <a:xfrm flipH="1">
            <a:off x="10801262" y="5055994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R2-rev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70255-6409-A942-91D2-8CB6D8B8E9DF}"/>
              </a:ext>
            </a:extLst>
          </p:cNvPr>
          <p:cNvSpPr txBox="1"/>
          <p:nvPr/>
        </p:nvSpPr>
        <p:spPr>
          <a:xfrm flipH="1">
            <a:off x="10805274" y="5681562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R1-rev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2563906-3AD9-2645-A051-819C26A32B92}"/>
              </a:ext>
            </a:extLst>
          </p:cNvPr>
          <p:cNvSpPr/>
          <p:nvPr/>
        </p:nvSpPr>
        <p:spPr>
          <a:xfrm flipH="1">
            <a:off x="10576816" y="5683349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4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Families are filtered by a minimum number of reads per SSC (both positive </a:t>
            </a:r>
            <a:r>
              <a:rPr lang="en-US" i="1" dirty="0"/>
              <a:t>and</a:t>
            </a:r>
            <a:r>
              <a:rPr lang="en-US" dirty="0"/>
              <a:t> negative strand)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Double-strand consensus (DSC) sequences are called from each pair of SSCs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Mutations and adducts are called from the SSC data</a:t>
            </a:r>
          </a:p>
          <a:p>
            <a:pPr lvl="1"/>
            <a:r>
              <a:rPr lang="en-US" dirty="0"/>
              <a:t>The user may specify a set of positions which will be masked from mutation/adduct calling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Outputs:</a:t>
            </a:r>
          </a:p>
          <a:p>
            <a:r>
              <a:rPr lang="en-US" dirty="0"/>
              <a:t>Mutation and adduct rate</a:t>
            </a:r>
          </a:p>
          <a:p>
            <a:r>
              <a:rPr lang="en-US" dirty="0"/>
              <a:t>Aligned SSC and DSC reads (BAM)</a:t>
            </a:r>
          </a:p>
          <a:p>
            <a:r>
              <a:rPr lang="en-US" dirty="0"/>
              <a:t>Location of all mutations and adducts (VCF)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C2FDB-9676-F444-BE4D-DC77A7FA0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ignore_coordinates_vcf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DSCs only extend across the region which contains both positive and negative strand SSC data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16</a:t>
            </a:fld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5B487189-1753-AE41-B1EA-6A73F148716F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CCGACTATCGG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2EBD5B96-C866-4B44-A35F-0B3E1381BA6B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81BECF6C-AAB1-B744-943D-6640E48A4227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346DB292-9D91-6E4F-8941-699E41984691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CGCAGACTAGAAAA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BDDB4CE5-8BB2-8B45-9401-EFFB231F6C3F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TCCGACTA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F609BBED-DE29-5F46-83F7-E731234B6FBA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33E1808A-FA93-1243-A810-3DE8FA0CE170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4E5AD4-057B-E64B-9659-1BF236F41F68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FC840-FEFB-2F4E-B32D-2D917515001D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D45C2-52F8-7149-80F3-7CC4AA2C26A7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0C9958-5272-EE49-81B6-2CE94E1C5DC8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E42D13-C1A6-DB4C-A7A6-5D311B94B2A3}"/>
              </a:ext>
            </a:extLst>
          </p:cNvPr>
          <p:cNvCxnSpPr/>
          <p:nvPr/>
        </p:nvCxnSpPr>
        <p:spPr>
          <a:xfrm>
            <a:off x="8543222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91FB73-DA8E-144B-AE79-7EC43AE53689}"/>
              </a:ext>
            </a:extLst>
          </p:cNvPr>
          <p:cNvCxnSpPr/>
          <p:nvPr/>
        </p:nvCxnSpPr>
        <p:spPr>
          <a:xfrm>
            <a:off x="9314703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7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Mutations and adducts </a:t>
            </a:r>
            <a:r>
              <a:rPr lang="en-US" i="1" dirty="0"/>
              <a:t>cannot </a:t>
            </a:r>
            <a:r>
              <a:rPr lang="en-US" dirty="0"/>
              <a:t>be called at any position with undetermined bases on either strand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17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3843B6E-FC4B-D542-B388-3DCF0E5EA2B6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ATCCGACTATCGG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6EF1038-F2C9-AC4B-B613-B68D644DF2AD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ACTATCCGAGTA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9DBB4C7-9C2A-8649-9BD0-00DFA83B6DE6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CTAGAAAA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FFB0A94-9FDB-2B44-B2B1-AA387ED71B64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CTAGAAAA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CTAGAAAA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6009-12A1-3143-B21F-BDD56E07557F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A8D44-30E6-394D-B60E-7F6AA7A9B054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7657698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777466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293A64-CD56-A745-8C31-F433C78DCDA9}"/>
              </a:ext>
            </a:extLst>
          </p:cNvPr>
          <p:cNvCxnSpPr/>
          <p:nvPr/>
        </p:nvCxnSpPr>
        <p:spPr>
          <a:xfrm flipV="1">
            <a:off x="9654139" y="3949957"/>
            <a:ext cx="0" cy="6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DD7278-E354-6F45-9951-00AEBA0043EE}"/>
              </a:ext>
            </a:extLst>
          </p:cNvPr>
          <p:cNvSpPr txBox="1"/>
          <p:nvPr/>
        </p:nvSpPr>
        <p:spPr>
          <a:xfrm>
            <a:off x="9124250" y="4551901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411691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Adducts called from the SSC data will be represented by the IUPAC code for ambiguous nucleotides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R=A/G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Y=C/T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S=G/C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W=A/T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K=C/T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M=A/C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(continues)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18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3843B6E-FC4B-D542-B388-3DCF0E5EA2B6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ATCCGACTATCGG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6EF1038-F2C9-AC4B-B613-B68D644DF2AD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9DBB4C7-9C2A-8649-9BD0-00DFA83B6DE6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FFB0A94-9FDB-2B44-B2B1-AA387ED71B64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CGCAGACTAGAAAA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6009-12A1-3143-B21F-BDD56E07557F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A8D44-30E6-394D-B60E-7F6AA7A9B054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7657698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777466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E54EDF-440F-B74D-891A-C520B64C22F8}"/>
              </a:ext>
            </a:extLst>
          </p:cNvPr>
          <p:cNvCxnSpPr/>
          <p:nvPr/>
        </p:nvCxnSpPr>
        <p:spPr>
          <a:xfrm flipV="1">
            <a:off x="7716911" y="3933809"/>
            <a:ext cx="0" cy="6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A0156B-D89B-AC44-9D59-EC5552D9A028}"/>
              </a:ext>
            </a:extLst>
          </p:cNvPr>
          <p:cNvSpPr txBox="1"/>
          <p:nvPr/>
        </p:nvSpPr>
        <p:spPr>
          <a:xfrm>
            <a:off x="7235170" y="453575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Adduct</a:t>
            </a:r>
          </a:p>
        </p:txBody>
      </p:sp>
    </p:spTree>
    <p:extLst>
      <p:ext uri="{BB962C8B-B14F-4D97-AF65-F5344CB8AC3E}">
        <p14:creationId xmlns:p14="http://schemas.microsoft.com/office/powerpoint/2010/main" val="372497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Overlapping reads will be counted as only a single mutation or adduct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19</a:t>
            </a:fld>
            <a:endParaRPr lang="en-US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8024918" y="3048012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ACCGACATAC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80" y="3617412"/>
            <a:ext cx="2020904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8437344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834255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3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6B6D-C310-444A-A6A9-10B1D52B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4F91A-0320-8247-ABBC-1C2E599E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B2547-C2D0-6F4B-A137-6E8F861B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7FA00-6DCE-0D42-A5D7-50DE70C820DE}"/>
              </a:ext>
            </a:extLst>
          </p:cNvPr>
          <p:cNvSpPr txBox="1"/>
          <p:nvPr/>
        </p:nvSpPr>
        <p:spPr>
          <a:xfrm>
            <a:off x="5316203" y="1915064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Fragment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F8CDD-0EA3-9E4B-A87F-3DBC6CEB784B}"/>
              </a:ext>
            </a:extLst>
          </p:cNvPr>
          <p:cNvSpPr txBox="1"/>
          <p:nvPr/>
        </p:nvSpPr>
        <p:spPr>
          <a:xfrm>
            <a:off x="4625085" y="228439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ATCGATCGA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CGATCGATCG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0A41-1C69-864F-9111-994E761ED978}"/>
              </a:ext>
            </a:extLst>
          </p:cNvPr>
          <p:cNvSpPr txBox="1"/>
          <p:nvPr/>
        </p:nvSpPr>
        <p:spPr>
          <a:xfrm rot="10800000">
            <a:off x="4599207" y="251075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CGATCGATCG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TCGATCGAT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A9954-1FF6-8F45-9936-56197584BC93}"/>
              </a:ext>
            </a:extLst>
          </p:cNvPr>
          <p:cNvSpPr txBox="1"/>
          <p:nvPr/>
        </p:nvSpPr>
        <p:spPr>
          <a:xfrm rot="1817007">
            <a:off x="2965789" y="185310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READ1-PRIMER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EDABB-F2CD-0146-BCAD-D45071B1393D}"/>
              </a:ext>
            </a:extLst>
          </p:cNvPr>
          <p:cNvSpPr txBox="1"/>
          <p:nvPr/>
        </p:nvSpPr>
        <p:spPr>
          <a:xfrm rot="19846632" flipH="1" flipV="1">
            <a:off x="2934431" y="293943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READ2-PRIMER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3915D5-A9A7-6E4A-BE58-7B7F0FFCBBC1}"/>
              </a:ext>
            </a:extLst>
          </p:cNvPr>
          <p:cNvGrpSpPr/>
          <p:nvPr/>
        </p:nvGrpSpPr>
        <p:grpSpPr>
          <a:xfrm rot="10800000">
            <a:off x="7360774" y="1850237"/>
            <a:ext cx="1870323" cy="1455657"/>
            <a:chOff x="7472913" y="1936498"/>
            <a:chExt cx="1870323" cy="14556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106E2B-9956-3B4E-871E-F0238FBC2431}"/>
                </a:ext>
              </a:extLst>
            </p:cNvPr>
            <p:cNvSpPr txBox="1"/>
            <p:nvPr/>
          </p:nvSpPr>
          <p:spPr>
            <a:xfrm rot="1817007">
              <a:off x="7504271" y="193649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READ1-PRIMER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81AA6D-6715-0941-8015-CBA79BE7F667}"/>
                </a:ext>
              </a:extLst>
            </p:cNvPr>
            <p:cNvSpPr txBox="1"/>
            <p:nvPr/>
          </p:nvSpPr>
          <p:spPr>
            <a:xfrm rot="19846632" flipH="1" flipV="1">
              <a:off x="7472913" y="302282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READ2-PRIMER</a:t>
              </a:r>
            </a:p>
          </p:txBody>
        </p:sp>
      </p:grpSp>
      <p:sp>
        <p:nvSpPr>
          <p:cNvPr id="21" name="Down Arrow 20">
            <a:extLst>
              <a:ext uri="{FF2B5EF4-FFF2-40B4-BE49-F238E27FC236}">
                <a16:creationId xmlns:a16="http://schemas.microsoft.com/office/drawing/2014/main" id="{AB15B7EA-8793-C047-965A-237B2D3AE49B}"/>
              </a:ext>
            </a:extLst>
          </p:cNvPr>
          <p:cNvSpPr/>
          <p:nvPr/>
        </p:nvSpPr>
        <p:spPr>
          <a:xfrm>
            <a:off x="5518030" y="3348649"/>
            <a:ext cx="1155939" cy="349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714A24-25AC-4842-B492-06CCC7B5A211}"/>
              </a:ext>
            </a:extLst>
          </p:cNvPr>
          <p:cNvSpPr txBox="1"/>
          <p:nvPr/>
        </p:nvSpPr>
        <p:spPr>
          <a:xfrm>
            <a:off x="2807049" y="3877979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READ1-PRIMER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-ATCGATCGA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CGATCGATCG-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READ2-PRIMER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55B208-3525-B74F-9A7F-05C60C5B7D7B}"/>
              </a:ext>
            </a:extLst>
          </p:cNvPr>
          <p:cNvSpPr txBox="1"/>
          <p:nvPr/>
        </p:nvSpPr>
        <p:spPr>
          <a:xfrm rot="10800000">
            <a:off x="2746666" y="4152367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PRIMER-READ2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-CGATCGATCG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TCGATCGAT-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PRIMER-READ1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0C7A06-E041-B949-9304-118381D74A04}"/>
              </a:ext>
            </a:extLst>
          </p:cNvPr>
          <p:cNvSpPr txBox="1"/>
          <p:nvPr/>
        </p:nvSpPr>
        <p:spPr>
          <a:xfrm>
            <a:off x="2807049" y="4620833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READ2-PRIMER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-ATCGATCGA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CGATCGATCG-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READ1-PRIMER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A7A8E-7EF6-F941-B321-497F22884D39}"/>
              </a:ext>
            </a:extLst>
          </p:cNvPr>
          <p:cNvSpPr txBox="1"/>
          <p:nvPr/>
        </p:nvSpPr>
        <p:spPr>
          <a:xfrm rot="10800000">
            <a:off x="2746666" y="4895221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PRIMER-READ1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-CGATCGATCG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TCGATCGAT-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PRIMER-READ2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E07589-F425-7B49-9936-C2B705706134}"/>
              </a:ext>
            </a:extLst>
          </p:cNvPr>
          <p:cNvSpPr txBox="1"/>
          <p:nvPr/>
        </p:nvSpPr>
        <p:spPr>
          <a:xfrm>
            <a:off x="2061017" y="5480326"/>
            <a:ext cx="8069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Y-shaped adapter disambiguates sequences of positive and negative strand.</a:t>
            </a:r>
          </a:p>
          <a:p>
            <a:pPr algn="ctr"/>
            <a:r>
              <a:rPr lang="en-US" dirty="0"/>
              <a:t>When Read 1 aligns in the forward orientation, nucleotides are from positive strand.</a:t>
            </a:r>
          </a:p>
          <a:p>
            <a:pPr algn="ctr"/>
            <a:r>
              <a:rPr lang="en-US" dirty="0"/>
              <a:t>When Read 2 aligns in the forward orientation, nucleotides are from negative strand.</a:t>
            </a:r>
          </a:p>
        </p:txBody>
      </p:sp>
    </p:spTree>
    <p:extLst>
      <p:ext uri="{BB962C8B-B14F-4D97-AF65-F5344CB8AC3E}">
        <p14:creationId xmlns:p14="http://schemas.microsoft.com/office/powerpoint/2010/main" val="1732069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Positions which have mismatches to the reference on both strands will be called as </a:t>
            </a:r>
            <a:r>
              <a:rPr lang="en-US" i="1" dirty="0"/>
              <a:t>both</a:t>
            </a:r>
            <a:r>
              <a:rPr lang="en-US" dirty="0"/>
              <a:t> a mutation and an adduct</a:t>
            </a:r>
          </a:p>
          <a:p>
            <a:pPr lvl="1"/>
            <a:r>
              <a:rPr lang="en-US" dirty="0"/>
              <a:t>The base on the positive strand will be marked as the mutation, and the base on the negative strand will be marked as the adduct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20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3843B6E-FC4B-D542-B388-3DCF0E5EA2B6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ATCCGACTATCGG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6EF1038-F2C9-AC4B-B613-B68D644DF2AD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9DBB4C7-9C2A-8649-9BD0-00DFA83B6DE6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FFB0A94-9FDB-2B44-B2B1-AA387ED71B64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CGCAGACTAGAAAA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6009-12A1-3143-B21F-BDD56E07557F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A8D44-30E6-394D-B60E-7F6AA7A9B054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7657698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777466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E54EDF-440F-B74D-891A-C520B64C22F8}"/>
              </a:ext>
            </a:extLst>
          </p:cNvPr>
          <p:cNvCxnSpPr/>
          <p:nvPr/>
        </p:nvCxnSpPr>
        <p:spPr>
          <a:xfrm flipV="1">
            <a:off x="7716911" y="3933809"/>
            <a:ext cx="0" cy="6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A0156B-D89B-AC44-9D59-EC5552D9A028}"/>
              </a:ext>
            </a:extLst>
          </p:cNvPr>
          <p:cNvSpPr txBox="1"/>
          <p:nvPr/>
        </p:nvSpPr>
        <p:spPr>
          <a:xfrm>
            <a:off x="7235170" y="4535753"/>
            <a:ext cx="301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Mutation &amp; Adduct</a:t>
            </a:r>
          </a:p>
        </p:txBody>
      </p:sp>
    </p:spTree>
    <p:extLst>
      <p:ext uri="{BB962C8B-B14F-4D97-AF65-F5344CB8AC3E}">
        <p14:creationId xmlns:p14="http://schemas.microsoft.com/office/powerpoint/2010/main" val="345307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Library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C31D-6B57-7844-A8C2-1BDFE825843D}"/>
              </a:ext>
            </a:extLst>
          </p:cNvPr>
          <p:cNvSpPr/>
          <p:nvPr/>
        </p:nvSpPr>
        <p:spPr>
          <a:xfrm>
            <a:off x="4297578" y="2294267"/>
            <a:ext cx="4287795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C6113-27A7-014F-9118-351B20A19D0E}"/>
              </a:ext>
            </a:extLst>
          </p:cNvPr>
          <p:cNvSpPr/>
          <p:nvPr/>
        </p:nvSpPr>
        <p:spPr>
          <a:xfrm flipH="1">
            <a:off x="3855930" y="2294267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2C8CA-7171-8D41-9327-CDBAA4695415}"/>
              </a:ext>
            </a:extLst>
          </p:cNvPr>
          <p:cNvSpPr/>
          <p:nvPr/>
        </p:nvSpPr>
        <p:spPr>
          <a:xfrm flipH="1">
            <a:off x="8585373" y="2294267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9036C-7960-7140-9E2F-8AFA83D49A4E}"/>
              </a:ext>
            </a:extLst>
          </p:cNvPr>
          <p:cNvSpPr/>
          <p:nvPr/>
        </p:nvSpPr>
        <p:spPr>
          <a:xfrm flipH="1">
            <a:off x="3162248" y="2294267"/>
            <a:ext cx="693682" cy="86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8624D-E168-2D41-BAAF-AE40D5835904}"/>
              </a:ext>
            </a:extLst>
          </p:cNvPr>
          <p:cNvSpPr/>
          <p:nvPr/>
        </p:nvSpPr>
        <p:spPr>
          <a:xfrm flipH="1">
            <a:off x="9027021" y="2294267"/>
            <a:ext cx="693682" cy="86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20A3A-60EA-214B-AA54-D6F28D6565E0}"/>
              </a:ext>
            </a:extLst>
          </p:cNvPr>
          <p:cNvSpPr/>
          <p:nvPr/>
        </p:nvSpPr>
        <p:spPr>
          <a:xfrm flipH="1">
            <a:off x="2468566" y="2294267"/>
            <a:ext cx="693682" cy="86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BF6A-FDFC-1449-A3EA-0ACE2D9766C2}"/>
              </a:ext>
            </a:extLst>
          </p:cNvPr>
          <p:cNvSpPr/>
          <p:nvPr/>
        </p:nvSpPr>
        <p:spPr>
          <a:xfrm flipH="1">
            <a:off x="2026918" y="2294267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140B0-F8CF-164F-96DC-932996010B81}"/>
              </a:ext>
            </a:extLst>
          </p:cNvPr>
          <p:cNvSpPr txBox="1"/>
          <p:nvPr/>
        </p:nvSpPr>
        <p:spPr>
          <a:xfrm>
            <a:off x="7144474" y="398258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92333-0C42-3340-B9CB-1BC596BCCE87}"/>
              </a:ext>
            </a:extLst>
          </p:cNvPr>
          <p:cNvSpPr txBox="1"/>
          <p:nvPr/>
        </p:nvSpPr>
        <p:spPr>
          <a:xfrm>
            <a:off x="9532882" y="2874352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 Primer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747874" y="342846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Ligated Molecular Barcode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5359468" y="4536700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Ligated Molecular Barcode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1BFD0-163C-AE4B-866D-7E999F33F8ED}"/>
              </a:ext>
            </a:extLst>
          </p:cNvPr>
          <p:cNvSpPr txBox="1"/>
          <p:nvPr/>
        </p:nvSpPr>
        <p:spPr>
          <a:xfrm>
            <a:off x="4750489" y="5090816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 Primer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2469931" y="6199046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Specimen Barcode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E40B8-86B2-B142-9B90-BEE08990A4EA}"/>
              </a:ext>
            </a:extLst>
          </p:cNvPr>
          <p:cNvSpPr txBox="1"/>
          <p:nvPr/>
        </p:nvSpPr>
        <p:spPr>
          <a:xfrm>
            <a:off x="3491203" y="5644932"/>
            <a:ext cx="21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 Primer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1983B89-C8E1-F04E-814F-783867D5363D}"/>
              </a:ext>
            </a:extLst>
          </p:cNvPr>
          <p:cNvCxnSpPr>
            <a:stCxn id="9" idx="2"/>
            <a:endCxn id="13" idx="1"/>
          </p:cNvCxnSpPr>
          <p:nvPr/>
        </p:nvCxnSpPr>
        <p:spPr>
          <a:xfrm rot="16200000" flipH="1">
            <a:off x="9114245" y="2640381"/>
            <a:ext cx="678254" cy="15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4480F93-D1B5-554B-B6F1-37E86A14CE12}"/>
              </a:ext>
            </a:extLst>
          </p:cNvPr>
          <p:cNvCxnSpPr>
            <a:stCxn id="7" idx="2"/>
            <a:endCxn id="14" idx="1"/>
          </p:cNvCxnSpPr>
          <p:nvPr/>
        </p:nvCxnSpPr>
        <p:spPr>
          <a:xfrm rot="5400000">
            <a:off x="7660851" y="2467788"/>
            <a:ext cx="1232370" cy="1058323"/>
          </a:xfrm>
          <a:prstGeom prst="bentConnector4">
            <a:avLst>
              <a:gd name="adj1" fmla="val 42508"/>
              <a:gd name="adj2" fmla="val 121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887C6A7-3A11-7F4D-A449-C9D7D0701107}"/>
              </a:ext>
            </a:extLst>
          </p:cNvPr>
          <p:cNvCxnSpPr>
            <a:stCxn id="5" idx="2"/>
            <a:endCxn id="12" idx="1"/>
          </p:cNvCxnSpPr>
          <p:nvPr/>
        </p:nvCxnSpPr>
        <p:spPr>
          <a:xfrm rot="16200000" flipH="1">
            <a:off x="5899732" y="2922508"/>
            <a:ext cx="1786486" cy="702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2F63D5A-5358-2D45-8BD9-35669FFFF57A}"/>
              </a:ext>
            </a:extLst>
          </p:cNvPr>
          <p:cNvCxnSpPr>
            <a:stCxn id="6" idx="2"/>
            <a:endCxn id="15" idx="1"/>
          </p:cNvCxnSpPr>
          <p:nvPr/>
        </p:nvCxnSpPr>
        <p:spPr>
          <a:xfrm rot="16200000" flipH="1">
            <a:off x="3547810" y="2909708"/>
            <a:ext cx="2340602" cy="1282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7405101-E35A-1348-A7BE-0B15F0A5EEFA}"/>
              </a:ext>
            </a:extLst>
          </p:cNvPr>
          <p:cNvCxnSpPr>
            <a:stCxn id="8" idx="2"/>
            <a:endCxn id="16" idx="1"/>
          </p:cNvCxnSpPr>
          <p:nvPr/>
        </p:nvCxnSpPr>
        <p:spPr>
          <a:xfrm rot="16200000" flipH="1">
            <a:off x="2682430" y="3207423"/>
            <a:ext cx="2894718" cy="1241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D7F2B73-0D32-E64B-94F2-3EB942282C0F}"/>
              </a:ext>
            </a:extLst>
          </p:cNvPr>
          <p:cNvCxnSpPr>
            <a:stCxn id="10" idx="2"/>
            <a:endCxn id="18" idx="1"/>
          </p:cNvCxnSpPr>
          <p:nvPr/>
        </p:nvCxnSpPr>
        <p:spPr>
          <a:xfrm rot="16200000" flipH="1">
            <a:off x="1428888" y="3767283"/>
            <a:ext cx="3448834" cy="675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EAB674-0042-8E4D-9AB0-2CD1ED6FF7D0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16200000" flipH="1">
            <a:off x="357362" y="4271143"/>
            <a:ext cx="4002948" cy="222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E967A2-F061-BC45-9F7F-CACA00F5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C9784-72BD-5E4E-8411-EEECC86C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C31D-6B57-7844-A8C2-1BDFE825843D}"/>
              </a:ext>
            </a:extLst>
          </p:cNvPr>
          <p:cNvSpPr/>
          <p:nvPr/>
        </p:nvSpPr>
        <p:spPr>
          <a:xfrm>
            <a:off x="4297578" y="2294267"/>
            <a:ext cx="4287795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C6113-27A7-014F-9118-351B20A19D0E}"/>
              </a:ext>
            </a:extLst>
          </p:cNvPr>
          <p:cNvSpPr/>
          <p:nvPr/>
        </p:nvSpPr>
        <p:spPr>
          <a:xfrm flipH="1">
            <a:off x="3855930" y="229426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2C8CA-7171-8D41-9327-CDBAA4695415}"/>
              </a:ext>
            </a:extLst>
          </p:cNvPr>
          <p:cNvSpPr/>
          <p:nvPr/>
        </p:nvSpPr>
        <p:spPr>
          <a:xfrm flipH="1">
            <a:off x="8585373" y="229426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BF6A-FDFC-1449-A3EA-0ACE2D9766C2}"/>
              </a:ext>
            </a:extLst>
          </p:cNvPr>
          <p:cNvSpPr/>
          <p:nvPr/>
        </p:nvSpPr>
        <p:spPr>
          <a:xfrm flipH="1">
            <a:off x="2026918" y="2294267"/>
            <a:ext cx="441648" cy="86497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1484424" y="3233124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06622"/>
            <a:ext cx="1683092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55930" y="260909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3" y="2609093"/>
            <a:ext cx="441648" cy="91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59E2-13D8-9349-99FB-42D9877DA003}"/>
              </a:ext>
            </a:extLst>
          </p:cNvPr>
          <p:cNvSpPr/>
          <p:nvPr/>
        </p:nvSpPr>
        <p:spPr>
          <a:xfrm flipH="1">
            <a:off x="2026918" y="2609094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0909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9C2760-F4D8-EA45-9C28-3E6D2999025D}"/>
              </a:ext>
            </a:extLst>
          </p:cNvPr>
          <p:cNvSpPr/>
          <p:nvPr/>
        </p:nvSpPr>
        <p:spPr>
          <a:xfrm rot="5400000">
            <a:off x="4815303" y="1897102"/>
            <a:ext cx="205994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239C09-66B3-7243-9FD6-9795FEB52F8D}"/>
              </a:ext>
            </a:extLst>
          </p:cNvPr>
          <p:cNvSpPr/>
          <p:nvPr/>
        </p:nvSpPr>
        <p:spPr>
          <a:xfrm rot="5400000">
            <a:off x="7861656" y="1899112"/>
            <a:ext cx="205993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C576EAF-498A-4B4A-A568-9496D9980900}"/>
              </a:ext>
            </a:extLst>
          </p:cNvPr>
          <p:cNvSpPr/>
          <p:nvPr/>
        </p:nvSpPr>
        <p:spPr>
          <a:xfrm rot="5400000">
            <a:off x="2142841" y="2740552"/>
            <a:ext cx="209802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7F9AC-7E44-6340-8E0B-21733A5A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A9930-C1F0-8644-9A65-9A9EAEF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Pre: Split data by specimen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1484424" y="3233124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10114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55929" y="261011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5" y="261011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59E2-13D8-9349-99FB-42D9877DA003}"/>
              </a:ext>
            </a:extLst>
          </p:cNvPr>
          <p:cNvSpPr/>
          <p:nvPr/>
        </p:nvSpPr>
        <p:spPr>
          <a:xfrm flipH="1">
            <a:off x="2026918" y="2603131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1011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9C2760-F4D8-EA45-9C28-3E6D2999025D}"/>
              </a:ext>
            </a:extLst>
          </p:cNvPr>
          <p:cNvSpPr/>
          <p:nvPr/>
        </p:nvSpPr>
        <p:spPr>
          <a:xfrm rot="5400000">
            <a:off x="4815303" y="1897102"/>
            <a:ext cx="205994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239C09-66B3-7243-9FD6-9795FEB52F8D}"/>
              </a:ext>
            </a:extLst>
          </p:cNvPr>
          <p:cNvSpPr/>
          <p:nvPr/>
        </p:nvSpPr>
        <p:spPr>
          <a:xfrm rot="5400000">
            <a:off x="7861656" y="1899112"/>
            <a:ext cx="205993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C576EAF-498A-4B4A-A568-9496D9980900}"/>
              </a:ext>
            </a:extLst>
          </p:cNvPr>
          <p:cNvSpPr/>
          <p:nvPr/>
        </p:nvSpPr>
        <p:spPr>
          <a:xfrm rot="5400000">
            <a:off x="2142841" y="2740552"/>
            <a:ext cx="209802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2650506" y="4771753"/>
            <a:ext cx="6890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 sequence is used to split up sequencing data by specimen</a:t>
            </a:r>
          </a:p>
          <a:p>
            <a:endParaRPr lang="en-US" dirty="0"/>
          </a:p>
          <a:p>
            <a:r>
              <a:rPr lang="en-US" dirty="0"/>
              <a:t>Performed prior to the start of this workflow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B0A7-3656-5346-A5DF-7178CC96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5623-F894-8E42-8214-237E06C4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4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D664-81A8-BD45-A627-5D4B1DA1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62F1-93DA-BD4A-B764-23032EB29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3’ Quality Trimming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Barcode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5’ End Trimming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Genome Alignment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Family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Variant Calling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BEA4B-F0B1-9042-8E95-AA32A62C2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Each of the numbered steps corresponds to a sub-workflow which is defined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  <a:r>
              <a:rPr lang="en-US" dirty="0"/>
              <a:t> folder.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BB44-EEB9-5549-BB60-7F079318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4A5C-6BEA-9E45-A0E9-5080540C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A2DF-1F4F-534F-8B08-6E40E84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3’ Quality 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880A-E7CC-0345-822B-69DAB8013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 quality trimming of the 3’ end of each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cutadapt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Minimum q-score threshold (default: 20)</a:t>
            </a:r>
          </a:p>
          <a:p>
            <a:pPr lvl="1"/>
            <a:r>
              <a:rPr lang="en-US" dirty="0"/>
              <a:t>Minimum read length is the same as the minimum alignment length (default: 40)</a:t>
            </a:r>
          </a:p>
          <a:p>
            <a:pPr lvl="1"/>
            <a:r>
              <a:rPr lang="en-US" dirty="0"/>
              <a:t>Both reads in a pair must pass the filter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quality report for both input (unfiltered) and filtered FASTQ data, per specimen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8DD4-B80D-6244-9240-09CCB1059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min_qvalue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B5E1-5355-5745-9B11-958F91E1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33475-F05C-9F47-B920-482C4521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CF7-2A9F-9A4B-85EC-07221ABF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Barcode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9C52-D0E9-DF41-8F9F-C0C5515EC9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Remove the first N bases from R1 and R2, concatenate to form molecular barcode</a:t>
            </a:r>
          </a:p>
          <a:p>
            <a:pPr lvl="1"/>
            <a:r>
              <a:rPr lang="en-US" dirty="0"/>
              <a:t>Barcode length (default: 6)</a:t>
            </a:r>
          </a:p>
          <a:p>
            <a:pPr lvl="1"/>
            <a:r>
              <a:rPr lang="en-US" dirty="0"/>
              <a:t>Minimum sequence length after barcode removal (default: 40)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B0F89-107E-D84C-AD1B-C1AD55693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barcodes_wf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E1794-D0AA-5744-A10E-F47B0993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35FA6-728B-5B42-9E53-AB612313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8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4706D-4437-874F-97EB-84690851CEE2}"/>
              </a:ext>
            </a:extLst>
          </p:cNvPr>
          <p:cNvSpPr txBox="1"/>
          <p:nvPr/>
        </p:nvSpPr>
        <p:spPr>
          <a:xfrm>
            <a:off x="6452411" y="456125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FF0FEB-2BDE-EC4F-B52B-A6335C712F89}"/>
              </a:ext>
            </a:extLst>
          </p:cNvPr>
          <p:cNvSpPr txBox="1"/>
          <p:nvPr/>
        </p:nvSpPr>
        <p:spPr>
          <a:xfrm>
            <a:off x="3406059" y="456125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B2BA43-C6E5-EC4A-AEAF-BB064822E365}"/>
              </a:ext>
            </a:extLst>
          </p:cNvPr>
          <p:cNvSpPr/>
          <p:nvPr/>
        </p:nvSpPr>
        <p:spPr>
          <a:xfrm>
            <a:off x="5801756" y="5103598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E3F2A-EAE3-4E48-A9F4-864007DC5736}"/>
              </a:ext>
            </a:extLst>
          </p:cNvPr>
          <p:cNvSpPr/>
          <p:nvPr/>
        </p:nvSpPr>
        <p:spPr>
          <a:xfrm flipH="1">
            <a:off x="2743238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0A9359-614F-5344-8B97-937558352977}"/>
              </a:ext>
            </a:extLst>
          </p:cNvPr>
          <p:cNvSpPr/>
          <p:nvPr/>
        </p:nvSpPr>
        <p:spPr>
          <a:xfrm>
            <a:off x="3197054" y="5100107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EBE94-372E-1046-A1C9-5CB89E4D7857}"/>
              </a:ext>
            </a:extLst>
          </p:cNvPr>
          <p:cNvSpPr/>
          <p:nvPr/>
        </p:nvSpPr>
        <p:spPr>
          <a:xfrm flipH="1">
            <a:off x="8406458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81D82A-078D-E147-9F82-E7EEC67D26F2}"/>
              </a:ext>
            </a:extLst>
          </p:cNvPr>
          <p:cNvSpPr/>
          <p:nvPr/>
        </p:nvSpPr>
        <p:spPr>
          <a:xfrm flipH="1">
            <a:off x="7484849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F86E78-38BE-4C49-8DDB-EC87C6F096C7}"/>
              </a:ext>
            </a:extLst>
          </p:cNvPr>
          <p:cNvSpPr/>
          <p:nvPr/>
        </p:nvSpPr>
        <p:spPr>
          <a:xfrm flipH="1">
            <a:off x="8834645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B0225E0-311F-9547-9DCC-C3B044C65960}"/>
              </a:ext>
            </a:extLst>
          </p:cNvPr>
          <p:cNvSpPr/>
          <p:nvPr/>
        </p:nvSpPr>
        <p:spPr>
          <a:xfrm>
            <a:off x="7715671" y="4718726"/>
            <a:ext cx="1293962" cy="328177"/>
          </a:xfrm>
          <a:custGeom>
            <a:avLst/>
            <a:gdLst>
              <a:gd name="connsiteX0" fmla="*/ 0 w 1293962"/>
              <a:gd name="connsiteY0" fmla="*/ 276418 h 328177"/>
              <a:gd name="connsiteX1" fmla="*/ 508959 w 1293962"/>
              <a:gd name="connsiteY1" fmla="*/ 373 h 328177"/>
              <a:gd name="connsiteX2" fmla="*/ 1293962 w 1293962"/>
              <a:gd name="connsiteY2" fmla="*/ 328177 h 32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2" h="328177">
                <a:moveTo>
                  <a:pt x="0" y="276418"/>
                </a:moveTo>
                <a:cubicBezTo>
                  <a:pt x="146649" y="134082"/>
                  <a:pt x="293299" y="-8253"/>
                  <a:pt x="508959" y="373"/>
                </a:cubicBezTo>
                <a:cubicBezTo>
                  <a:pt x="724619" y="8999"/>
                  <a:pt x="1009290" y="168588"/>
                  <a:pt x="1293962" y="32817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280797-85D9-4040-AE73-666DC985D9DE}"/>
              </a:ext>
            </a:extLst>
          </p:cNvPr>
          <p:cNvSpPr/>
          <p:nvPr/>
        </p:nvSpPr>
        <p:spPr>
          <a:xfrm>
            <a:off x="3005649" y="5322948"/>
            <a:ext cx="5633049" cy="854015"/>
          </a:xfrm>
          <a:custGeom>
            <a:avLst/>
            <a:gdLst>
              <a:gd name="connsiteX0" fmla="*/ 0 w 5633049"/>
              <a:gd name="connsiteY0" fmla="*/ 0 h 854015"/>
              <a:gd name="connsiteX1" fmla="*/ 4554747 w 5633049"/>
              <a:gd name="connsiteY1" fmla="*/ 854015 h 854015"/>
              <a:gd name="connsiteX2" fmla="*/ 5633049 w 5633049"/>
              <a:gd name="connsiteY2" fmla="*/ 0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3049" h="854015">
                <a:moveTo>
                  <a:pt x="0" y="0"/>
                </a:moveTo>
                <a:cubicBezTo>
                  <a:pt x="1807953" y="427007"/>
                  <a:pt x="3615906" y="854015"/>
                  <a:pt x="4554747" y="854015"/>
                </a:cubicBezTo>
                <a:cubicBezTo>
                  <a:pt x="5493588" y="854015"/>
                  <a:pt x="5563318" y="427007"/>
                  <a:pt x="563304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C5D0A-9653-1B42-9C1E-9BE2B953401F}"/>
              </a:ext>
            </a:extLst>
          </p:cNvPr>
          <p:cNvSpPr txBox="1"/>
          <p:nvPr/>
        </p:nvSpPr>
        <p:spPr>
          <a:xfrm>
            <a:off x="8585410" y="4558149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0997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CF7-2A9F-9A4B-85EC-07221ABF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Barcode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9C52-D0E9-DF41-8F9F-C0C5515EC9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Correct barcode errors using a whitelist of known sequences, merging barcodes with &lt;=X mismatches (default: 2)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quality report for barcode-trimmed reads</a:t>
            </a:r>
          </a:p>
          <a:p>
            <a:pPr lvl="1"/>
            <a:r>
              <a:rPr lang="en-US" dirty="0"/>
              <a:t>Number of reads per uncorrected, filtered, and corrected barcode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B0F89-107E-D84C-AD1B-C1AD55693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barcodes_wf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barcodes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barcode_max_mismatch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E1794-D0AA-5744-A10E-F47B0993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35FA6-728B-5B42-9E53-AB612313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1204</Words>
  <Application>Microsoft Macintosh PowerPoint</Application>
  <PresentationFormat>Widescreen</PresentationFormat>
  <Paragraphs>324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WGS Duplex Seq</vt:lpstr>
      <vt:lpstr>Molecular Design</vt:lpstr>
      <vt:lpstr>Sequencing Library Layout</vt:lpstr>
      <vt:lpstr>Sequencing Data</vt:lpstr>
      <vt:lpstr>Pre: Split data by specimen</vt:lpstr>
      <vt:lpstr>Analysis Overview</vt:lpstr>
      <vt:lpstr>1. 3’ Quality Trimming</vt:lpstr>
      <vt:lpstr>2. Barcode Processing</vt:lpstr>
      <vt:lpstr>2. Barcode Processing</vt:lpstr>
      <vt:lpstr>3. 5’ End Trimming</vt:lpstr>
      <vt:lpstr>4. Genome Alignment</vt:lpstr>
      <vt:lpstr>5. Family Creation</vt:lpstr>
      <vt:lpstr>5. Family Creation</vt:lpstr>
      <vt:lpstr>5. Family Creation</vt:lpstr>
      <vt:lpstr>6. Variant Calling</vt:lpstr>
      <vt:lpstr>6. Variant Calling</vt:lpstr>
      <vt:lpstr>6. Variant Calling</vt:lpstr>
      <vt:lpstr>6. Variant Calling</vt:lpstr>
      <vt:lpstr>6. Variant Calling</vt:lpstr>
      <vt:lpstr>6. Variant Calling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WGS Duplex Seq</dc:title>
  <dc:creator>Minot, Sam</dc:creator>
  <cp:lastModifiedBy>Minot, Sam</cp:lastModifiedBy>
  <cp:revision>45</cp:revision>
  <dcterms:created xsi:type="dcterms:W3CDTF">2021-09-29T15:09:04Z</dcterms:created>
  <dcterms:modified xsi:type="dcterms:W3CDTF">2021-11-02T17:00:56Z</dcterms:modified>
</cp:coreProperties>
</file>