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888" r:id="rId5"/>
    <p:sldId id="887" r:id="rId6"/>
    <p:sldId id="891" r:id="rId7"/>
    <p:sldId id="889" r:id="rId8"/>
    <p:sldId id="8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7EFB-2290-1C97-2F48-9F2BC87A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C58D0-1CCC-DA4B-788F-FB12F1837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7391-AA5E-FDF1-A463-ED219B43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4A8-01D5-4D25-ACAE-0FEEB9F6939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19405-CE28-C27E-B16C-F65A423F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34247-8FC3-97D6-08FB-1E53C096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4612-A2D6-4F77-AAB1-A1B3B9BB5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D114-8D29-73F0-6447-D275AFBD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8B59C-52D7-616B-36D8-65B3961D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D271F-6BA3-0832-B518-2BB2DD32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4A8-01D5-4D25-ACAE-0FEEB9F6939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D559-DF65-A9D9-54A4-1850466D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5E7F-D893-3A44-6827-B89DED14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4612-A2D6-4F77-AAB1-A1B3B9BB5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5B860-8E88-E57C-201D-EECA8D089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72922-189D-CD80-56BB-D6BC95CD2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DD8FE-D40B-275E-6002-7E876B2E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4A8-01D5-4D25-ACAE-0FEEB9F6939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762-85DE-DE01-6968-88869C5E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6DB0-83EB-A2A2-E30A-3693D30E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4612-A2D6-4F77-AAB1-A1B3B9BB5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A023-5BA9-9BF0-05F3-52C63D0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A7A0-44C4-BBF7-BF97-213B6546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A4421-77B9-7692-8B06-32BEE665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4A8-01D5-4D25-ACAE-0FEEB9F6939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53E2-3F99-A7A0-E985-DC9149FE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F9AF-7FA8-AD0C-BDC4-9FD62688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4612-A2D6-4F77-AAB1-A1B3B9BB5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3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3F57-BD3E-5315-F4A9-7138AB99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36DB1-3792-5DCA-C107-F027A5DBB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B1BED-FEA1-FC56-7016-746A96F4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4A8-01D5-4D25-ACAE-0FEEB9F6939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3592-1231-7E89-DE0F-9AD3BBB8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20CB-E83E-537B-BAA3-38EADB7C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4612-A2D6-4F77-AAB1-A1B3B9BB5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CB77-2AE2-9BED-3938-DFAF8843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AA3D-761B-540E-7F7A-B75B7B794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CC138-CA28-B701-0D90-68D7550B1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3931D-C83B-03B9-2DD1-D50CBBF8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4A8-01D5-4D25-ACAE-0FEEB9F6939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212A-55C7-C256-BA83-DF52EE55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01469-E7CE-34AB-A147-0498EECD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4612-A2D6-4F77-AAB1-A1B3B9BB5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40AF-89F6-6CA3-8B29-85DBE4DB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B89FE-9879-76C1-980B-A424A6800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A0B8B-BF71-CF59-640B-03C1850FC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2E4D9-0BBA-1BC8-133B-7269982A8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74A47-D2B8-F90F-218D-BE68E221D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44AAA-CBDD-CF2F-91C7-498A9D85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4A8-01D5-4D25-ACAE-0FEEB9F6939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A1EBE-E609-DCFF-8DE4-513D4C6C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BBC37-44D3-A299-139A-8EFBA422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4612-A2D6-4F77-AAB1-A1B3B9BB5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AA07-FF11-1F78-D564-A30C3DC4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1095F-2A04-B667-E9D3-0EC3389B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4A8-01D5-4D25-ACAE-0FEEB9F6939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54C92-EC1B-709D-DE12-5B42B374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A4D94-0B94-6D22-D3E2-938074C9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4612-A2D6-4F77-AAB1-A1B3B9BB5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B0EF9-A5B0-35BA-E3B5-CF68EEB0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4A8-01D5-4D25-ACAE-0FEEB9F6939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4C08B-573B-2787-760A-94AFC29D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014BD-E8FC-CFB7-A4FD-5BEFDEE5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4612-A2D6-4F77-AAB1-A1B3B9BB5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7FDD-A7AD-FC85-F023-CDEFA2B6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938B-3AB4-739B-EB5E-BCFBB223A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565B-0E0F-D416-7228-4AFEA093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6DE54-CD99-AACB-6218-43A24177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4A8-01D5-4D25-ACAE-0FEEB9F6939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0E039-8593-D314-22B9-49773C31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8079E-D7B0-B2B7-682C-5C930340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4612-A2D6-4F77-AAB1-A1B3B9BB5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F27E-0CD4-6B6B-182E-3A04C17A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CE50E-0E5B-7016-1B0E-BB3C04E48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1534E-9086-5152-9207-64F0DF29B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616DF-2A08-6696-5D0C-2565A83F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4A8-01D5-4D25-ACAE-0FEEB9F6939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9AE87-F907-5628-99ED-76B461F9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F7BCA-DEC3-5853-C46F-B1863204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4612-A2D6-4F77-AAB1-A1B3B9BB5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1B0BF-BCF4-F9BF-E7AA-53315F38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D95A-6B8D-4331-D681-CF3ED18B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71F73-8375-C09F-6871-41C0E2BEB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E94A8-01D5-4D25-ACAE-0FEEB9F6939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22FD-D28B-84A4-7252-8E4A09FC4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668C-23EB-E221-CC6A-E91C5C2FA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C44612-A2D6-4F77-AAB1-A1B3B9BB5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7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2C94-84B9-4578-9DD5-92FDC5B0A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95E91-38F8-294C-EBF8-6E086EC6D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DFB8-C22C-78A3-DAD4-7B6EE36C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Mtb CFU between groups</a:t>
            </a:r>
          </a:p>
        </p:txBody>
      </p:sp>
      <p:pic>
        <p:nvPicPr>
          <p:cNvPr id="5" name="Content Placeholder 4" descr="A graph of orange and blue dots&#10;&#10;Description automatically generated">
            <a:extLst>
              <a:ext uri="{FF2B5EF4-FFF2-40B4-BE49-F238E27FC236}">
                <a16:creationId xmlns:a16="http://schemas.microsoft.com/office/drawing/2014/main" id="{159506C4-41E6-E0D4-F959-BD83702F3D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7" y="2026186"/>
            <a:ext cx="5065786" cy="395021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966F3-F316-3D65-F496-A8DA36F11C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Are there genetic determinants of these differences, before treatment?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slicing the genes different from how Liu </a:t>
            </a:r>
            <a:r>
              <a:rPr lang="en-US" i="1" dirty="0"/>
              <a:t>et al.</a:t>
            </a:r>
            <a:r>
              <a:rPr lang="en-US" dirty="0"/>
              <a:t> did provide different insight?</a:t>
            </a:r>
          </a:p>
        </p:txBody>
      </p:sp>
      <p:pic>
        <p:nvPicPr>
          <p:cNvPr id="8" name="Picture 7" descr="A diagram of a blood type&#10;&#10;Description automatically generated with medium confidence">
            <a:extLst>
              <a:ext uri="{FF2B5EF4-FFF2-40B4-BE49-F238E27FC236}">
                <a16:creationId xmlns:a16="http://schemas.microsoft.com/office/drawing/2014/main" id="{FB0519A8-E601-8751-890C-B5A2F24F2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75" y="3177159"/>
            <a:ext cx="5610225" cy="11620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4078B13-B35F-4FFD-DC64-2BE917DC83A4}"/>
              </a:ext>
            </a:extLst>
          </p:cNvPr>
          <p:cNvSpPr/>
          <p:nvPr/>
        </p:nvSpPr>
        <p:spPr>
          <a:xfrm>
            <a:off x="7050024" y="3273552"/>
            <a:ext cx="457200" cy="4389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F76512-9B8D-7716-0D15-1BDB227883C1}"/>
              </a:ext>
            </a:extLst>
          </p:cNvPr>
          <p:cNvSpPr/>
          <p:nvPr/>
        </p:nvSpPr>
        <p:spPr>
          <a:xfrm>
            <a:off x="11388281" y="3195447"/>
            <a:ext cx="754856" cy="7364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0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BE3C6-B049-7DDC-E03C-0BF907A0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5250"/>
            <a:ext cx="10515600" cy="1325563"/>
          </a:xfrm>
        </p:spPr>
        <p:txBody>
          <a:bodyPr/>
          <a:lstStyle/>
          <a:p>
            <a:r>
              <a:rPr lang="en-US" dirty="0"/>
              <a:t>Significantly differentially expressed genes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54B0D8-CDE9-9C78-D6D8-7C0B2D4F96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71595"/>
            <a:ext cx="5181600" cy="3859398"/>
          </a:xfrm>
        </p:spPr>
      </p:pic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D56D5B93-F38C-7514-32D8-067F9EC1E6D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4172850"/>
              </p:ext>
            </p:extLst>
          </p:nvPr>
        </p:nvGraphicFramePr>
        <p:xfrm>
          <a:off x="7507224" y="2255393"/>
          <a:ext cx="2670048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5024">
                  <a:extLst>
                    <a:ext uri="{9D8B030D-6E8A-4147-A177-3AD203B41FA5}">
                      <a16:colId xmlns:a16="http://schemas.microsoft.com/office/drawing/2014/main" val="2140165730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4234438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Significant DEGs Count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51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all genes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/>
                        <a:t>22496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22960" anchor="ctr"/>
                </a:tc>
                <a:extLst>
                  <a:ext uri="{0D108BD9-81ED-4DB2-BD59-A6C34878D82A}">
                    <a16:rowId xmlns:a16="http://schemas.microsoft.com/office/drawing/2014/main" val="16811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 DEGs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/>
                        <a:t>9875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22960" anchor="ctr"/>
                </a:tc>
                <a:extLst>
                  <a:ext uri="{0D108BD9-81ED-4DB2-BD59-A6C34878D82A}">
                    <a16:rowId xmlns:a16="http://schemas.microsoft.com/office/drawing/2014/main" val="295101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|l2fc|&gt;0.5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/>
                        <a:t>9872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22960" anchor="ctr"/>
                </a:tc>
                <a:extLst>
                  <a:ext uri="{0D108BD9-81ED-4DB2-BD59-A6C34878D82A}">
                    <a16:rowId xmlns:a16="http://schemas.microsoft.com/office/drawing/2014/main" val="128751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|l2fc|0.6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/>
                        <a:t>9848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22960" anchor="ctr"/>
                </a:tc>
                <a:extLst>
                  <a:ext uri="{0D108BD9-81ED-4DB2-BD59-A6C34878D82A}">
                    <a16:rowId xmlns:a16="http://schemas.microsoft.com/office/drawing/2014/main" val="404812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|l2fc|&gt;0.7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/>
                        <a:t>3042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2296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06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|l2fc|&gt;0.8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/>
                        <a:t>1066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22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7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|l2fc|&gt;0.9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/>
                        <a:t>293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22960" anchor="ctr"/>
                </a:tc>
                <a:extLst>
                  <a:ext uri="{0D108BD9-81ED-4DB2-BD59-A6C34878D82A}">
                    <a16:rowId xmlns:a16="http://schemas.microsoft.com/office/drawing/2014/main" val="24263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|l2fc|&gt;1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/>
                        <a:t>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22960" anchor="ctr"/>
                </a:tc>
                <a:extLst>
                  <a:ext uri="{0D108BD9-81ED-4DB2-BD59-A6C34878D82A}">
                    <a16:rowId xmlns:a16="http://schemas.microsoft.com/office/drawing/2014/main" val="124135698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7C7C3AE-B527-1104-7043-CD842740D14D}"/>
              </a:ext>
            </a:extLst>
          </p:cNvPr>
          <p:cNvSpPr txBox="1"/>
          <p:nvPr/>
        </p:nvSpPr>
        <p:spPr>
          <a:xfrm>
            <a:off x="4078224" y="1307206"/>
            <a:ext cx="303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(protected vs non-protected)</a:t>
            </a:r>
          </a:p>
        </p:txBody>
      </p:sp>
    </p:spTree>
    <p:extLst>
      <p:ext uri="{BB962C8B-B14F-4D97-AF65-F5344CB8AC3E}">
        <p14:creationId xmlns:p14="http://schemas.microsoft.com/office/powerpoint/2010/main" val="97301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6D1E-323D-242B-9927-25975509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0957BE-3200-C5E6-9297-49AE0ECB3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94" y="1569593"/>
            <a:ext cx="5437035" cy="43513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A658D0-B563-1E65-6F2F-8FCD5F8E3A90}"/>
              </a:ext>
            </a:extLst>
          </p:cNvPr>
          <p:cNvSpPr/>
          <p:nvPr/>
        </p:nvSpPr>
        <p:spPr>
          <a:xfrm>
            <a:off x="3008376" y="1691640"/>
            <a:ext cx="5193792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0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788D-519F-E3F3-42CE-44582B7C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D8CDE-2C99-FCC3-F984-AF54E804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F20E-D5DB-4B37-AFA0-407A195328BE}" type="slidenum">
              <a:rPr lang="en-US" smtClean="0"/>
              <a:t>5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7BDC9F-AE5A-B093-C68B-50D31D8C68A0}"/>
              </a:ext>
            </a:extLst>
          </p:cNvPr>
          <p:cNvGrpSpPr/>
          <p:nvPr/>
        </p:nvGrpSpPr>
        <p:grpSpPr>
          <a:xfrm>
            <a:off x="628650" y="2332863"/>
            <a:ext cx="3771899" cy="3381312"/>
            <a:chOff x="7105650" y="1123950"/>
            <a:chExt cx="3771899" cy="33813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227DE1-F51D-E98F-7159-55C6F10B083C}"/>
                </a:ext>
              </a:extLst>
            </p:cNvPr>
            <p:cNvSpPr/>
            <p:nvPr/>
          </p:nvSpPr>
          <p:spPr>
            <a:xfrm>
              <a:off x="8020050" y="1123950"/>
              <a:ext cx="873124" cy="857249"/>
            </a:xfrm>
            <a:prstGeom prst="ellipse">
              <a:avLst/>
            </a:prstGeom>
            <a:solidFill>
              <a:srgbClr val="DEDCB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A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819849D-A304-0B35-9BF5-0A0E0A8526B2}"/>
                </a:ext>
              </a:extLst>
            </p:cNvPr>
            <p:cNvSpPr/>
            <p:nvPr/>
          </p:nvSpPr>
          <p:spPr>
            <a:xfrm>
              <a:off x="7105650" y="2451165"/>
              <a:ext cx="761999" cy="761999"/>
            </a:xfrm>
            <a:prstGeom prst="roundRect">
              <a:avLst/>
            </a:prstGeom>
            <a:solidFill>
              <a:srgbClr val="DEDCB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2F2F1F-DE56-2F60-67AA-5A1269BC7065}"/>
                </a:ext>
              </a:extLst>
            </p:cNvPr>
            <p:cNvSpPr/>
            <p:nvPr/>
          </p:nvSpPr>
          <p:spPr>
            <a:xfrm>
              <a:off x="9067800" y="2394015"/>
              <a:ext cx="873124" cy="857249"/>
            </a:xfrm>
            <a:prstGeom prst="ellipse">
              <a:avLst/>
            </a:prstGeom>
            <a:solidFill>
              <a:srgbClr val="DEDCB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B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34BD773-3DF5-13BE-BB63-94775A3D1329}"/>
                </a:ext>
              </a:extLst>
            </p:cNvPr>
            <p:cNvSpPr/>
            <p:nvPr/>
          </p:nvSpPr>
          <p:spPr>
            <a:xfrm>
              <a:off x="8153400" y="3743263"/>
              <a:ext cx="761999" cy="761999"/>
            </a:xfrm>
            <a:prstGeom prst="roundRect">
              <a:avLst/>
            </a:prstGeom>
            <a:solidFill>
              <a:srgbClr val="DEDCB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2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05D127D-2903-7F6D-98CD-A3FD4F00C5EC}"/>
                </a:ext>
              </a:extLst>
            </p:cNvPr>
            <p:cNvSpPr/>
            <p:nvPr/>
          </p:nvSpPr>
          <p:spPr>
            <a:xfrm>
              <a:off x="10115550" y="3743263"/>
              <a:ext cx="761999" cy="761999"/>
            </a:xfrm>
            <a:prstGeom prst="roundRect">
              <a:avLst/>
            </a:prstGeom>
            <a:solidFill>
              <a:srgbClr val="DEDCB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3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B2AC52-425B-B553-3D5A-9DAE7BCC8074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>
            <a:xfrm flipH="1">
              <a:off x="7486650" y="1855658"/>
              <a:ext cx="661266" cy="5955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02A7385-F8B4-7909-BB80-543979405F80}"/>
                </a:ext>
              </a:extLst>
            </p:cNvPr>
            <p:cNvCxnSpPr>
              <a:stCxn id="10" idx="5"/>
              <a:endCxn id="12" idx="0"/>
            </p:cNvCxnSpPr>
            <p:nvPr/>
          </p:nvCxnSpPr>
          <p:spPr>
            <a:xfrm>
              <a:off x="8765308" y="1855658"/>
              <a:ext cx="739054" cy="538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9F9EA7-BDB2-7A76-226C-663EF47B35CC}"/>
                </a:ext>
              </a:extLst>
            </p:cNvPr>
            <p:cNvCxnSpPr>
              <a:stCxn id="12" idx="3"/>
              <a:endCxn id="13" idx="0"/>
            </p:cNvCxnSpPr>
            <p:nvPr/>
          </p:nvCxnSpPr>
          <p:spPr>
            <a:xfrm flipH="1">
              <a:off x="8534400" y="3125723"/>
              <a:ext cx="661266" cy="6175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2E2D7B-98AB-3BBC-FD5D-6D0A9B1ADAC5}"/>
                </a:ext>
              </a:extLst>
            </p:cNvPr>
            <p:cNvCxnSpPr>
              <a:stCxn id="12" idx="5"/>
              <a:endCxn id="14" idx="0"/>
            </p:cNvCxnSpPr>
            <p:nvPr/>
          </p:nvCxnSpPr>
          <p:spPr>
            <a:xfrm>
              <a:off x="9813058" y="3125723"/>
              <a:ext cx="683492" cy="6175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D51956-ABBD-CAA8-2C15-68A63FD2E7F2}"/>
              </a:ext>
            </a:extLst>
          </p:cNvPr>
          <p:cNvGrpSpPr/>
          <p:nvPr/>
        </p:nvGrpSpPr>
        <p:grpSpPr>
          <a:xfrm>
            <a:off x="4956179" y="2228088"/>
            <a:ext cx="3771899" cy="3381312"/>
            <a:chOff x="7105650" y="1123950"/>
            <a:chExt cx="3771899" cy="338131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586B23A-D961-1315-5E8C-D090287AFE34}"/>
                </a:ext>
              </a:extLst>
            </p:cNvPr>
            <p:cNvSpPr/>
            <p:nvPr/>
          </p:nvSpPr>
          <p:spPr>
            <a:xfrm>
              <a:off x="8020050" y="1123950"/>
              <a:ext cx="873124" cy="857249"/>
            </a:xfrm>
            <a:prstGeom prst="ellipse">
              <a:avLst/>
            </a:prstGeom>
            <a:solidFill>
              <a:srgbClr val="DEDCB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C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DED31D4-6037-FE05-63D2-69B4BA6D2B01}"/>
                </a:ext>
              </a:extLst>
            </p:cNvPr>
            <p:cNvSpPr/>
            <p:nvPr/>
          </p:nvSpPr>
          <p:spPr>
            <a:xfrm>
              <a:off x="7105650" y="2451165"/>
              <a:ext cx="761999" cy="761999"/>
            </a:xfrm>
            <a:prstGeom prst="roundRect">
              <a:avLst/>
            </a:prstGeom>
            <a:solidFill>
              <a:srgbClr val="DEDCB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AD1160-EBFA-0904-348B-151B95293F24}"/>
                </a:ext>
              </a:extLst>
            </p:cNvPr>
            <p:cNvSpPr/>
            <p:nvPr/>
          </p:nvSpPr>
          <p:spPr>
            <a:xfrm>
              <a:off x="9067800" y="2394015"/>
              <a:ext cx="873124" cy="857249"/>
            </a:xfrm>
            <a:prstGeom prst="ellipse">
              <a:avLst/>
            </a:prstGeom>
            <a:solidFill>
              <a:srgbClr val="DEDCB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D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1049610-4C2E-5B33-CA5A-83068980B9F9}"/>
                </a:ext>
              </a:extLst>
            </p:cNvPr>
            <p:cNvSpPr/>
            <p:nvPr/>
          </p:nvSpPr>
          <p:spPr>
            <a:xfrm>
              <a:off x="8153400" y="3743263"/>
              <a:ext cx="761999" cy="761999"/>
            </a:xfrm>
            <a:prstGeom prst="roundRect">
              <a:avLst/>
            </a:prstGeom>
            <a:solidFill>
              <a:srgbClr val="DEDCB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2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C305B8C-B684-7B34-6B5E-2FE6AC239AB7}"/>
                </a:ext>
              </a:extLst>
            </p:cNvPr>
            <p:cNvSpPr/>
            <p:nvPr/>
          </p:nvSpPr>
          <p:spPr>
            <a:xfrm>
              <a:off x="10115550" y="3743263"/>
              <a:ext cx="761999" cy="761999"/>
            </a:xfrm>
            <a:prstGeom prst="roundRect">
              <a:avLst/>
            </a:prstGeom>
            <a:solidFill>
              <a:srgbClr val="DEDCB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3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45094CB-5FDB-745C-5BC9-0A48FFFAF704}"/>
                </a:ext>
              </a:extLst>
            </p:cNvPr>
            <p:cNvCxnSpPr>
              <a:stCxn id="33" idx="3"/>
              <a:endCxn id="34" idx="0"/>
            </p:cNvCxnSpPr>
            <p:nvPr/>
          </p:nvCxnSpPr>
          <p:spPr>
            <a:xfrm flipH="1">
              <a:off x="7486650" y="1855658"/>
              <a:ext cx="661266" cy="5955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46C6823-8598-E968-5463-6FBAB85CB9D4}"/>
                </a:ext>
              </a:extLst>
            </p:cNvPr>
            <p:cNvCxnSpPr>
              <a:stCxn id="33" idx="5"/>
              <a:endCxn id="35" idx="0"/>
            </p:cNvCxnSpPr>
            <p:nvPr/>
          </p:nvCxnSpPr>
          <p:spPr>
            <a:xfrm>
              <a:off x="8765308" y="1855658"/>
              <a:ext cx="739054" cy="538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C8D301-EE38-B8A7-2C68-EBF711181B27}"/>
                </a:ext>
              </a:extLst>
            </p:cNvPr>
            <p:cNvCxnSpPr>
              <a:stCxn id="35" idx="3"/>
              <a:endCxn id="36" idx="0"/>
            </p:cNvCxnSpPr>
            <p:nvPr/>
          </p:nvCxnSpPr>
          <p:spPr>
            <a:xfrm flipH="1">
              <a:off x="8534400" y="3125723"/>
              <a:ext cx="661266" cy="6175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385315-1353-0445-0417-3FAF70988C8A}"/>
                </a:ext>
              </a:extLst>
            </p:cNvPr>
            <p:cNvCxnSpPr>
              <a:stCxn id="35" idx="5"/>
              <a:endCxn id="37" idx="0"/>
            </p:cNvCxnSpPr>
            <p:nvPr/>
          </p:nvCxnSpPr>
          <p:spPr>
            <a:xfrm>
              <a:off x="9813058" y="3125723"/>
              <a:ext cx="683492" cy="6175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C853106-7287-DB51-B18E-A75AC341AE47}"/>
              </a:ext>
            </a:extLst>
          </p:cNvPr>
          <p:cNvSpPr txBox="1"/>
          <p:nvPr/>
        </p:nvSpPr>
        <p:spPr>
          <a:xfrm>
            <a:off x="10305187" y="2828306"/>
            <a:ext cx="8771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…</a:t>
            </a:r>
            <a:endParaRPr lang="en-US" dirty="0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E277E26E-676E-7B78-D0A3-252AB9F952F9}"/>
              </a:ext>
            </a:extLst>
          </p:cNvPr>
          <p:cNvSpPr/>
          <p:nvPr/>
        </p:nvSpPr>
        <p:spPr>
          <a:xfrm>
            <a:off x="2617070" y="1697008"/>
            <a:ext cx="3073405" cy="2424112"/>
          </a:xfrm>
          <a:prstGeom prst="arc">
            <a:avLst>
              <a:gd name="adj1" fmla="val 12805501"/>
              <a:gd name="adj2" fmla="val 1966632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(take residuals…)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004297A-6865-F633-AE70-2850E5F8F331}"/>
              </a:ext>
            </a:extLst>
          </p:cNvPr>
          <p:cNvSpPr/>
          <p:nvPr/>
        </p:nvSpPr>
        <p:spPr>
          <a:xfrm>
            <a:off x="7104068" y="1747740"/>
            <a:ext cx="3073405" cy="2424112"/>
          </a:xfrm>
          <a:prstGeom prst="arc">
            <a:avLst>
              <a:gd name="adj1" fmla="val 12805501"/>
              <a:gd name="adj2" fmla="val 1966632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(take residuals…)</a:t>
            </a:r>
          </a:p>
        </p:txBody>
      </p:sp>
    </p:spTree>
    <p:extLst>
      <p:ext uri="{BB962C8B-B14F-4D97-AF65-F5344CB8AC3E}">
        <p14:creationId xmlns:p14="http://schemas.microsoft.com/office/powerpoint/2010/main" val="119039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927A-A97E-D950-88D3-2475D39B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8A303-009A-5892-FE85-37CA4186D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C4584-0CA6-0B09-36B7-F4FFDB0514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Train on all monkeys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0.275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0AE3F3-1711-185E-776D-DC65D53CC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EA1637-95C9-D72D-6426-FDDF44B94E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Train only on IV-HD cohort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0.937</a:t>
            </a:r>
          </a:p>
        </p:txBody>
      </p:sp>
    </p:spTree>
    <p:extLst>
      <p:ext uri="{BB962C8B-B14F-4D97-AF65-F5344CB8AC3E}">
        <p14:creationId xmlns:p14="http://schemas.microsoft.com/office/powerpoint/2010/main" val="185987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9B07-806C-69EE-3A58-263152E6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Genes</a:t>
            </a:r>
          </a:p>
        </p:txBody>
      </p:sp>
      <p:pic>
        <p:nvPicPr>
          <p:cNvPr id="7" name="Content Placeholder 6" descr="A blue dotted line graph&#10;&#10;Description automatically generated">
            <a:extLst>
              <a:ext uri="{FF2B5EF4-FFF2-40B4-BE49-F238E27FC236}">
                <a16:creationId xmlns:a16="http://schemas.microsoft.com/office/drawing/2014/main" id="{A646B1F9-4E25-C818-763E-595457CC72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1588439"/>
            <a:ext cx="5181600" cy="3947886"/>
          </a:xfr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7D6D131-AA4D-E192-A559-DE388FBEAE2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987560"/>
              </p:ext>
            </p:extLst>
          </p:nvPr>
        </p:nvGraphicFramePr>
        <p:xfrm>
          <a:off x="7882128" y="763752"/>
          <a:ext cx="2579878" cy="521148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11914">
                  <a:extLst>
                    <a:ext uri="{9D8B030D-6E8A-4147-A177-3AD203B41FA5}">
                      <a16:colId xmlns:a16="http://schemas.microsoft.com/office/drawing/2014/main" val="593035211"/>
                    </a:ext>
                  </a:extLst>
                </a:gridCol>
                <a:gridCol w="767964">
                  <a:extLst>
                    <a:ext uri="{9D8B030D-6E8A-4147-A177-3AD203B41FA5}">
                      <a16:colId xmlns:a16="http://schemas.microsoft.com/office/drawing/2014/main" val="1628484800"/>
                    </a:ext>
                  </a:extLst>
                </a:gridCol>
              </a:tblGrid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0278023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223114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ENSMMUG00000003532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2926139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ENSMMUG00000049015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265563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ENSMMUG00000050761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908291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ENSMMUG00000041076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837498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ENSMMUG00000058325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2995430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ENSMMUG00000063877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690710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ENSMMUG00000038373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2125327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ENSMMUG00000054067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220900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ENSMMUG00000061938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2182905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ENSMMUG00000009425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156878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ENSMMUG00000030042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543606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CALM1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7741161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MAMU-E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154835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ENSMMUG00000023477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889393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ENSMMUG00000062573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2132959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LTV1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9430212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SENP3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469457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EIF3C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4133063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ENSMMUG00000062735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49835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3737526-EFBA-5AA0-1111-504093BFF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50277"/>
              </p:ext>
            </p:extLst>
          </p:nvPr>
        </p:nvGraphicFramePr>
        <p:xfrm>
          <a:off x="6096000" y="3216434"/>
          <a:ext cx="1447800" cy="15240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7556016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1793299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Cum.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Wgt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 of Genes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371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246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75%: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18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75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85%: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96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90%: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627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95%: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91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all: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45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46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E915-3281-0765-44B2-D260C04F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2E63-1831-8F0F-9BAA-37302D537D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 these genes represent specific pathways?</a:t>
            </a:r>
          </a:p>
          <a:p>
            <a:r>
              <a:rPr lang="en-US" dirty="0"/>
              <a:t>Do these genes actually explain the difference between responses within cohorts?</a:t>
            </a:r>
          </a:p>
          <a:p>
            <a:r>
              <a:rPr lang="en-US" dirty="0"/>
              <a:t>Retrain with cohorts as covariates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F31C6-51F0-2CC0-F7E4-A8EC1878D1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46da4d3-ba20-4986-879c-49e262eff745}" enabled="1" method="Standard" siteId="{9f693e63-5e9e-4ced-98a4-8ab28f9d0c2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233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Aptos Narrow</vt:lpstr>
      <vt:lpstr>Arial</vt:lpstr>
      <vt:lpstr>Office Theme</vt:lpstr>
      <vt:lpstr>EB Results</vt:lpstr>
      <vt:lpstr>Mtb CFU between groups</vt:lpstr>
      <vt:lpstr>Significantly differentially expressed genes</vt:lpstr>
      <vt:lpstr>Regression</vt:lpstr>
      <vt:lpstr>GBM Model</vt:lpstr>
      <vt:lpstr>Model Results</vt:lpstr>
      <vt:lpstr>Predictive Genes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Bustad, Ethan</dc:creator>
  <cp:lastModifiedBy>Bustad, Ethan</cp:lastModifiedBy>
  <cp:revision>2</cp:revision>
  <dcterms:created xsi:type="dcterms:W3CDTF">2024-12-10T20:43:43Z</dcterms:created>
  <dcterms:modified xsi:type="dcterms:W3CDTF">2024-12-10T23:02:18Z</dcterms:modified>
</cp:coreProperties>
</file>