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7" r:id="rId5"/>
    <p:sldId id="268" r:id="rId6"/>
    <p:sldId id="269" r:id="rId7"/>
    <p:sldId id="271" r:id="rId8"/>
    <p:sldId id="270" r:id="rId9"/>
    <p:sldId id="263" r:id="rId10"/>
    <p:sldId id="264" r:id="rId11"/>
    <p:sldId id="265" r:id="rId12"/>
    <p:sldId id="266" r:id="rId13"/>
    <p:sldId id="259" r:id="rId14"/>
    <p:sldId id="261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24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8404EF-794E-2447-8DCF-3FC8505CDB40}" type="datetimeFigureOut">
              <a:rPr kumimoji="1" lang="zh-CN" altLang="en-US" smtClean="0"/>
              <a:t>2018/9/14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A1216-6228-0644-8766-295A451D4C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583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462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697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300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10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733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191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894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260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462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735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486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3032E-00E9-4729-A89B-323F05814971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498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ngular.cn/guide/architecture-components#pipes" TargetMode="External"/><Relationship Id="rId3" Type="http://schemas.openxmlformats.org/officeDocument/2006/relationships/hyperlink" Target="https://www.angular.cn/guide/architecture-components" TargetMode="External"/><Relationship Id="rId7" Type="http://schemas.openxmlformats.org/officeDocument/2006/relationships/hyperlink" Target="https://www.angular.cn/guide/architecture-components#directives" TargetMode="External"/><Relationship Id="rId2" Type="http://schemas.openxmlformats.org/officeDocument/2006/relationships/hyperlink" Target="https://www.angular.cn/guide/architecture-modules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angular.cn/guide/architecture-components#data-binding" TargetMode="External"/><Relationship Id="rId5" Type="http://schemas.openxmlformats.org/officeDocument/2006/relationships/hyperlink" Target="https://www.angular.cn/guide/architecture-components#component-metadata" TargetMode="External"/><Relationship Id="rId10" Type="http://schemas.openxmlformats.org/officeDocument/2006/relationships/image" Target="../media/image1.png"/><Relationship Id="rId4" Type="http://schemas.openxmlformats.org/officeDocument/2006/relationships/hyperlink" Target="https://www.angular.cn/guide/architecture-components#templates-and-views" TargetMode="External"/><Relationship Id="rId9" Type="http://schemas.openxmlformats.org/officeDocument/2006/relationships/hyperlink" Target="https://www.angular.cn/guide/architecture-services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gular.cn/api/core/AfterViewChecked" TargetMode="External"/><Relationship Id="rId7" Type="http://schemas.openxmlformats.org/officeDocument/2006/relationships/hyperlink" Target="https://www.angular.cn/api/core/ContentChildren" TargetMode="External"/><Relationship Id="rId2" Type="http://schemas.openxmlformats.org/officeDocument/2006/relationships/hyperlink" Target="https://www.angular.cn/api/core/AfterViewInit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angular.cn/api/core/ViewChildren" TargetMode="External"/><Relationship Id="rId5" Type="http://schemas.openxmlformats.org/officeDocument/2006/relationships/hyperlink" Target="https://www.angular.cn/api/core/AfterContentChecked" TargetMode="External"/><Relationship Id="rId4" Type="http://schemas.openxmlformats.org/officeDocument/2006/relationships/hyperlink" Target="https://www.angular.cn/api/core/AfterContentInit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angular.cn/api/core/Injectabl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angular.cn/api/core/Component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gular.cn/api/core/ViewEncapsulation#ShadowDom" TargetMode="External"/><Relationship Id="rId2" Type="http://schemas.openxmlformats.org/officeDocument/2006/relationships/hyperlink" Target="https://www.angular.cn/api/core/Component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04850" y="631775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zh-CN" altLang="en-US" dirty="0">
                <a:solidFill>
                  <a:srgbClr val="1976D2"/>
                </a:solidFill>
                <a:latin typeface="Roboto" charset="0"/>
                <a:hlinkClick r:id="rId2"/>
              </a:rPr>
              <a:t>模块</a:t>
            </a:r>
            <a:endParaRPr lang="zh-CN" altLang="en-US" dirty="0">
              <a:latin typeface="Roboto" charset="0"/>
            </a:endParaRPr>
          </a:p>
          <a:p>
            <a:pPr>
              <a:buFont typeface="Arial" charset="0"/>
              <a:buChar char="•"/>
            </a:pPr>
            <a:r>
              <a:rPr lang="zh-CN" altLang="en-US" dirty="0">
                <a:solidFill>
                  <a:srgbClr val="1976D2"/>
                </a:solidFill>
                <a:latin typeface="Roboto" charset="0"/>
                <a:hlinkClick r:id="rId3"/>
              </a:rPr>
              <a:t>组件</a:t>
            </a:r>
            <a:endParaRPr lang="zh-CN" altLang="en-US" dirty="0">
              <a:latin typeface="Roboto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zh-CN" altLang="en-US" dirty="0">
                <a:solidFill>
                  <a:srgbClr val="1976D2"/>
                </a:solidFill>
                <a:latin typeface="Roboto" charset="0"/>
                <a:hlinkClick r:id="rId4"/>
              </a:rPr>
              <a:t>模板</a:t>
            </a:r>
            <a:endParaRPr lang="zh-CN" altLang="en-US" dirty="0">
              <a:latin typeface="Roboto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zh-CN" altLang="en-US" dirty="0">
                <a:solidFill>
                  <a:srgbClr val="1976D2"/>
                </a:solidFill>
                <a:latin typeface="Roboto" charset="0"/>
                <a:hlinkClick r:id="rId5"/>
              </a:rPr>
              <a:t>元数据</a:t>
            </a:r>
            <a:endParaRPr lang="zh-CN" altLang="en-US" dirty="0">
              <a:latin typeface="Roboto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zh-CN" altLang="en-US" dirty="0">
                <a:solidFill>
                  <a:srgbClr val="1976D2"/>
                </a:solidFill>
                <a:latin typeface="Roboto" charset="0"/>
                <a:hlinkClick r:id="rId6"/>
              </a:rPr>
              <a:t>绑定</a:t>
            </a:r>
            <a:endParaRPr lang="zh-CN" altLang="en-US" dirty="0">
              <a:latin typeface="Roboto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zh-CN" altLang="en-US" dirty="0">
                <a:solidFill>
                  <a:srgbClr val="1976D2"/>
                </a:solidFill>
                <a:latin typeface="Roboto" charset="0"/>
                <a:hlinkClick r:id="rId7"/>
              </a:rPr>
              <a:t>指令</a:t>
            </a:r>
            <a:endParaRPr lang="zh-CN" altLang="en-US" dirty="0">
              <a:latin typeface="Roboto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zh-CN" altLang="en-US" dirty="0">
                <a:solidFill>
                  <a:srgbClr val="1976D2"/>
                </a:solidFill>
                <a:latin typeface="Roboto" charset="0"/>
                <a:hlinkClick r:id="rId8"/>
              </a:rPr>
              <a:t>管道</a:t>
            </a:r>
            <a:endParaRPr lang="zh-CN" altLang="en-US" dirty="0">
              <a:latin typeface="Roboto" charset="0"/>
            </a:endParaRPr>
          </a:p>
          <a:p>
            <a:pPr>
              <a:buFont typeface="Arial" charset="0"/>
              <a:buChar char="•"/>
            </a:pPr>
            <a:r>
              <a:rPr lang="zh-CN" altLang="en-US" dirty="0">
                <a:solidFill>
                  <a:srgbClr val="1976D2"/>
                </a:solidFill>
                <a:latin typeface="Roboto" charset="0"/>
                <a:hlinkClick r:id="rId9"/>
              </a:rPr>
              <a:t>服务于依赖注入</a:t>
            </a:r>
            <a:endParaRPr lang="zh-CN" altLang="en-US" b="0" i="0" dirty="0">
              <a:effectLst/>
              <a:latin typeface="Roboto" charset="0"/>
            </a:endParaRPr>
          </a:p>
        </p:txBody>
      </p:sp>
      <p:pic>
        <p:nvPicPr>
          <p:cNvPr id="1026" name="Picture 2" descr="verview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63" y="1894770"/>
            <a:ext cx="9219141" cy="468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883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 descr="https://wx2.qq.com/cgi-bin/mmwebwx-bin/webwxgetmsgimg?&amp;MsgID=3143122728154941177&amp;skey=%40crypt_37a45a30_a1f760e2ba102232eee5cec6e1ee7648"/>
          <p:cNvSpPr>
            <a:spLocks noChangeAspect="1" noChangeArrowheads="1"/>
          </p:cNvSpPr>
          <p:nvPr/>
        </p:nvSpPr>
        <p:spPr bwMode="auto">
          <a:xfrm>
            <a:off x="0" y="0"/>
            <a:ext cx="3900488" cy="3900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1" y="559276"/>
            <a:ext cx="10448558" cy="588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576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08463" y="440411"/>
            <a:ext cx="357020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dirty="0" smtClean="0"/>
              <a:t>生命周期钩子</a:t>
            </a:r>
            <a:endParaRPr lang="zh-CN" altLang="en-US" sz="4400" dirty="0"/>
          </a:p>
        </p:txBody>
      </p:sp>
      <p:sp>
        <p:nvSpPr>
          <p:cNvPr id="5" name="矩形 4"/>
          <p:cNvSpPr/>
          <p:nvPr/>
        </p:nvSpPr>
        <p:spPr>
          <a:xfrm>
            <a:off x="1851263" y="1209852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latin typeface="Roboto" panose="02000000000000000000" pitchFamily="2" charset="0"/>
              </a:rPr>
              <a:t>OnInit</a:t>
            </a:r>
            <a:r>
              <a:rPr lang="en-US" altLang="zh-CN" b="1" dirty="0" smtClean="0">
                <a:latin typeface="Roboto" panose="02000000000000000000" pitchFamily="2" charset="0"/>
              </a:rPr>
              <a:t>()</a:t>
            </a:r>
            <a:endParaRPr lang="zh-CN" altLang="en-US" b="0" i="0" dirty="0">
              <a:effectLst/>
              <a:latin typeface="Roboto" panose="02000000000000000000" pitchFamily="2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51134" y="169039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+mj-lt"/>
              <a:buAutoNum type="arabicPeriod"/>
            </a:pPr>
            <a:r>
              <a:rPr lang="zh-CN" altLang="en-US" dirty="0">
                <a:latin typeface="Roboto" panose="02000000000000000000" pitchFamily="2" charset="0"/>
              </a:rPr>
              <a:t>在构造函数之后马上执行复杂的初始化逻辑</a:t>
            </a:r>
          </a:p>
          <a:p>
            <a:pPr>
              <a:buFont typeface="+mj-lt"/>
              <a:buAutoNum type="arabicPeriod"/>
            </a:pPr>
            <a:r>
              <a:rPr lang="zh-CN" altLang="en-US" dirty="0">
                <a:latin typeface="Roboto" panose="02000000000000000000" pitchFamily="2" charset="0"/>
              </a:rPr>
              <a:t>在 </a:t>
            </a:r>
            <a:r>
              <a:rPr lang="en-US" altLang="zh-CN" dirty="0">
                <a:latin typeface="Roboto" panose="02000000000000000000" pitchFamily="2" charset="0"/>
              </a:rPr>
              <a:t>Angular </a:t>
            </a:r>
            <a:r>
              <a:rPr lang="zh-CN" altLang="en-US" dirty="0">
                <a:latin typeface="Roboto" panose="02000000000000000000" pitchFamily="2" charset="0"/>
              </a:rPr>
              <a:t>设置完输入属性之后，对该组件进行准备。</a:t>
            </a:r>
            <a:endParaRPr lang="zh-CN" altLang="en-US" b="0" i="0" dirty="0">
              <a:effectLst/>
              <a:latin typeface="Roboto" panose="02000000000000000000" pitchFamily="2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51263" y="2817267"/>
            <a:ext cx="1418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altLang="zh-CN" b="1" dirty="0" err="1">
                <a:latin typeface="Roboto" charset="0"/>
              </a:rPr>
              <a:t>OnDestroy</a:t>
            </a:r>
            <a:r>
              <a:rPr lang="mr-IN" altLang="zh-CN" b="1" dirty="0" smtClean="0">
                <a:latin typeface="Roboto" charset="0"/>
              </a:rPr>
              <a:t>()</a:t>
            </a:r>
            <a:endParaRPr lang="mr-IN" altLang="zh-CN" b="0" i="0" dirty="0">
              <a:effectLst/>
              <a:latin typeface="Roboto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51134" y="2447935"/>
            <a:ext cx="3967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Roboto" charset="0"/>
              </a:rPr>
              <a:t>这里</a:t>
            </a:r>
            <a:r>
              <a:rPr lang="zh-CN" altLang="en-US" dirty="0">
                <a:latin typeface="Roboto" charset="0"/>
              </a:rPr>
              <a:t>是放置复杂</a:t>
            </a:r>
            <a:r>
              <a:rPr lang="zh-CN" altLang="en-US" dirty="0">
                <a:solidFill>
                  <a:srgbClr val="FF0000"/>
                </a:solidFill>
                <a:latin typeface="Roboto" charset="0"/>
              </a:rPr>
              <a:t>初始化逻辑</a:t>
            </a:r>
            <a:r>
              <a:rPr lang="zh-CN" altLang="en-US" dirty="0">
                <a:latin typeface="Roboto" charset="0"/>
              </a:rPr>
              <a:t>的好地方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662237" y="3409019"/>
            <a:ext cx="9196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Roboto" charset="0"/>
              </a:rPr>
              <a:t>一些清理逻辑</a:t>
            </a:r>
            <a:r>
              <a:rPr lang="zh-CN" altLang="en-US" b="1" dirty="0">
                <a:latin typeface="Roboto" charset="0"/>
              </a:rPr>
              <a:t>必须</a:t>
            </a:r>
            <a:r>
              <a:rPr lang="zh-CN" altLang="en-US" dirty="0">
                <a:latin typeface="Roboto" charset="0"/>
              </a:rPr>
              <a:t>在 </a:t>
            </a:r>
            <a:r>
              <a:rPr lang="en-US" altLang="zh-CN" dirty="0">
                <a:latin typeface="Roboto" charset="0"/>
              </a:rPr>
              <a:t>Angular </a:t>
            </a:r>
            <a:r>
              <a:rPr lang="zh-CN" altLang="en-US" dirty="0">
                <a:latin typeface="Roboto" charset="0"/>
              </a:rPr>
              <a:t>销毁指令之前运行，把它们放在 </a:t>
            </a:r>
            <a:r>
              <a:rPr lang="en-US" altLang="zh-CN" dirty="0" err="1"/>
              <a:t>ngOnDestroy</a:t>
            </a:r>
            <a:r>
              <a:rPr lang="en-US" altLang="zh-CN" dirty="0"/>
              <a:t>()</a:t>
            </a:r>
            <a:r>
              <a:rPr lang="zh-CN" altLang="en-US" dirty="0">
                <a:latin typeface="Roboto" charset="0"/>
              </a:rPr>
              <a:t> 中。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898103" y="4240016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altLang="zh-CN" b="1" dirty="0" err="1">
                <a:latin typeface="Roboto" charset="0"/>
              </a:rPr>
              <a:t>OnChanges</a:t>
            </a:r>
            <a:r>
              <a:rPr lang="mr-IN" altLang="zh-CN" b="1" dirty="0">
                <a:latin typeface="Roboto" charset="0"/>
              </a:rPr>
              <a:t>()</a:t>
            </a:r>
            <a:r>
              <a:rPr lang="mr-IN" altLang="zh-CN" dirty="0">
                <a:latin typeface="Roboto" charset="0"/>
              </a:rPr>
              <a:t> </a:t>
            </a:r>
            <a:endParaRPr lang="mr-IN" altLang="zh-CN" b="0" i="0" dirty="0">
              <a:effectLst/>
              <a:latin typeface="Roboto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51134" y="4647102"/>
            <a:ext cx="95075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Roboto" charset="0"/>
              </a:rPr>
              <a:t>一旦检测到该组件</a:t>
            </a:r>
            <a:r>
              <a:rPr lang="en-US" altLang="zh-CN" dirty="0">
                <a:latin typeface="Roboto" charset="0"/>
              </a:rPr>
              <a:t>(</a:t>
            </a:r>
            <a:r>
              <a:rPr lang="zh-CN" altLang="en-US" dirty="0">
                <a:latin typeface="Roboto" charset="0"/>
              </a:rPr>
              <a:t>或指令</a:t>
            </a:r>
            <a:r>
              <a:rPr lang="en-US" altLang="zh-CN" dirty="0">
                <a:latin typeface="Roboto" charset="0"/>
              </a:rPr>
              <a:t>)</a:t>
            </a:r>
            <a:r>
              <a:rPr lang="zh-CN" altLang="en-US" dirty="0">
                <a:latin typeface="Roboto" charset="0"/>
              </a:rPr>
              <a:t>的</a:t>
            </a:r>
            <a:r>
              <a:rPr lang="zh-CN" altLang="en-US" b="1" dirty="0">
                <a:solidFill>
                  <a:srgbClr val="FF0000"/>
                </a:solidFill>
                <a:latin typeface="Roboto" charset="0"/>
              </a:rPr>
              <a:t>输入属性</a:t>
            </a:r>
            <a:r>
              <a:rPr lang="zh-CN" altLang="en-US" dirty="0">
                <a:latin typeface="Roboto" charset="0"/>
              </a:rPr>
              <a:t>发生了变化，</a:t>
            </a:r>
            <a:r>
              <a:rPr lang="en-US" altLang="zh-CN" dirty="0">
                <a:latin typeface="Roboto" charset="0"/>
              </a:rPr>
              <a:t>Angular </a:t>
            </a:r>
            <a:r>
              <a:rPr lang="zh-CN" altLang="en-US" dirty="0">
                <a:latin typeface="Roboto" charset="0"/>
              </a:rPr>
              <a:t>就会调用它的 </a:t>
            </a:r>
            <a:r>
              <a:rPr lang="en-US" altLang="zh-CN" dirty="0" err="1"/>
              <a:t>ngOnChanges</a:t>
            </a:r>
            <a:r>
              <a:rPr lang="en-US" altLang="zh-CN" dirty="0"/>
              <a:t>()</a:t>
            </a:r>
            <a:r>
              <a:rPr lang="zh-CN" altLang="en-US" dirty="0">
                <a:latin typeface="Roboto" charset="0"/>
              </a:rPr>
              <a:t> 方法。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506673" y="5478099"/>
            <a:ext cx="95075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Roboto" charset="0"/>
              </a:rPr>
              <a:t>如果输入属性是对象</a:t>
            </a:r>
            <a:r>
              <a:rPr lang="en-US" altLang="zh-CN" dirty="0" smtClean="0">
                <a:latin typeface="Roboto" charset="0"/>
              </a:rPr>
              <a:t>hero</a:t>
            </a:r>
            <a:r>
              <a:rPr lang="zh-CN" altLang="en-US" dirty="0" smtClean="0">
                <a:latin typeface="Roboto" charset="0"/>
              </a:rPr>
              <a:t>，当他的值</a:t>
            </a:r>
            <a:r>
              <a:rPr lang="en-US" altLang="zh-CN" dirty="0" err="1" smtClean="0">
                <a:latin typeface="Roboto" charset="0"/>
              </a:rPr>
              <a:t>hero.name</a:t>
            </a:r>
            <a:r>
              <a:rPr lang="zh-CN" altLang="en-US" dirty="0" smtClean="0">
                <a:latin typeface="Roboto" charset="0"/>
              </a:rPr>
              <a:t>发生变化时，不会被</a:t>
            </a:r>
            <a:r>
              <a:rPr lang="en-US" altLang="zh-CN" dirty="0" err="1" smtClean="0">
                <a:latin typeface="Roboto" charset="0"/>
              </a:rPr>
              <a:t>OnChanges</a:t>
            </a:r>
            <a:r>
              <a:rPr lang="zh-CN" altLang="en-US" dirty="0" smtClean="0">
                <a:latin typeface="Roboto" charset="0"/>
              </a:rPr>
              <a:t>捕捉到，因为</a:t>
            </a:r>
            <a:r>
              <a:rPr lang="en-US" altLang="zh-CN" dirty="0" smtClean="0">
                <a:latin typeface="Roboto" charset="0"/>
              </a:rPr>
              <a:t>hero</a:t>
            </a:r>
            <a:r>
              <a:rPr lang="zh-CN" altLang="en-US" dirty="0" smtClean="0">
                <a:latin typeface="Roboto" charset="0"/>
              </a:rPr>
              <a:t>的引用没有变化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2361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851263" y="238295"/>
            <a:ext cx="1181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altLang="zh-CN" b="1" dirty="0" err="1"/>
              <a:t>DoCheck</a:t>
            </a:r>
            <a:r>
              <a:rPr lang="mr-IN" altLang="zh-CN" b="1" dirty="0" smtClean="0"/>
              <a:t>()</a:t>
            </a:r>
            <a:endParaRPr lang="mr-IN" altLang="zh-CN" dirty="0"/>
          </a:p>
        </p:txBody>
      </p:sp>
      <p:sp>
        <p:nvSpPr>
          <p:cNvPr id="3" name="矩形 2"/>
          <p:cNvSpPr/>
          <p:nvPr/>
        </p:nvSpPr>
        <p:spPr>
          <a:xfrm>
            <a:off x="1851263" y="1463331"/>
            <a:ext cx="1355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>
                <a:latin typeface="Roboto" charset="0"/>
              </a:rPr>
              <a:t>AfterView</a:t>
            </a:r>
            <a:r>
              <a:rPr lang="en-US" altLang="zh-CN" dirty="0" smtClean="0">
                <a:latin typeface="Roboto" charset="0"/>
              </a:rPr>
              <a:t>()</a:t>
            </a:r>
            <a:endParaRPr lang="en-US" altLang="zh-CN" b="1" dirty="0">
              <a:latin typeface="Roboto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79695" y="647695"/>
            <a:ext cx="4326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Roboto" charset="0"/>
              </a:rPr>
              <a:t>可以检测到 </a:t>
            </a:r>
            <a:r>
              <a:rPr lang="en-US" altLang="zh-CN" dirty="0" err="1" smtClean="0">
                <a:latin typeface="Roboto" charset="0"/>
              </a:rPr>
              <a:t>hero.name</a:t>
            </a:r>
            <a:r>
              <a:rPr lang="en-US" altLang="zh-CN" dirty="0" smtClean="0">
                <a:latin typeface="Roboto" charset="0"/>
              </a:rPr>
              <a:t> </a:t>
            </a:r>
            <a:r>
              <a:rPr lang="zh-CN" altLang="en-US" dirty="0" smtClean="0">
                <a:latin typeface="Roboto" charset="0"/>
              </a:rPr>
              <a:t>的变化 （见官网）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514949" y="2446739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Roboto" charset="0"/>
              </a:rPr>
              <a:t>遵循单向数据流规则</a:t>
            </a:r>
          </a:p>
        </p:txBody>
      </p:sp>
      <p:sp>
        <p:nvSpPr>
          <p:cNvPr id="11" name="矩形 10"/>
          <p:cNvSpPr/>
          <p:nvPr/>
        </p:nvSpPr>
        <p:spPr>
          <a:xfrm>
            <a:off x="2488832" y="1037920"/>
            <a:ext cx="3166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Roboto" charset="0"/>
              </a:rPr>
              <a:t>出发非常频繁，需要小心使用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435235" y="1961652"/>
            <a:ext cx="97393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Roboto" charset="0"/>
              </a:rPr>
              <a:t> </a:t>
            </a:r>
            <a:r>
              <a:rPr lang="en-US" altLang="zh-CN" dirty="0">
                <a:hlinkClick r:id="rId2"/>
              </a:rPr>
              <a:t>AfterViewInit</a:t>
            </a:r>
            <a:r>
              <a:rPr lang="en-US" altLang="zh-CN" dirty="0"/>
              <a:t>()</a:t>
            </a:r>
            <a:r>
              <a:rPr lang="zh-CN" altLang="en-US" dirty="0">
                <a:latin typeface="Roboto" charset="0"/>
              </a:rPr>
              <a:t> 和 </a:t>
            </a:r>
            <a:r>
              <a:rPr lang="en-US" altLang="zh-CN" dirty="0">
                <a:hlinkClick r:id="rId3"/>
              </a:rPr>
              <a:t>AfterViewChecked</a:t>
            </a:r>
            <a:r>
              <a:rPr lang="en-US" altLang="zh-CN" dirty="0"/>
              <a:t>()</a:t>
            </a:r>
            <a:r>
              <a:rPr lang="zh-CN" altLang="en-US" dirty="0">
                <a:latin typeface="Roboto" charset="0"/>
              </a:rPr>
              <a:t> 钩子，</a:t>
            </a:r>
            <a:r>
              <a:rPr lang="en-US" altLang="zh-CN" dirty="0">
                <a:latin typeface="Roboto" charset="0"/>
              </a:rPr>
              <a:t>Angular </a:t>
            </a:r>
            <a:r>
              <a:rPr lang="zh-CN" altLang="en-US" dirty="0">
                <a:latin typeface="Roboto" charset="0"/>
              </a:rPr>
              <a:t>会在每次创建了组件的子视图后调用它们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207211" y="2888945"/>
            <a:ext cx="87228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Roboto" charset="0"/>
              </a:rPr>
              <a:t>Angular </a:t>
            </a:r>
            <a:r>
              <a:rPr lang="zh-CN" altLang="en-US" dirty="0">
                <a:latin typeface="Roboto" charset="0"/>
              </a:rPr>
              <a:t>的“单向数据流”规则</a:t>
            </a:r>
            <a:r>
              <a:rPr lang="zh-CN" altLang="en-US" dirty="0">
                <a:solidFill>
                  <a:srgbClr val="FF0000"/>
                </a:solidFill>
                <a:latin typeface="Roboto" charset="0"/>
              </a:rPr>
              <a:t>禁止在一个视图已经被组合好</a:t>
            </a:r>
            <a:r>
              <a:rPr lang="zh-CN" altLang="en-US" b="1" dirty="0">
                <a:solidFill>
                  <a:srgbClr val="FF0000"/>
                </a:solidFill>
                <a:latin typeface="Roboto" charset="0"/>
              </a:rPr>
              <a:t>之后</a:t>
            </a:r>
            <a:r>
              <a:rPr lang="zh-CN" altLang="en-US" dirty="0">
                <a:solidFill>
                  <a:srgbClr val="FF0000"/>
                </a:solidFill>
                <a:latin typeface="Roboto" charset="0"/>
              </a:rPr>
              <a:t>再更新视图</a:t>
            </a:r>
            <a:r>
              <a:rPr lang="zh-CN" altLang="en-US" dirty="0">
                <a:latin typeface="Roboto" charset="0"/>
              </a:rPr>
              <a:t>。 而这两个钩子都是在组件的视图已经被组合好之后触发的。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851263" y="3508137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>
                <a:latin typeface="Roboto" charset="0"/>
              </a:rPr>
              <a:t>AfterContent</a:t>
            </a:r>
            <a:r>
              <a:rPr lang="en-US" altLang="zh-CN" b="1" dirty="0" smtClean="0">
                <a:latin typeface="Roboto" charset="0"/>
              </a:rPr>
              <a:t>()</a:t>
            </a:r>
            <a:endParaRPr lang="en-US" altLang="zh-CN" b="1" dirty="0">
              <a:latin typeface="Roboto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07082" y="3993224"/>
            <a:ext cx="93229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4"/>
              </a:rPr>
              <a:t>AfterContentInit</a:t>
            </a:r>
            <a:r>
              <a:rPr lang="en-US" altLang="zh-CN" dirty="0"/>
              <a:t>()</a:t>
            </a:r>
            <a:r>
              <a:rPr lang="zh-CN" altLang="en-US" dirty="0">
                <a:latin typeface="Roboto" charset="0"/>
              </a:rPr>
              <a:t> 和 </a:t>
            </a:r>
            <a:r>
              <a:rPr lang="en-US" altLang="zh-CN" dirty="0">
                <a:hlinkClick r:id="rId5"/>
              </a:rPr>
              <a:t>AfterContentChecked</a:t>
            </a:r>
            <a:r>
              <a:rPr lang="en-US" altLang="zh-CN" dirty="0"/>
              <a:t>()</a:t>
            </a:r>
            <a:r>
              <a:rPr lang="zh-CN" altLang="en-US" dirty="0">
                <a:latin typeface="Roboto" charset="0"/>
              </a:rPr>
              <a:t> 钩子</a:t>
            </a:r>
            <a:r>
              <a:rPr lang="zh-CN" altLang="en-US" dirty="0" smtClean="0">
                <a:latin typeface="Roboto" charset="0"/>
              </a:rPr>
              <a:t>，在</a:t>
            </a:r>
            <a:r>
              <a:rPr lang="zh-CN" altLang="en-US" dirty="0">
                <a:latin typeface="Roboto" charset="0"/>
              </a:rPr>
              <a:t>外来内容被投影到组件中</a:t>
            </a:r>
            <a:r>
              <a:rPr lang="zh-CN" altLang="en-US" b="1" dirty="0">
                <a:latin typeface="Roboto" charset="0"/>
              </a:rPr>
              <a:t>之后</a:t>
            </a:r>
            <a:r>
              <a:rPr lang="zh-CN" altLang="en-US" dirty="0">
                <a:latin typeface="Roboto" charset="0"/>
              </a:rPr>
              <a:t>调用它们。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607082" y="440685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Roboto" charset="0"/>
              </a:rPr>
              <a:t>内容投影</a:t>
            </a:r>
            <a:endParaRPr lang="zh-CN" altLang="en-US" b="0" i="0" dirty="0">
              <a:effectLst/>
              <a:latin typeface="Roboto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829378" y="4425325"/>
            <a:ext cx="82149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Roboto" charset="0"/>
              </a:rPr>
              <a:t>从组件外部导入 </a:t>
            </a:r>
            <a:r>
              <a:rPr lang="en-US" altLang="zh-CN" dirty="0">
                <a:latin typeface="Roboto" charset="0"/>
              </a:rPr>
              <a:t>HTML </a:t>
            </a:r>
            <a:r>
              <a:rPr lang="zh-CN" altLang="en-US" dirty="0">
                <a:latin typeface="Roboto" charset="0"/>
              </a:rPr>
              <a:t>内容，并把它插入在组件模板中指定位置上的一种途径。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07082" y="4838955"/>
            <a:ext cx="91943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Roboto" charset="0"/>
              </a:rPr>
              <a:t>永远不要在组件标签的内部放任何内容 </a:t>
            </a:r>
            <a:r>
              <a:rPr lang="en-US" altLang="zh-CN" dirty="0">
                <a:latin typeface="Roboto" charset="0"/>
              </a:rPr>
              <a:t>—— </a:t>
            </a:r>
            <a:r>
              <a:rPr lang="zh-CN" altLang="en-US" b="1" dirty="0">
                <a:latin typeface="Roboto" charset="0"/>
              </a:rPr>
              <a:t>除非你想把这些内容投影进这个组件中</a:t>
            </a:r>
            <a:r>
              <a:rPr lang="zh-CN" altLang="en-US" dirty="0">
                <a:latin typeface="Roboto" charset="0"/>
              </a:rPr>
              <a:t>。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851263" y="5280173"/>
            <a:ext cx="99502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>
                <a:latin typeface="Roboto" charset="0"/>
              </a:rPr>
              <a:t>AfterContent</a:t>
            </a:r>
            <a:r>
              <a:rPr lang="zh-CN" altLang="en-US" dirty="0">
                <a:latin typeface="Roboto" charset="0"/>
              </a:rPr>
              <a:t> </a:t>
            </a:r>
            <a:r>
              <a:rPr lang="zh-CN" altLang="en-US" dirty="0" smtClean="0">
                <a:latin typeface="Roboto" charset="0"/>
              </a:rPr>
              <a:t>和</a:t>
            </a:r>
            <a:r>
              <a:rPr lang="zh-CN" altLang="en-US" dirty="0">
                <a:latin typeface="Roboto" charset="0"/>
              </a:rPr>
              <a:t> </a:t>
            </a:r>
            <a:r>
              <a:rPr lang="en-US" altLang="zh-CN" b="1" dirty="0" err="1">
                <a:latin typeface="Roboto" charset="0"/>
              </a:rPr>
              <a:t>AfterView</a:t>
            </a:r>
            <a:r>
              <a:rPr lang="zh-CN" altLang="en-US" dirty="0">
                <a:latin typeface="Roboto" charset="0"/>
              </a:rPr>
              <a:t> 相似。关键的不同点是子组件的类型不同。</a:t>
            </a:r>
          </a:p>
          <a:p>
            <a:pPr>
              <a:buFont typeface="Arial" charset="0"/>
              <a:buChar char="•"/>
            </a:pPr>
            <a:r>
              <a:rPr lang="en-US" altLang="zh-CN" b="1" dirty="0" err="1">
                <a:latin typeface="Roboto" charset="0"/>
              </a:rPr>
              <a:t>AfterView</a:t>
            </a:r>
            <a:r>
              <a:rPr lang="zh-CN" altLang="en-US" dirty="0">
                <a:latin typeface="Roboto" charset="0"/>
              </a:rPr>
              <a:t> </a:t>
            </a:r>
            <a:r>
              <a:rPr lang="zh-CN" altLang="en-US" dirty="0" smtClean="0">
                <a:latin typeface="Roboto" charset="0"/>
              </a:rPr>
              <a:t>所</a:t>
            </a:r>
            <a:r>
              <a:rPr lang="zh-CN" altLang="en-US" dirty="0">
                <a:latin typeface="Roboto" charset="0"/>
              </a:rPr>
              <a:t>关心的是 </a:t>
            </a:r>
            <a:r>
              <a:rPr lang="en-US" altLang="zh-CN" dirty="0">
                <a:latin typeface="Roboto" charset="0"/>
                <a:hlinkClick r:id="rId6"/>
              </a:rPr>
              <a:t>ViewChildren</a:t>
            </a:r>
            <a:r>
              <a:rPr lang="zh-CN" altLang="en-US" dirty="0">
                <a:latin typeface="Roboto" charset="0"/>
              </a:rPr>
              <a:t>，这些子组件的元素标签会出现在该组件的模板</a:t>
            </a:r>
            <a:r>
              <a:rPr lang="zh-CN" altLang="en-US" b="1" dirty="0">
                <a:latin typeface="Roboto" charset="0"/>
              </a:rPr>
              <a:t>里面</a:t>
            </a:r>
            <a:r>
              <a:rPr lang="zh-CN" altLang="en-US" dirty="0">
                <a:latin typeface="Roboto" charset="0"/>
              </a:rPr>
              <a:t>。</a:t>
            </a:r>
          </a:p>
          <a:p>
            <a:pPr>
              <a:buFont typeface="Arial" charset="0"/>
              <a:buChar char="•"/>
            </a:pPr>
            <a:r>
              <a:rPr lang="en-US" altLang="zh-CN" b="1" dirty="0" err="1">
                <a:latin typeface="Roboto" charset="0"/>
              </a:rPr>
              <a:t>AfterContent</a:t>
            </a:r>
            <a:r>
              <a:rPr lang="zh-CN" altLang="en-US" dirty="0">
                <a:latin typeface="Roboto" charset="0"/>
              </a:rPr>
              <a:t> </a:t>
            </a:r>
            <a:r>
              <a:rPr lang="zh-CN" altLang="en-US" dirty="0" smtClean="0">
                <a:latin typeface="Roboto" charset="0"/>
              </a:rPr>
              <a:t>所</a:t>
            </a:r>
            <a:r>
              <a:rPr lang="zh-CN" altLang="en-US" dirty="0">
                <a:latin typeface="Roboto" charset="0"/>
              </a:rPr>
              <a:t>关心的是 </a:t>
            </a:r>
            <a:r>
              <a:rPr lang="en-US" altLang="zh-CN" dirty="0">
                <a:latin typeface="Roboto" charset="0"/>
                <a:hlinkClick r:id="rId7"/>
              </a:rPr>
              <a:t>ContentChildren</a:t>
            </a:r>
            <a:r>
              <a:rPr lang="zh-CN" altLang="en-US" dirty="0">
                <a:latin typeface="Roboto" charset="0"/>
              </a:rPr>
              <a:t>，这些子组件被 </a:t>
            </a:r>
            <a:r>
              <a:rPr lang="en-US" altLang="zh-CN" dirty="0">
                <a:latin typeface="Roboto" charset="0"/>
              </a:rPr>
              <a:t>Angular </a:t>
            </a:r>
            <a:r>
              <a:rPr lang="zh-CN" altLang="en-US" dirty="0">
                <a:latin typeface="Roboto" charset="0"/>
              </a:rPr>
              <a:t>投影进该组件中。</a:t>
            </a:r>
            <a:endParaRPr lang="zh-CN" altLang="en-US" b="0" i="0" dirty="0">
              <a:effectLst/>
              <a:latin typeface="Roboto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858214" y="6338158"/>
            <a:ext cx="4968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Roboto" charset="0"/>
              </a:rPr>
              <a:t>使用 </a:t>
            </a:r>
            <a:r>
              <a:rPr lang="en-US" altLang="zh-CN" dirty="0" err="1">
                <a:latin typeface="Roboto" charset="0"/>
              </a:rPr>
              <a:t>AfterContent</a:t>
            </a:r>
            <a:r>
              <a:rPr lang="en-US" altLang="zh-CN" dirty="0">
                <a:latin typeface="Roboto" charset="0"/>
              </a:rPr>
              <a:t> </a:t>
            </a:r>
            <a:r>
              <a:rPr lang="zh-CN" altLang="en-US" dirty="0">
                <a:latin typeface="Roboto" charset="0"/>
              </a:rPr>
              <a:t>时，无需担心单向数据流规则</a:t>
            </a:r>
            <a:endParaRPr lang="zh-CN" altLang="en-US" b="0" i="0" dirty="0">
              <a:effectLst/>
              <a:latin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444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42938" y="400051"/>
            <a:ext cx="109585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>
                <a:solidFill>
                  <a:srgbClr val="FF0000"/>
                </a:solidFill>
                <a:latin typeface="Roboto" charset="0"/>
              </a:rPr>
              <a:t>Angular </a:t>
            </a:r>
            <a:r>
              <a:rPr lang="zh-CN" altLang="en-US" dirty="0">
                <a:solidFill>
                  <a:srgbClr val="FF0000"/>
                </a:solidFill>
                <a:latin typeface="Roboto" charset="0"/>
              </a:rPr>
              <a:t>把组件和服务区分开，以提高模块性和复用性</a:t>
            </a:r>
            <a:r>
              <a:rPr lang="zh-CN" altLang="en-US" dirty="0" smtClean="0">
                <a:solidFill>
                  <a:srgbClr val="FF0000"/>
                </a:solidFill>
                <a:latin typeface="Roboto" charset="0"/>
              </a:rPr>
              <a:t>。</a:t>
            </a:r>
            <a:endParaRPr lang="en-US" altLang="zh-CN" dirty="0" smtClean="0">
              <a:solidFill>
                <a:srgbClr val="FF0000"/>
              </a:solidFill>
              <a:latin typeface="Roboto" charset="0"/>
            </a:endParaRPr>
          </a:p>
          <a:p>
            <a:endParaRPr lang="zh-CN" altLang="en-US" dirty="0">
              <a:latin typeface="Roboto" charset="0"/>
            </a:endParaRPr>
          </a:p>
          <a:p>
            <a:pPr>
              <a:buFont typeface="Arial" charset="0"/>
              <a:buChar char="•"/>
            </a:pPr>
            <a:r>
              <a:rPr lang="zh-CN" altLang="en-US" dirty="0">
                <a:latin typeface="Roboto" charset="0"/>
              </a:rPr>
              <a:t>通过把组件中和视图有关的功能与其他类型的处理分离开，你可以让组件类更加精简、高效。 理想情况下，组件的工作只管用户体验，而不用顾及其它。 它应该提供用于数据绑定的属性和方法，以便作为视图（由模板渲染）和应用逻辑（通常包含一些模型的概念）的中介者</a:t>
            </a:r>
            <a:r>
              <a:rPr lang="zh-CN" altLang="en-US" dirty="0" smtClean="0">
                <a:latin typeface="Roboto" charset="0"/>
              </a:rPr>
              <a:t>。</a:t>
            </a:r>
            <a:endParaRPr lang="en-US" altLang="zh-CN" dirty="0" smtClean="0">
              <a:latin typeface="Roboto" charset="0"/>
            </a:endParaRPr>
          </a:p>
          <a:p>
            <a:pPr>
              <a:buFont typeface="Arial" charset="0"/>
              <a:buChar char="•"/>
            </a:pPr>
            <a:endParaRPr lang="zh-CN" altLang="en-US" dirty="0">
              <a:latin typeface="Roboto" charset="0"/>
            </a:endParaRPr>
          </a:p>
          <a:p>
            <a:pPr>
              <a:buFont typeface="Arial" charset="0"/>
              <a:buChar char="•"/>
            </a:pPr>
            <a:r>
              <a:rPr lang="zh-CN" altLang="en-US" dirty="0">
                <a:latin typeface="Roboto" charset="0"/>
              </a:rPr>
              <a:t>组件不应该定义任何诸如从服务器获取数据、验证用户输入或直接往控制台中写日志等工作。 而要把这些任务委托给各种服务。通过把各种处理任务定义到可注入的服务类中，你可以让它被任何组件使用。 通过在不同的环境中注入同一种服务的不同提供商，你还可以让你的应用更具适应性。</a:t>
            </a:r>
            <a:endParaRPr lang="zh-CN" altLang="en-US" b="0" i="0" dirty="0">
              <a:effectLst/>
              <a:latin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469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72558" y="543996"/>
            <a:ext cx="526297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/>
              <a:t>服务与依赖注入简介</a:t>
            </a:r>
          </a:p>
        </p:txBody>
      </p:sp>
      <p:sp>
        <p:nvSpPr>
          <p:cNvPr id="4" name="矩形 3"/>
          <p:cNvSpPr/>
          <p:nvPr/>
        </p:nvSpPr>
        <p:spPr>
          <a:xfrm>
            <a:off x="2264187" y="1529834"/>
            <a:ext cx="1308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333333"/>
                </a:solidFill>
                <a:latin typeface="Droid Sans Mono" charset="0"/>
              </a:rPr>
              <a:t>@</a:t>
            </a:r>
            <a:r>
              <a:rPr lang="en-US" altLang="zh-CN" u="sng">
                <a:solidFill>
                  <a:srgbClr val="6E6E6E"/>
                </a:solidFill>
                <a:latin typeface="Droid Sans Mono" charset="0"/>
                <a:hlinkClick r:id="rId2"/>
              </a:rPr>
              <a:t>Injectable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147" y="2259509"/>
            <a:ext cx="8051800" cy="14097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894600" y="277969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Roboto" charset="0"/>
              </a:rPr>
              <a:t>注册到根注入器中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691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44183" y="615434"/>
            <a:ext cx="131318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>
                <a:latin typeface="Roboto" charset="0"/>
              </a:rPr>
              <a:t>模块</a:t>
            </a:r>
            <a:endParaRPr lang="zh-CN" altLang="en-US" sz="4400" b="0" i="0">
              <a:effectLst/>
              <a:latin typeface="Roboto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46637" y="1501259"/>
            <a:ext cx="7340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Roboto" charset="0"/>
              </a:rPr>
              <a:t>专注于某个应用领域、某个工作流或一组紧密相关的</a:t>
            </a:r>
            <a:r>
              <a:rPr lang="zh-CN" altLang="en-US" dirty="0" smtClean="0">
                <a:latin typeface="Roboto" charset="0"/>
              </a:rPr>
              <a:t>功能的代码集合。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996" y="1986975"/>
            <a:ext cx="9066742" cy="432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925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44183" y="615434"/>
            <a:ext cx="131318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dirty="0" smtClean="0">
                <a:latin typeface="Roboto" charset="0"/>
              </a:rPr>
              <a:t>组件</a:t>
            </a:r>
            <a:endParaRPr lang="zh-CN" altLang="en-US" sz="4400" b="0" i="0" dirty="0">
              <a:effectLst/>
              <a:latin typeface="Roboto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46637" y="1501259"/>
            <a:ext cx="1974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Roboto" charset="0"/>
              </a:rPr>
              <a:t>类 </a:t>
            </a:r>
            <a:r>
              <a:rPr lang="en-US" altLang="zh-CN" dirty="0" smtClean="0">
                <a:latin typeface="Roboto" charset="0"/>
              </a:rPr>
              <a:t>+</a:t>
            </a:r>
            <a:r>
              <a:rPr lang="zh-CN" altLang="en-US" dirty="0" smtClean="0">
                <a:latin typeface="Roboto" charset="0"/>
              </a:rPr>
              <a:t> </a:t>
            </a:r>
            <a:r>
              <a:rPr lang="en-US" altLang="zh-CN" dirty="0"/>
              <a:t>@</a:t>
            </a:r>
            <a:r>
              <a:rPr lang="en-US" altLang="zh-CN" dirty="0">
                <a:hlinkClick r:id="rId2"/>
              </a:rPr>
              <a:t>Component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84360" y="211562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Roboto" charset="0"/>
              </a:rPr>
              <a:t>模板语法</a:t>
            </a:r>
            <a:endParaRPr lang="zh-CN" altLang="en-US" b="0" i="0">
              <a:effectLst/>
              <a:latin typeface="Roboto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76438" y="2787431"/>
            <a:ext cx="97393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Roboto" charset="0"/>
              </a:rPr>
              <a:t>数据</a:t>
            </a:r>
            <a:r>
              <a:rPr lang="zh-CN" altLang="en-US" b="1" dirty="0">
                <a:solidFill>
                  <a:srgbClr val="FF0000"/>
                </a:solidFill>
                <a:latin typeface="Roboto" charset="0"/>
              </a:rPr>
              <a:t>绑定</a:t>
            </a:r>
            <a:r>
              <a:rPr lang="zh-CN" altLang="en-US" dirty="0">
                <a:latin typeface="Roboto" charset="0"/>
              </a:rPr>
              <a:t>来协调应用和 </a:t>
            </a:r>
            <a:r>
              <a:rPr lang="en-US" altLang="zh-CN" dirty="0">
                <a:latin typeface="Roboto" charset="0"/>
              </a:rPr>
              <a:t>DOM </a:t>
            </a:r>
            <a:r>
              <a:rPr lang="zh-CN" altLang="en-US" dirty="0">
                <a:latin typeface="Roboto" charset="0"/>
              </a:rPr>
              <a:t>中的数据</a:t>
            </a:r>
            <a:r>
              <a:rPr lang="zh-CN" altLang="en-US" dirty="0" smtClean="0">
                <a:latin typeface="Roboto" charset="0"/>
              </a:rPr>
              <a:t>，</a:t>
            </a:r>
            <a:endParaRPr lang="en-US" altLang="zh-CN" dirty="0" smtClean="0">
              <a:latin typeface="Roboto" charset="0"/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  <a:latin typeface="Roboto" charset="0"/>
              </a:rPr>
              <a:t>管道</a:t>
            </a:r>
            <a:r>
              <a:rPr lang="zh-CN" altLang="en-US" dirty="0">
                <a:latin typeface="Roboto" charset="0"/>
              </a:rPr>
              <a:t>在显示出来之前对其进行转换</a:t>
            </a:r>
            <a:r>
              <a:rPr lang="zh-CN" altLang="en-US" dirty="0" smtClean="0">
                <a:latin typeface="Roboto" charset="0"/>
              </a:rPr>
              <a:t>，</a:t>
            </a:r>
            <a:endParaRPr lang="en-US" altLang="zh-CN" dirty="0" smtClean="0">
              <a:latin typeface="Roboto" charset="0"/>
            </a:endParaRPr>
          </a:p>
          <a:p>
            <a:r>
              <a:rPr lang="en-US" altLang="zh-CN" dirty="0" smtClean="0">
                <a:latin typeface="Roboto" charset="0"/>
              </a:rPr>
              <a:t>@Pipe</a:t>
            </a:r>
          </a:p>
          <a:p>
            <a:endParaRPr lang="en-US" altLang="zh-CN" dirty="0" smtClean="0">
              <a:latin typeface="Roboto" charset="0"/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  <a:latin typeface="Roboto" charset="0"/>
              </a:rPr>
              <a:t>指令</a:t>
            </a:r>
            <a:r>
              <a:rPr lang="zh-CN" altLang="en-US" dirty="0">
                <a:latin typeface="Roboto" charset="0"/>
              </a:rPr>
              <a:t>来把程序逻辑应用到要显示的内容</a:t>
            </a:r>
            <a:r>
              <a:rPr lang="zh-CN" altLang="en-US" dirty="0" smtClean="0">
                <a:latin typeface="Roboto" charset="0"/>
              </a:rPr>
              <a:t>上 </a:t>
            </a:r>
            <a:endParaRPr lang="en-US" altLang="zh-CN" dirty="0" smtClean="0">
              <a:latin typeface="Roboto" charset="0"/>
            </a:endParaRPr>
          </a:p>
          <a:p>
            <a:r>
              <a:rPr lang="en-US" altLang="zh-CN" dirty="0" smtClean="0">
                <a:latin typeface="Roboto" charset="0"/>
              </a:rPr>
              <a:t>@Directive</a:t>
            </a:r>
          </a:p>
          <a:p>
            <a:endParaRPr lang="en-US" altLang="zh-CN" dirty="0">
              <a:latin typeface="Roboto" charset="0"/>
            </a:endParaRPr>
          </a:p>
          <a:p>
            <a:r>
              <a:rPr lang="zh-CN" altLang="en-US" dirty="0"/>
              <a:t>结构型</a:t>
            </a:r>
            <a:r>
              <a:rPr lang="zh-CN" altLang="en-US" dirty="0" smtClean="0"/>
              <a:t>指令 ：</a:t>
            </a:r>
            <a:r>
              <a:rPr lang="zh-CN" altLang="en-US" dirty="0"/>
              <a:t>添加、移除或替换 </a:t>
            </a:r>
            <a:r>
              <a:rPr lang="en-US" altLang="zh-CN" dirty="0"/>
              <a:t>DOM </a:t>
            </a:r>
            <a:r>
              <a:rPr lang="zh-CN" altLang="en-US" dirty="0"/>
              <a:t>元素来修改布局</a:t>
            </a:r>
          </a:p>
          <a:p>
            <a:r>
              <a:rPr lang="en-US" altLang="zh-CN" dirty="0">
                <a:latin typeface="Roboto" charset="0"/>
              </a:rPr>
              <a:t>	</a:t>
            </a:r>
            <a:r>
              <a:rPr lang="zh-CN" altLang="en-US" dirty="0" smtClean="0">
                <a:latin typeface="Roboto" charset="0"/>
              </a:rPr>
              <a:t>*</a:t>
            </a:r>
            <a:r>
              <a:rPr lang="en-US" altLang="zh-CN" dirty="0" err="1" smtClean="0">
                <a:latin typeface="Roboto" charset="0"/>
              </a:rPr>
              <a:t>ngFor</a:t>
            </a:r>
            <a:r>
              <a:rPr lang="zh-CN" altLang="en-US" dirty="0" smtClean="0">
                <a:latin typeface="Roboto" charset="0"/>
              </a:rPr>
              <a:t>  *</a:t>
            </a:r>
            <a:r>
              <a:rPr lang="en-US" altLang="zh-CN" dirty="0" err="1" smtClean="0">
                <a:latin typeface="Roboto" charset="0"/>
              </a:rPr>
              <a:t>ngIf</a:t>
            </a:r>
            <a:endParaRPr lang="en-US" altLang="zh-CN" dirty="0" smtClean="0">
              <a:latin typeface="Roboto" charset="0"/>
            </a:endParaRPr>
          </a:p>
          <a:p>
            <a:endParaRPr lang="en-US" altLang="zh-CN" dirty="0" smtClean="0">
              <a:latin typeface="Roboto" charset="0"/>
            </a:endParaRPr>
          </a:p>
          <a:p>
            <a:r>
              <a:rPr lang="zh-CN" altLang="en-US" dirty="0"/>
              <a:t>属性型</a:t>
            </a:r>
            <a:r>
              <a:rPr lang="zh-CN" altLang="en-US" dirty="0" smtClean="0"/>
              <a:t>指令：</a:t>
            </a:r>
            <a:r>
              <a:rPr lang="zh-CN" altLang="en-US" dirty="0"/>
              <a:t>修改现有元素的外观或</a:t>
            </a:r>
            <a:r>
              <a:rPr lang="zh-CN" altLang="en-US" dirty="0" smtClean="0"/>
              <a:t>行为</a:t>
            </a:r>
            <a:endParaRPr lang="en-US" altLang="zh-CN" dirty="0" smtClean="0"/>
          </a:p>
          <a:p>
            <a:r>
              <a:rPr lang="en-US" altLang="zh-CN" dirty="0">
                <a:latin typeface="Roboto" charset="0"/>
              </a:rPr>
              <a:t>	</a:t>
            </a:r>
            <a:r>
              <a:rPr lang="en-US" altLang="zh-CN" dirty="0" err="1" smtClean="0">
                <a:latin typeface="Roboto" charset="0"/>
              </a:rPr>
              <a:t>ngStyle</a:t>
            </a:r>
            <a:r>
              <a:rPr lang="zh-CN" altLang="en-US" dirty="0" smtClean="0">
                <a:latin typeface="Roboto" charset="0"/>
              </a:rPr>
              <a:t>  </a:t>
            </a:r>
            <a:r>
              <a:rPr lang="en-US" altLang="zh-CN" dirty="0" err="1" smtClean="0">
                <a:latin typeface="Roboto" charset="0"/>
              </a:rPr>
              <a:t>ngClass</a:t>
            </a:r>
            <a:r>
              <a:rPr lang="zh-CN" altLang="en-US" dirty="0" smtClean="0">
                <a:latin typeface="Roboto" charset="0"/>
              </a:rPr>
              <a:t> </a:t>
            </a:r>
            <a:r>
              <a:rPr lang="en-US" altLang="zh-CN" dirty="0" err="1" smtClean="0">
                <a:latin typeface="Roboto" charset="0"/>
              </a:rPr>
              <a:t>ngModel</a:t>
            </a:r>
            <a:endParaRPr lang="zh-CN" altLang="en-US" dirty="0"/>
          </a:p>
        </p:txBody>
      </p:sp>
      <p:pic>
        <p:nvPicPr>
          <p:cNvPr id="9" name="Picture 2" descr="ata Bind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3281" y="216137"/>
            <a:ext cx="4869656" cy="4537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72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72684" y="243952"/>
            <a:ext cx="300595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dirty="0" smtClean="0">
                <a:latin typeface="Roboto" charset="0"/>
              </a:rPr>
              <a:t>组件间交互</a:t>
            </a:r>
            <a:endParaRPr lang="zh-CN" altLang="en-US" sz="4400" b="0" i="0" dirty="0">
              <a:effectLst/>
              <a:latin typeface="Roboto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05177" y="1092222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Roboto" charset="0"/>
              </a:rPr>
              <a:t>通过输入型绑定把数据从父组件传到子组件</a:t>
            </a:r>
            <a:endParaRPr lang="zh-CN" altLang="en-US" b="0" i="0">
              <a:effectLst/>
              <a:latin typeface="Roboto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05314" y="1519829"/>
            <a:ext cx="3570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Roboto" charset="0"/>
              </a:rPr>
              <a:t>通过 </a:t>
            </a:r>
            <a:r>
              <a:rPr lang="en-US" altLang="zh-CN" dirty="0">
                <a:latin typeface="Roboto" charset="0"/>
              </a:rPr>
              <a:t>setter </a:t>
            </a:r>
            <a:r>
              <a:rPr lang="zh-CN" altLang="en-US" dirty="0">
                <a:latin typeface="Roboto" charset="0"/>
              </a:rPr>
              <a:t>截听输入属性值的变化</a:t>
            </a:r>
            <a:endParaRPr lang="zh-CN" altLang="en-US" b="0" i="0" dirty="0">
              <a:effectLst/>
              <a:latin typeface="Roboto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05314" y="1990300"/>
            <a:ext cx="4737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Roboto" charset="0"/>
              </a:rPr>
              <a:t>通过</a:t>
            </a:r>
            <a:r>
              <a:rPr lang="en-US" altLang="zh-CN" b="1" dirty="0" err="1">
                <a:latin typeface="Roboto" charset="0"/>
              </a:rPr>
              <a:t>ngOnChanges</a:t>
            </a:r>
            <a:r>
              <a:rPr lang="en-US" altLang="zh-CN" b="1" dirty="0">
                <a:latin typeface="Roboto" charset="0"/>
              </a:rPr>
              <a:t>()</a:t>
            </a:r>
            <a:r>
              <a:rPr lang="zh-CN" altLang="en-US" dirty="0">
                <a:latin typeface="Roboto" charset="0"/>
              </a:rPr>
              <a:t>来截听输入属性值的变化</a:t>
            </a:r>
            <a:endParaRPr lang="zh-CN" altLang="en-US" b="0" i="0" dirty="0">
              <a:effectLst/>
              <a:latin typeface="Roboto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24684" y="253261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latin typeface="Roboto" charset="0"/>
              </a:rPr>
              <a:t>父组件监听子组件的</a:t>
            </a:r>
            <a:r>
              <a:rPr lang="zh-CN" altLang="en-US" dirty="0" smtClean="0">
                <a:latin typeface="Roboto" charset="0"/>
              </a:rPr>
              <a:t>事件 </a:t>
            </a:r>
            <a:r>
              <a:rPr lang="en-US" altLang="zh-CN" dirty="0" err="1">
                <a:latin typeface="Roboto" charset="0"/>
              </a:rPr>
              <a:t>EventEmitter</a:t>
            </a:r>
            <a:endParaRPr lang="zh-CN" altLang="en-US" dirty="0">
              <a:latin typeface="Roboto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24684" y="3043390"/>
            <a:ext cx="6474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Roboto" charset="0"/>
              </a:rPr>
              <a:t>父组件与子组件通过</a:t>
            </a:r>
            <a:r>
              <a:rPr lang="zh-CN" altLang="en-US" b="1" dirty="0">
                <a:latin typeface="Roboto" charset="0"/>
              </a:rPr>
              <a:t>本地变量</a:t>
            </a:r>
            <a:r>
              <a:rPr lang="zh-CN" altLang="en-US" dirty="0" smtClean="0">
                <a:latin typeface="Roboto" charset="0"/>
              </a:rPr>
              <a:t>互动    </a:t>
            </a:r>
            <a:r>
              <a:rPr lang="en-US" altLang="zh-CN" dirty="0" smtClean="0">
                <a:latin typeface="Roboto" charset="0"/>
              </a:rPr>
              <a:t>#</a:t>
            </a:r>
            <a:r>
              <a:rPr lang="en-US" altLang="zh-CN" dirty="0" err="1" smtClean="0">
                <a:latin typeface="Roboto" charset="0"/>
              </a:rPr>
              <a:t>xxxx</a:t>
            </a:r>
            <a:r>
              <a:rPr lang="zh-CN" altLang="en-US" dirty="0" smtClean="0">
                <a:latin typeface="Roboto" charset="0"/>
              </a:rPr>
              <a:t>   只能在模版中使用</a:t>
            </a:r>
            <a:endParaRPr lang="zh-CN" altLang="en-US" b="0" i="0" dirty="0">
              <a:effectLst/>
              <a:latin typeface="Roboto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524684" y="3575974"/>
            <a:ext cx="4077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Roboto" charset="0"/>
              </a:rPr>
              <a:t>父组件调用</a:t>
            </a:r>
            <a:r>
              <a:rPr lang="en-US" altLang="zh-CN" b="1" dirty="0">
                <a:latin typeface="Roboto" charset="0"/>
              </a:rPr>
              <a:t>@</a:t>
            </a:r>
            <a:r>
              <a:rPr lang="en-US" altLang="zh-CN" b="1" dirty="0" err="1">
                <a:latin typeface="Roboto" charset="0"/>
              </a:rPr>
              <a:t>ViewChild</a:t>
            </a:r>
            <a:r>
              <a:rPr lang="en-US" altLang="zh-CN" b="1" dirty="0" smtClean="0">
                <a:latin typeface="Roboto" charset="0"/>
              </a:rPr>
              <a:t>()</a:t>
            </a:r>
            <a:r>
              <a:rPr lang="zh-CN" altLang="en-US" b="1" dirty="0" smtClean="0">
                <a:latin typeface="Roboto" charset="0"/>
              </a:rPr>
              <a:t>   （见官网）</a:t>
            </a:r>
            <a:endParaRPr lang="zh-CN" altLang="en-US" b="0" i="0" dirty="0">
              <a:effectLst/>
              <a:latin typeface="Roboto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535316" y="4126134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Roboto" charset="0"/>
              </a:rPr>
              <a:t>父组件和子组件通过服务来通讯</a:t>
            </a:r>
            <a:endParaRPr lang="zh-CN" altLang="en-US" b="0" i="0">
              <a:effectLst/>
              <a:latin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176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72684" y="243952"/>
            <a:ext cx="24416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dirty="0" smtClean="0">
                <a:latin typeface="Roboto" charset="0"/>
              </a:rPr>
              <a:t>组件样式</a:t>
            </a:r>
            <a:endParaRPr lang="zh-CN" altLang="en-US" sz="4400" b="0" i="0" dirty="0">
              <a:effectLst/>
              <a:latin typeface="Roboto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24684" y="1213973"/>
            <a:ext cx="10047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Roboto" charset="0"/>
              </a:rPr>
              <a:t>在 </a:t>
            </a:r>
            <a:r>
              <a:rPr lang="en-US" altLang="zh-CN" dirty="0"/>
              <a:t>@</a:t>
            </a:r>
            <a:r>
              <a:rPr lang="en-US" altLang="zh-CN" dirty="0">
                <a:hlinkClick r:id="rId2"/>
              </a:rPr>
              <a:t>Component</a:t>
            </a:r>
            <a:r>
              <a:rPr lang="zh-CN" altLang="en-US" dirty="0">
                <a:solidFill>
                  <a:srgbClr val="333333"/>
                </a:solidFill>
                <a:latin typeface="Roboto" charset="0"/>
              </a:rPr>
              <a:t> 的元数据中指定的样式只会对该组件的模板生效。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24684" y="1783885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Roboto" charset="0"/>
              </a:rPr>
              <a:t>特殊的选择器</a:t>
            </a:r>
            <a:endParaRPr lang="zh-CN" altLang="en-US" b="0" i="0">
              <a:effectLst/>
              <a:latin typeface="Roboto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41137" y="2169131"/>
            <a:ext cx="4801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Roboto" charset="0"/>
              </a:rPr>
              <a:t>:host </a:t>
            </a:r>
            <a:r>
              <a:rPr lang="zh-CN" altLang="en-US" dirty="0" smtClean="0">
                <a:latin typeface="Roboto" charset="0"/>
              </a:rPr>
              <a:t>选择器</a:t>
            </a:r>
            <a:r>
              <a:rPr lang="en-US" altLang="zh-CN" dirty="0" smtClean="0">
                <a:latin typeface="Roboto" charset="0"/>
              </a:rPr>
              <a:t>	</a:t>
            </a:r>
            <a:r>
              <a:rPr lang="zh-CN" altLang="en-US" dirty="0" smtClean="0">
                <a:latin typeface="Roboto" charset="0"/>
              </a:rPr>
              <a:t>选择</a:t>
            </a:r>
            <a:r>
              <a:rPr lang="zh-CN" altLang="en-US" dirty="0">
                <a:latin typeface="Roboto" charset="0"/>
              </a:rPr>
              <a:t>组件</a:t>
            </a:r>
            <a:r>
              <a:rPr lang="zh-CN" altLang="en-US" b="1" dirty="0">
                <a:latin typeface="Roboto" charset="0"/>
              </a:rPr>
              <a:t>宿主</a:t>
            </a:r>
            <a:r>
              <a:rPr lang="zh-CN" altLang="en-US" dirty="0">
                <a:latin typeface="Roboto" charset="0"/>
              </a:rPr>
              <a:t>元素中的</a:t>
            </a:r>
            <a:r>
              <a:rPr lang="zh-CN" altLang="en-US" dirty="0" smtClean="0">
                <a:latin typeface="Roboto" charset="0"/>
              </a:rPr>
              <a:t>元素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841137" y="2554229"/>
            <a:ext cx="103733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Roboto" charset="0"/>
              </a:rPr>
              <a:t>:</a:t>
            </a:r>
            <a:r>
              <a:rPr lang="en-US" altLang="zh-CN" dirty="0" smtClean="0"/>
              <a:t>host-context</a:t>
            </a:r>
            <a:r>
              <a:rPr lang="zh-CN" altLang="en-US" dirty="0" smtClean="0"/>
              <a:t> </a:t>
            </a:r>
            <a:r>
              <a:rPr lang="zh-CN" altLang="en-US" dirty="0" smtClean="0">
                <a:latin typeface="Roboto" charset="0"/>
              </a:rPr>
              <a:t>选择器</a:t>
            </a:r>
            <a:r>
              <a:rPr lang="en-US" altLang="zh-CN" dirty="0" smtClean="0">
                <a:latin typeface="Roboto" charset="0"/>
              </a:rPr>
              <a:t>	</a:t>
            </a:r>
            <a:r>
              <a:rPr lang="zh-CN" altLang="en-US" dirty="0"/>
              <a:t>在当前组件宿主元素的</a:t>
            </a:r>
            <a:r>
              <a:rPr lang="zh-CN" altLang="en-US" b="1" dirty="0"/>
              <a:t>祖先节点</a:t>
            </a:r>
            <a:r>
              <a:rPr lang="zh-CN" altLang="en-US" dirty="0"/>
              <a:t>中查找 </a:t>
            </a:r>
            <a:r>
              <a:rPr lang="en-US" altLang="zh-CN" dirty="0"/>
              <a:t>CSS </a:t>
            </a:r>
            <a:r>
              <a:rPr lang="zh-CN" altLang="en-US" dirty="0"/>
              <a:t>类， 直到文档的根节点为止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	</a:t>
            </a:r>
            <a:r>
              <a:rPr lang="zh-CN" altLang="en-US" dirty="0" smtClean="0"/>
              <a:t>在</a:t>
            </a:r>
            <a:r>
              <a:rPr lang="zh-CN" altLang="en-US" dirty="0"/>
              <a:t>与其它选择器组合使用时，它非常有用。</a:t>
            </a:r>
          </a:p>
        </p:txBody>
      </p:sp>
      <p:sp>
        <p:nvSpPr>
          <p:cNvPr id="17" name="矩形 16"/>
          <p:cNvSpPr/>
          <p:nvPr/>
        </p:nvSpPr>
        <p:spPr>
          <a:xfrm>
            <a:off x="1595332" y="3525153"/>
            <a:ext cx="99765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mr-IN" b="1" dirty="0">
                <a:latin typeface="Roboto" charset="0"/>
              </a:rPr>
              <a:t>控制视图的封装模式：原生 </a:t>
            </a:r>
            <a:r>
              <a:rPr lang="mr-IN" altLang="zh-CN" b="1" dirty="0">
                <a:latin typeface="Roboto" charset="0"/>
              </a:rPr>
              <a:t>(</a:t>
            </a:r>
            <a:r>
              <a:rPr lang="mr-IN" altLang="zh-CN" b="1" dirty="0" err="1" smtClean="0">
                <a:latin typeface="Roboto" charset="0"/>
              </a:rPr>
              <a:t>Native</a:t>
            </a:r>
            <a:r>
              <a:rPr lang="en-US" altLang="zh-CN" b="1" dirty="0" smtClean="0">
                <a:latin typeface="Roboto" charset="0"/>
              </a:rPr>
              <a:t> </a:t>
            </a:r>
            <a:r>
              <a:rPr lang="en-US" altLang="zh-CN" dirty="0">
                <a:hlinkClick r:id="rId3"/>
              </a:rPr>
              <a:t>ShadowDom</a:t>
            </a:r>
            <a:r>
              <a:rPr lang="en-US" altLang="zh-CN" dirty="0"/>
              <a:t> </a:t>
            </a:r>
            <a:r>
              <a:rPr lang="en-US" altLang="zh-CN" dirty="0" smtClean="0"/>
              <a:t> </a:t>
            </a:r>
            <a:r>
              <a:rPr lang="zh-CN" altLang="en-US" dirty="0" smtClean="0"/>
              <a:t>不</a:t>
            </a:r>
            <a:r>
              <a:rPr lang="zh-CN" altLang="en-US" dirty="0"/>
              <a:t>进不出</a:t>
            </a:r>
            <a:r>
              <a:rPr lang="mr-IN" altLang="zh-CN" b="1" dirty="0" smtClean="0">
                <a:latin typeface="Roboto" charset="0"/>
              </a:rPr>
              <a:t>)</a:t>
            </a:r>
            <a:r>
              <a:rPr lang="zh-CN" altLang="mr-IN" b="1" dirty="0">
                <a:latin typeface="Roboto" charset="0"/>
              </a:rPr>
              <a:t>、仿真 </a:t>
            </a:r>
            <a:r>
              <a:rPr lang="mr-IN" altLang="zh-CN" b="1" dirty="0">
                <a:latin typeface="Roboto" charset="0"/>
              </a:rPr>
              <a:t>(</a:t>
            </a:r>
            <a:r>
              <a:rPr lang="mr-IN" altLang="zh-CN" b="1" dirty="0" err="1" smtClean="0">
                <a:latin typeface="Roboto" charset="0"/>
              </a:rPr>
              <a:t>Emulated</a:t>
            </a:r>
            <a:r>
              <a:rPr lang="zh-CN" altLang="en-US" dirty="0"/>
              <a:t>只进不出</a:t>
            </a:r>
            <a:r>
              <a:rPr lang="mr-IN" altLang="zh-CN" b="1" dirty="0" smtClean="0">
                <a:latin typeface="Roboto" charset="0"/>
              </a:rPr>
              <a:t>) </a:t>
            </a:r>
            <a:r>
              <a:rPr lang="zh-CN" altLang="mr-IN" b="1" dirty="0">
                <a:latin typeface="Roboto" charset="0"/>
              </a:rPr>
              <a:t>和无 </a:t>
            </a:r>
            <a:r>
              <a:rPr lang="mr-IN" altLang="zh-CN" b="1" dirty="0">
                <a:latin typeface="Roboto" charset="0"/>
              </a:rPr>
              <a:t>(</a:t>
            </a:r>
            <a:r>
              <a:rPr lang="mr-IN" altLang="zh-CN" b="1" dirty="0" err="1" smtClean="0">
                <a:latin typeface="Roboto" charset="0"/>
              </a:rPr>
              <a:t>None</a:t>
            </a:r>
            <a:r>
              <a:rPr lang="en-US" altLang="zh-CN" b="1" dirty="0" smtClean="0">
                <a:latin typeface="Roboto" charset="0"/>
              </a:rPr>
              <a:t> </a:t>
            </a:r>
            <a:r>
              <a:rPr lang="zh-CN" altLang="en-US" dirty="0" smtClean="0"/>
              <a:t>能</a:t>
            </a:r>
            <a:r>
              <a:rPr lang="zh-CN" altLang="en-US" dirty="0"/>
              <a:t>进能出</a:t>
            </a:r>
            <a:r>
              <a:rPr lang="mr-IN" altLang="zh-CN" b="1" dirty="0" smtClean="0">
                <a:latin typeface="Roboto" charset="0"/>
              </a:rPr>
              <a:t>)</a:t>
            </a:r>
            <a:endParaRPr lang="mr-IN" altLang="zh-CN" b="1" i="0" dirty="0">
              <a:effectLst/>
              <a:latin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445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72684" y="243952"/>
            <a:ext cx="24416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dirty="0" smtClean="0">
                <a:latin typeface="Roboto" charset="0"/>
              </a:rPr>
              <a:t>动态组件</a:t>
            </a:r>
            <a:endParaRPr lang="zh-CN" altLang="en-US" sz="4400" b="0" i="0" dirty="0">
              <a:effectLst/>
              <a:latin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291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72684" y="243952"/>
            <a:ext cx="300595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dirty="0" smtClean="0">
                <a:latin typeface="Roboto" charset="0"/>
              </a:rPr>
              <a:t>自定义元素</a:t>
            </a:r>
            <a:endParaRPr lang="zh-CN" altLang="en-US" sz="4400" b="0" i="0" dirty="0">
              <a:effectLst/>
              <a:latin typeface="Roboto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59022" y="1251761"/>
            <a:ext cx="5633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Roboto"/>
              </a:rPr>
              <a:t>Angular </a:t>
            </a:r>
            <a:r>
              <a:rPr lang="zh-CN" altLang="en-US" b="1" dirty="0">
                <a:latin typeface="Roboto"/>
              </a:rPr>
              <a:t>元素</a:t>
            </a:r>
            <a:r>
              <a:rPr lang="zh-CN" altLang="en-US" dirty="0">
                <a:latin typeface="Roboto"/>
              </a:rPr>
              <a:t>就是打包成</a:t>
            </a:r>
            <a:r>
              <a:rPr lang="zh-CN" altLang="en-US" b="1" dirty="0">
                <a:latin typeface="Roboto"/>
              </a:rPr>
              <a:t>自定义元素</a:t>
            </a:r>
            <a:r>
              <a:rPr lang="zh-CN" altLang="en-US" dirty="0">
                <a:latin typeface="Roboto"/>
              </a:rPr>
              <a:t>的 </a:t>
            </a:r>
            <a:r>
              <a:rPr lang="en-US" altLang="zh-CN" dirty="0">
                <a:latin typeface="Roboto"/>
              </a:rPr>
              <a:t>Angular </a:t>
            </a:r>
            <a:r>
              <a:rPr lang="zh-CN" altLang="en-US" dirty="0">
                <a:latin typeface="Roboto"/>
              </a:rPr>
              <a:t>组件</a:t>
            </a:r>
            <a:endParaRPr lang="zh-CN" altLang="en-US" dirty="0"/>
          </a:p>
        </p:txBody>
      </p:sp>
      <p:pic>
        <p:nvPicPr>
          <p:cNvPr id="1026" name="Picture 2" descr="Custom element in brows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021" y="1750278"/>
            <a:ext cx="8512866" cy="5107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961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ransform a component to a custom ele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41" y="109184"/>
            <a:ext cx="10240338" cy="6605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2503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872720" y="401122"/>
            <a:ext cx="24416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>
                <a:latin typeface="Roboto" charset="0"/>
              </a:rPr>
              <a:t>模板</a:t>
            </a:r>
            <a:r>
              <a:rPr lang="zh-CN" altLang="en-US" sz="4400" smtClean="0">
                <a:latin typeface="Roboto" charset="0"/>
              </a:rPr>
              <a:t>语法</a:t>
            </a:r>
            <a:endParaRPr lang="zh-CN" altLang="en-US" sz="4400">
              <a:latin typeface="Roboto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61217" y="1344096"/>
            <a:ext cx="4132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1976D2"/>
                </a:solidFill>
                <a:latin typeface="Roboto" charset="0"/>
              </a:rPr>
              <a:t>HTML attribute </a:t>
            </a:r>
            <a:r>
              <a:rPr lang="zh-CN" altLang="en-US" dirty="0">
                <a:solidFill>
                  <a:srgbClr val="1976D2"/>
                </a:solidFill>
                <a:latin typeface="Roboto" charset="0"/>
              </a:rPr>
              <a:t>与 </a:t>
            </a:r>
            <a:r>
              <a:rPr lang="en-US" altLang="zh-CN" dirty="0">
                <a:solidFill>
                  <a:srgbClr val="1976D2"/>
                </a:solidFill>
                <a:latin typeface="Roboto" charset="0"/>
              </a:rPr>
              <a:t>DOM property </a:t>
            </a:r>
            <a:r>
              <a:rPr lang="zh-CN" altLang="en-US" dirty="0">
                <a:solidFill>
                  <a:srgbClr val="1976D2"/>
                </a:solidFill>
                <a:latin typeface="Roboto" charset="0"/>
              </a:rPr>
              <a:t>的对比</a:t>
            </a:r>
            <a:endParaRPr lang="zh-CN" altLang="en-US" b="0" i="0" dirty="0">
              <a:solidFill>
                <a:srgbClr val="1976D2"/>
              </a:solidFill>
              <a:effectLst/>
              <a:latin typeface="Roboto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61217" y="1886961"/>
            <a:ext cx="96259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Roboto" charset="0"/>
              </a:rPr>
              <a:t>attribute </a:t>
            </a:r>
            <a:r>
              <a:rPr lang="zh-CN" altLang="en-US" b="1" dirty="0">
                <a:solidFill>
                  <a:srgbClr val="333333"/>
                </a:solidFill>
                <a:latin typeface="Roboto" charset="0"/>
              </a:rPr>
              <a:t>初始化</a:t>
            </a:r>
            <a:r>
              <a:rPr lang="zh-CN" altLang="en-US" dirty="0">
                <a:solidFill>
                  <a:srgbClr val="333333"/>
                </a:solidFill>
                <a:latin typeface="Roboto" charset="0"/>
              </a:rPr>
              <a:t> </a:t>
            </a:r>
            <a:r>
              <a:rPr lang="en-US" altLang="zh-CN" dirty="0">
                <a:solidFill>
                  <a:srgbClr val="333333"/>
                </a:solidFill>
                <a:latin typeface="Roboto" charset="0"/>
              </a:rPr>
              <a:t>DOM property</a:t>
            </a:r>
            <a:r>
              <a:rPr lang="zh-CN" altLang="en-US" dirty="0">
                <a:solidFill>
                  <a:srgbClr val="333333"/>
                </a:solidFill>
                <a:latin typeface="Roboto" charset="0"/>
              </a:rPr>
              <a:t>，然后它们的任务就完成了。</a:t>
            </a:r>
            <a:r>
              <a:rPr lang="en-US" altLang="zh-CN" dirty="0">
                <a:solidFill>
                  <a:srgbClr val="333333"/>
                </a:solidFill>
                <a:latin typeface="Roboto" charset="0"/>
              </a:rPr>
              <a:t>property </a:t>
            </a:r>
            <a:r>
              <a:rPr lang="zh-CN" altLang="en-US" dirty="0">
                <a:solidFill>
                  <a:srgbClr val="333333"/>
                </a:solidFill>
                <a:latin typeface="Roboto" charset="0"/>
              </a:rPr>
              <a:t>的值可以改变；</a:t>
            </a:r>
            <a:r>
              <a:rPr lang="en-US" altLang="zh-CN" dirty="0">
                <a:solidFill>
                  <a:srgbClr val="333333"/>
                </a:solidFill>
                <a:latin typeface="Roboto" charset="0"/>
              </a:rPr>
              <a:t>attribute </a:t>
            </a:r>
            <a:r>
              <a:rPr lang="zh-CN" altLang="en-US" dirty="0">
                <a:solidFill>
                  <a:srgbClr val="333333"/>
                </a:solidFill>
                <a:latin typeface="Roboto" charset="0"/>
              </a:rPr>
              <a:t>的值不能改变</a:t>
            </a:r>
            <a:r>
              <a:rPr lang="zh-CN" altLang="en-US" dirty="0" smtClean="0">
                <a:solidFill>
                  <a:srgbClr val="333333"/>
                </a:solidFill>
                <a:latin typeface="Roboto" charset="0"/>
              </a:rPr>
              <a:t>。</a:t>
            </a:r>
            <a:r>
              <a:rPr lang="zh-CN" altLang="en-US" dirty="0"/>
              <a:t>模板绑定是通过 </a:t>
            </a:r>
            <a:r>
              <a:rPr lang="en-US" altLang="zh-CN" b="1" dirty="0"/>
              <a:t>property</a:t>
            </a:r>
            <a:r>
              <a:rPr lang="zh-CN" altLang="en-US" dirty="0"/>
              <a:t> 和</a:t>
            </a:r>
            <a:r>
              <a:rPr lang="zh-CN" altLang="en-US" b="1" dirty="0"/>
              <a:t>事件</a:t>
            </a:r>
            <a:r>
              <a:rPr lang="zh-CN" altLang="en-US" dirty="0"/>
              <a:t>来工作的，而不是 </a:t>
            </a:r>
            <a:r>
              <a:rPr lang="en-US" altLang="zh-CN" b="1" dirty="0"/>
              <a:t>attribute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21270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443</Words>
  <Application>Microsoft Office PowerPoint</Application>
  <PresentationFormat>宽屏</PresentationFormat>
  <Paragraphs>80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DengXian</vt:lpstr>
      <vt:lpstr>Droid Sans Mono</vt:lpstr>
      <vt:lpstr>Mangal</vt:lpstr>
      <vt:lpstr>Roboto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120</cp:revision>
  <dcterms:created xsi:type="dcterms:W3CDTF">2018-08-16T12:25:12Z</dcterms:created>
  <dcterms:modified xsi:type="dcterms:W3CDTF">2018-09-13T20:26:22Z</dcterms:modified>
</cp:coreProperties>
</file>