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4" r:id="rId7"/>
    <p:sldId id="261"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E4B92-D2FB-49AC-8BFF-2E4472D687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9C5A00-ABC5-42EA-AAC9-678EB07D2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6C2FD191-AD59-4BFE-B9AE-8CC1F88DEF0B}"/>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72AF9785-602E-4D6C-B9E5-55C96548EFC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2094E9F-6E6D-4F04-B208-950B626C2F49}"/>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3412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EBB84-B670-4AE2-922C-060DE2AE24DB}"/>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36F1475-8A27-423E-A630-16D9E3376E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225E35E-015C-4379-A449-EC9458D55346}"/>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313243D0-0637-4505-B780-5A9DFE4B681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1334754-FE16-465F-BBAB-62C21DFBDFCB}"/>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30351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194040-0148-4D5C-9D59-91A2B52ADB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DDD55E7-A97A-419E-A3EE-EFA6669FE49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827F7E3-A5AD-4086-AE03-46397DEE515C}"/>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6F2EE17F-86E0-4158-BFE6-CB19766E392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7F8A4FB-9A02-434D-A513-4393866E7DF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688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249FD-9C1E-45D1-B11E-1E2151EBBB6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853E7F0-A00A-41F3-9348-D5A8BAEA401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2526A2D-ED03-43EA-8868-B13B8D95A652}"/>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03225FC8-8A94-480C-A4C9-6F4E44093C8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3B23A4E-84E6-4F39-BDAE-CA62C99704C8}"/>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27489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C5D29-4C88-49B6-A12C-291B701B52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4FD2C7A-F409-4855-81AD-7DB461F61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4526AFF-5F88-4021-8133-219E87300D32}"/>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E5B7BC0A-3367-4A0C-B72E-4A625B82257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032DA2-9F1C-429D-A0DA-302FADCCE7A2}"/>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76250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9AB6E-5929-4797-8893-7FBCEF82195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76EE5DB-F219-42B5-B1BC-EFA0D596FE5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052A401F-BEB3-4477-A217-0D4A2A5FDDE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A7FAC4D-33F4-4283-A6A4-EED2FC658428}"/>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6" name="页脚占位符 5">
            <a:extLst>
              <a:ext uri="{FF2B5EF4-FFF2-40B4-BE49-F238E27FC236}">
                <a16:creationId xmlns:a16="http://schemas.microsoft.com/office/drawing/2014/main" id="{2C156D3F-0B03-4B20-8A63-1F6F5BB3469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C18252C-F340-44DD-9995-D8B8EC4CB816}"/>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85226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76D6F-C20D-45BE-B7FB-D768DC0F15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CC93E6D-C5F1-4168-B6BF-1DFA0C0CD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426F90F-7AA5-4352-B950-9D848076CE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8ABFD3A4-6480-40BF-A722-BB495DE81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8E4389-FD37-4300-B83F-390B10F307F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CBEF5C81-A67B-4838-8FB7-227C41F36F65}"/>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8" name="页脚占位符 7">
            <a:extLst>
              <a:ext uri="{FF2B5EF4-FFF2-40B4-BE49-F238E27FC236}">
                <a16:creationId xmlns:a16="http://schemas.microsoft.com/office/drawing/2014/main" id="{2289AF73-6018-4B85-A8E3-492BE07AC92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C8ABAFC4-55D8-4A40-A0E8-BC1F8B5CCE3C}"/>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219887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B5AB7-3CB0-48B9-819C-F180AC93C76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D2CEADF-B5B7-43A2-A3F4-8D5AED370B23}"/>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4" name="页脚占位符 3">
            <a:extLst>
              <a:ext uri="{FF2B5EF4-FFF2-40B4-BE49-F238E27FC236}">
                <a16:creationId xmlns:a16="http://schemas.microsoft.com/office/drawing/2014/main" id="{DB8DF4B7-8778-4CDE-8912-579299D7FC3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7B4E77AD-DB14-4D43-B702-378E28847931}"/>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315124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37290A-D307-4FEC-B948-867BA8E93D95}"/>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3" name="页脚占位符 2">
            <a:extLst>
              <a:ext uri="{FF2B5EF4-FFF2-40B4-BE49-F238E27FC236}">
                <a16:creationId xmlns:a16="http://schemas.microsoft.com/office/drawing/2014/main" id="{36E8A919-08DF-4B95-89A2-C58A10E6447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76D92D9E-C44F-42D9-A98B-CC19D13DF74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8533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14675-093F-4835-B02F-B511F0E813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80AFCA9-1819-4B24-8736-98C15BBC2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B30BF3CC-88E7-4778-BE41-6317E477E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FFDD3C5-6C39-4C90-85BD-8FA06D854A6D}"/>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6" name="页脚占位符 5">
            <a:extLst>
              <a:ext uri="{FF2B5EF4-FFF2-40B4-BE49-F238E27FC236}">
                <a16:creationId xmlns:a16="http://schemas.microsoft.com/office/drawing/2014/main" id="{6F651FFE-DD0F-4288-ABDA-920A85CEE47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7BD7E43-9F43-4DDA-976B-2CB65510A48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317984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D82FD-D00D-4CFA-A745-98C45CE655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AEE8C80-F210-4A98-9BEC-0115B67E0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36F12D5-1549-4349-B944-8EF1BD33D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D9C28DA-5357-4AC5-BDAA-BD963B8F8D4F}"/>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6" name="页脚占位符 5">
            <a:extLst>
              <a:ext uri="{FF2B5EF4-FFF2-40B4-BE49-F238E27FC236}">
                <a16:creationId xmlns:a16="http://schemas.microsoft.com/office/drawing/2014/main" id="{5F679C80-A353-4DAA-8118-C395D3FFCF8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9391922-353A-4E56-9E24-2E8BEA94001A}"/>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20440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9299CA-0A99-4123-86B0-3E604F2FC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F6A685B-080F-4FD1-9E2C-A60D80ABA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9855E21-B770-4A63-A9CE-44C26FA8B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21D2D2CA-F6C3-414A-BCEE-31CF34205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996E475-A61B-4787-8CD4-83CDFCA17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4CCDA-B993-4AB4-914B-6395B4372BFC}" type="slidenum">
              <a:rPr lang="en-US" smtClean="0"/>
              <a:t>‹#›</a:t>
            </a:fld>
            <a:endParaRPr lang="en-US"/>
          </a:p>
        </p:txBody>
      </p:sp>
    </p:spTree>
    <p:extLst>
      <p:ext uri="{BB962C8B-B14F-4D97-AF65-F5344CB8AC3E}">
        <p14:creationId xmlns:p14="http://schemas.microsoft.com/office/powerpoint/2010/main" val="245475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2433871" cy="369332"/>
          </a:xfrm>
          <a:prstGeom prst="rect">
            <a:avLst/>
          </a:prstGeom>
        </p:spPr>
        <p:txBody>
          <a:bodyPr wrap="none">
            <a:spAutoFit/>
          </a:bodyPr>
          <a:lstStyle/>
          <a:p>
            <a:r>
              <a:rPr lang="zh-CN" altLang="en-US" dirty="0"/>
              <a:t>什么是</a:t>
            </a:r>
            <a:r>
              <a:rPr lang="en-US" altLang="zh-CN" dirty="0"/>
              <a:t>angular material</a:t>
            </a:r>
            <a:endParaRPr lang="en-US" dirty="0"/>
          </a:p>
        </p:txBody>
      </p:sp>
      <p:sp>
        <p:nvSpPr>
          <p:cNvPr id="2" name="矩形 1">
            <a:extLst>
              <a:ext uri="{FF2B5EF4-FFF2-40B4-BE49-F238E27FC236}">
                <a16:creationId xmlns:a16="http://schemas.microsoft.com/office/drawing/2014/main" id="{A246308C-2039-4D42-9781-02219C0A8D5E}"/>
              </a:ext>
            </a:extLst>
          </p:cNvPr>
          <p:cNvSpPr/>
          <p:nvPr/>
        </p:nvSpPr>
        <p:spPr>
          <a:xfrm>
            <a:off x="1847307" y="1576811"/>
            <a:ext cx="6096000" cy="1200329"/>
          </a:xfrm>
          <a:prstGeom prst="rect">
            <a:avLst/>
          </a:prstGeom>
        </p:spPr>
        <p:txBody>
          <a:bodyPr>
            <a:spAutoFit/>
          </a:bodyPr>
          <a:lstStyle/>
          <a:p>
            <a:r>
              <a:rPr lang="en-US" dirty="0">
                <a:solidFill>
                  <a:srgbClr val="444444"/>
                </a:solidFill>
                <a:latin typeface="Open Sans Pro"/>
              </a:rPr>
              <a:t>it’s a library that provides you with high-quality Material Design components for Angular. Material Design itself is a visual design language that aims for consistency of user experience across all platforms and device sizes.</a:t>
            </a:r>
            <a:endParaRPr lang="en-US" dirty="0"/>
          </a:p>
        </p:txBody>
      </p:sp>
    </p:spTree>
    <p:extLst>
      <p:ext uri="{BB962C8B-B14F-4D97-AF65-F5344CB8AC3E}">
        <p14:creationId xmlns:p14="http://schemas.microsoft.com/office/powerpoint/2010/main" val="358815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646331" cy="369332"/>
          </a:xfrm>
          <a:prstGeom prst="rect">
            <a:avLst/>
          </a:prstGeom>
        </p:spPr>
        <p:txBody>
          <a:bodyPr wrap="none">
            <a:spAutoFit/>
          </a:bodyPr>
          <a:lstStyle/>
          <a:p>
            <a:r>
              <a:rPr lang="zh-CN" altLang="en-US" dirty="0"/>
              <a:t>使用</a:t>
            </a:r>
            <a:endParaRPr lang="en-US" dirty="0"/>
          </a:p>
        </p:txBody>
      </p:sp>
      <p:sp>
        <p:nvSpPr>
          <p:cNvPr id="2" name="矩形 1">
            <a:extLst>
              <a:ext uri="{FF2B5EF4-FFF2-40B4-BE49-F238E27FC236}">
                <a16:creationId xmlns:a16="http://schemas.microsoft.com/office/drawing/2014/main" id="{B163567D-FB49-426D-A02E-2FF479E27374}"/>
              </a:ext>
            </a:extLst>
          </p:cNvPr>
          <p:cNvSpPr/>
          <p:nvPr/>
        </p:nvSpPr>
        <p:spPr>
          <a:xfrm>
            <a:off x="1847307" y="1769404"/>
            <a:ext cx="6096000" cy="646331"/>
          </a:xfrm>
          <a:prstGeom prst="rect">
            <a:avLst/>
          </a:prstGeom>
        </p:spPr>
        <p:txBody>
          <a:bodyPr>
            <a:spAutoFit/>
          </a:bodyPr>
          <a:lstStyle/>
          <a:p>
            <a:r>
              <a:rPr lang="en-US" b="1" dirty="0">
                <a:latin typeface="Roboto"/>
              </a:rPr>
              <a:t>Step 1: Install Angular Material, Angular CDK and Angular Animations</a:t>
            </a:r>
            <a:endParaRPr lang="en-US" b="1" i="0" dirty="0">
              <a:effectLst/>
              <a:latin typeface="Roboto"/>
            </a:endParaRPr>
          </a:p>
        </p:txBody>
      </p:sp>
      <p:sp>
        <p:nvSpPr>
          <p:cNvPr id="3" name="矩形 2">
            <a:extLst>
              <a:ext uri="{FF2B5EF4-FFF2-40B4-BE49-F238E27FC236}">
                <a16:creationId xmlns:a16="http://schemas.microsoft.com/office/drawing/2014/main" id="{ADF574F8-037E-45A6-ABB5-97CEE182914A}"/>
              </a:ext>
            </a:extLst>
          </p:cNvPr>
          <p:cNvSpPr/>
          <p:nvPr/>
        </p:nvSpPr>
        <p:spPr>
          <a:xfrm>
            <a:off x="1847307" y="2623570"/>
            <a:ext cx="3390672" cy="369332"/>
          </a:xfrm>
          <a:prstGeom prst="rect">
            <a:avLst/>
          </a:prstGeom>
        </p:spPr>
        <p:txBody>
          <a:bodyPr wrap="none">
            <a:spAutoFit/>
          </a:bodyPr>
          <a:lstStyle/>
          <a:p>
            <a:r>
              <a:rPr lang="en-US" b="1" dirty="0">
                <a:latin typeface="Roboto"/>
              </a:rPr>
              <a:t>Step 2: Configure animations</a:t>
            </a:r>
            <a:endParaRPr lang="en-US" b="1" i="0" dirty="0">
              <a:effectLst/>
              <a:latin typeface="Roboto"/>
            </a:endParaRPr>
          </a:p>
        </p:txBody>
      </p:sp>
      <p:sp>
        <p:nvSpPr>
          <p:cNvPr id="5" name="矩形 4">
            <a:extLst>
              <a:ext uri="{FF2B5EF4-FFF2-40B4-BE49-F238E27FC236}">
                <a16:creationId xmlns:a16="http://schemas.microsoft.com/office/drawing/2014/main" id="{3BDDB09E-580A-4222-BF47-94A90FF46C09}"/>
              </a:ext>
            </a:extLst>
          </p:cNvPr>
          <p:cNvSpPr/>
          <p:nvPr/>
        </p:nvSpPr>
        <p:spPr>
          <a:xfrm>
            <a:off x="1847307" y="3244334"/>
            <a:ext cx="4467890" cy="369332"/>
          </a:xfrm>
          <a:prstGeom prst="rect">
            <a:avLst/>
          </a:prstGeom>
        </p:spPr>
        <p:txBody>
          <a:bodyPr wrap="none">
            <a:spAutoFit/>
          </a:bodyPr>
          <a:lstStyle/>
          <a:p>
            <a:r>
              <a:rPr lang="en-US" b="1" dirty="0">
                <a:latin typeface="Roboto"/>
              </a:rPr>
              <a:t>Step 3: Import the component modules</a:t>
            </a:r>
            <a:endParaRPr lang="en-US" b="1" i="0" dirty="0">
              <a:effectLst/>
              <a:latin typeface="Roboto"/>
            </a:endParaRPr>
          </a:p>
        </p:txBody>
      </p:sp>
      <p:sp>
        <p:nvSpPr>
          <p:cNvPr id="6" name="矩形 5">
            <a:extLst>
              <a:ext uri="{FF2B5EF4-FFF2-40B4-BE49-F238E27FC236}">
                <a16:creationId xmlns:a16="http://schemas.microsoft.com/office/drawing/2014/main" id="{FA808F44-F35C-4C9E-BDAA-04902BB8D2F3}"/>
              </a:ext>
            </a:extLst>
          </p:cNvPr>
          <p:cNvSpPr/>
          <p:nvPr/>
        </p:nvSpPr>
        <p:spPr>
          <a:xfrm>
            <a:off x="1847307" y="3861973"/>
            <a:ext cx="2762295" cy="369332"/>
          </a:xfrm>
          <a:prstGeom prst="rect">
            <a:avLst/>
          </a:prstGeom>
        </p:spPr>
        <p:txBody>
          <a:bodyPr wrap="none">
            <a:spAutoFit/>
          </a:bodyPr>
          <a:lstStyle/>
          <a:p>
            <a:r>
              <a:rPr lang="en-US" b="1" dirty="0">
                <a:latin typeface="Roboto"/>
              </a:rPr>
              <a:t>Step 4: Include a theme</a:t>
            </a:r>
            <a:endParaRPr lang="en-US" b="1" i="0" dirty="0">
              <a:effectLst/>
              <a:latin typeface="Roboto"/>
            </a:endParaRPr>
          </a:p>
        </p:txBody>
      </p:sp>
      <p:sp>
        <p:nvSpPr>
          <p:cNvPr id="7" name="矩形 6">
            <a:extLst>
              <a:ext uri="{FF2B5EF4-FFF2-40B4-BE49-F238E27FC236}">
                <a16:creationId xmlns:a16="http://schemas.microsoft.com/office/drawing/2014/main" id="{83BBFAED-E3B2-494C-B633-287F5712D134}"/>
              </a:ext>
            </a:extLst>
          </p:cNvPr>
          <p:cNvSpPr/>
          <p:nvPr/>
        </p:nvSpPr>
        <p:spPr>
          <a:xfrm>
            <a:off x="1847307" y="4442265"/>
            <a:ext cx="2839239" cy="369332"/>
          </a:xfrm>
          <a:prstGeom prst="rect">
            <a:avLst/>
          </a:prstGeom>
        </p:spPr>
        <p:txBody>
          <a:bodyPr wrap="none">
            <a:spAutoFit/>
          </a:bodyPr>
          <a:lstStyle/>
          <a:p>
            <a:r>
              <a:rPr lang="en-US" b="1" dirty="0">
                <a:latin typeface="Roboto"/>
              </a:rPr>
              <a:t>Step 5: Gesture Support</a:t>
            </a:r>
            <a:endParaRPr lang="en-US" b="1" i="0" dirty="0">
              <a:effectLst/>
              <a:latin typeface="Roboto"/>
            </a:endParaRPr>
          </a:p>
        </p:txBody>
      </p:sp>
      <p:sp>
        <p:nvSpPr>
          <p:cNvPr id="8" name="矩形 7">
            <a:extLst>
              <a:ext uri="{FF2B5EF4-FFF2-40B4-BE49-F238E27FC236}">
                <a16:creationId xmlns:a16="http://schemas.microsoft.com/office/drawing/2014/main" id="{855BA732-0D4D-4647-9E94-9C66D2EC73D3}"/>
              </a:ext>
            </a:extLst>
          </p:cNvPr>
          <p:cNvSpPr/>
          <p:nvPr/>
        </p:nvSpPr>
        <p:spPr>
          <a:xfrm>
            <a:off x="1847307" y="5059904"/>
            <a:ext cx="4215641" cy="369332"/>
          </a:xfrm>
          <a:prstGeom prst="rect">
            <a:avLst/>
          </a:prstGeom>
        </p:spPr>
        <p:txBody>
          <a:bodyPr wrap="none">
            <a:spAutoFit/>
          </a:bodyPr>
          <a:lstStyle/>
          <a:p>
            <a:r>
              <a:rPr lang="en-US" b="1" dirty="0">
                <a:latin typeface="Roboto"/>
              </a:rPr>
              <a:t>Step 6 (Optional): Add Material Icons</a:t>
            </a:r>
            <a:endParaRPr lang="en-US" b="1" i="0" dirty="0">
              <a:effectLst/>
              <a:latin typeface="Roboto"/>
            </a:endParaRPr>
          </a:p>
        </p:txBody>
      </p:sp>
    </p:spTree>
    <p:extLst>
      <p:ext uri="{BB962C8B-B14F-4D97-AF65-F5344CB8AC3E}">
        <p14:creationId xmlns:p14="http://schemas.microsoft.com/office/powerpoint/2010/main" val="345088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1354025" cy="369332"/>
          </a:xfrm>
          <a:prstGeom prst="rect">
            <a:avLst/>
          </a:prstGeom>
        </p:spPr>
        <p:txBody>
          <a:bodyPr wrap="none">
            <a:spAutoFit/>
          </a:bodyPr>
          <a:lstStyle/>
          <a:p>
            <a:r>
              <a:rPr lang="en-US" altLang="zh-CN" dirty="0"/>
              <a:t>components</a:t>
            </a:r>
            <a:endParaRPr lang="en-US" dirty="0"/>
          </a:p>
        </p:txBody>
      </p:sp>
      <p:sp>
        <p:nvSpPr>
          <p:cNvPr id="3" name="矩形 2">
            <a:extLst>
              <a:ext uri="{FF2B5EF4-FFF2-40B4-BE49-F238E27FC236}">
                <a16:creationId xmlns:a16="http://schemas.microsoft.com/office/drawing/2014/main" id="{A4825047-8F01-4490-9558-2D4439BDAFAB}"/>
              </a:ext>
            </a:extLst>
          </p:cNvPr>
          <p:cNvSpPr/>
          <p:nvPr/>
        </p:nvSpPr>
        <p:spPr>
          <a:xfrm>
            <a:off x="1847307" y="1713134"/>
            <a:ext cx="6096000" cy="369332"/>
          </a:xfrm>
          <a:prstGeom prst="rect">
            <a:avLst/>
          </a:prstGeom>
        </p:spPr>
        <p:txBody>
          <a:bodyPr>
            <a:spAutoFit/>
          </a:bodyPr>
          <a:lstStyle/>
          <a:p>
            <a:r>
              <a:rPr lang="en-US" b="1" dirty="0">
                <a:latin typeface="Roboto"/>
              </a:rPr>
              <a:t>B</a:t>
            </a:r>
            <a:r>
              <a:rPr lang="en-US" altLang="zh-CN" b="1" dirty="0">
                <a:latin typeface="Roboto"/>
              </a:rPr>
              <a:t>utton</a:t>
            </a:r>
            <a:endParaRPr lang="en-US" b="1" i="0" dirty="0">
              <a:effectLst/>
              <a:latin typeface="Roboto"/>
            </a:endParaRPr>
          </a:p>
        </p:txBody>
      </p:sp>
      <p:sp>
        <p:nvSpPr>
          <p:cNvPr id="5" name="矩形 4">
            <a:extLst>
              <a:ext uri="{FF2B5EF4-FFF2-40B4-BE49-F238E27FC236}">
                <a16:creationId xmlns:a16="http://schemas.microsoft.com/office/drawing/2014/main" id="{8C6D9240-13E6-4185-B8A3-F6D9AAFE75BF}"/>
              </a:ext>
            </a:extLst>
          </p:cNvPr>
          <p:cNvSpPr/>
          <p:nvPr/>
        </p:nvSpPr>
        <p:spPr>
          <a:xfrm>
            <a:off x="1847307" y="2234031"/>
            <a:ext cx="6096000" cy="369332"/>
          </a:xfrm>
          <a:prstGeom prst="rect">
            <a:avLst/>
          </a:prstGeom>
        </p:spPr>
        <p:txBody>
          <a:bodyPr>
            <a:spAutoFit/>
          </a:bodyPr>
          <a:lstStyle/>
          <a:p>
            <a:r>
              <a:rPr lang="en-US" b="1" dirty="0">
                <a:latin typeface="Roboto"/>
              </a:rPr>
              <a:t>Input</a:t>
            </a:r>
            <a:endParaRPr lang="en-US" b="1" i="0" dirty="0">
              <a:effectLst/>
              <a:latin typeface="Roboto"/>
            </a:endParaRPr>
          </a:p>
        </p:txBody>
      </p:sp>
      <p:sp>
        <p:nvSpPr>
          <p:cNvPr id="6" name="矩形 5">
            <a:extLst>
              <a:ext uri="{FF2B5EF4-FFF2-40B4-BE49-F238E27FC236}">
                <a16:creationId xmlns:a16="http://schemas.microsoft.com/office/drawing/2014/main" id="{49D744AF-9F4E-4CF1-83CA-D3204C2EE25F}"/>
              </a:ext>
            </a:extLst>
          </p:cNvPr>
          <p:cNvSpPr/>
          <p:nvPr/>
        </p:nvSpPr>
        <p:spPr>
          <a:xfrm>
            <a:off x="1847307" y="2754928"/>
            <a:ext cx="6096000" cy="369332"/>
          </a:xfrm>
          <a:prstGeom prst="rect">
            <a:avLst/>
          </a:prstGeom>
        </p:spPr>
        <p:txBody>
          <a:bodyPr>
            <a:spAutoFit/>
          </a:bodyPr>
          <a:lstStyle/>
          <a:p>
            <a:r>
              <a:rPr lang="en-US" b="1" dirty="0">
                <a:latin typeface="Roboto"/>
              </a:rPr>
              <a:t>Table</a:t>
            </a:r>
            <a:endParaRPr lang="en-US" b="1" i="0" dirty="0">
              <a:effectLst/>
              <a:latin typeface="Roboto"/>
            </a:endParaRPr>
          </a:p>
        </p:txBody>
      </p:sp>
    </p:spTree>
    <p:extLst>
      <p:ext uri="{BB962C8B-B14F-4D97-AF65-F5344CB8AC3E}">
        <p14:creationId xmlns:p14="http://schemas.microsoft.com/office/powerpoint/2010/main" val="274165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570990" cy="369332"/>
          </a:xfrm>
          <a:prstGeom prst="rect">
            <a:avLst/>
          </a:prstGeom>
        </p:spPr>
        <p:txBody>
          <a:bodyPr wrap="none">
            <a:spAutoFit/>
          </a:bodyPr>
          <a:lstStyle/>
          <a:p>
            <a:r>
              <a:rPr lang="en-US" altLang="zh-CN" dirty="0"/>
              <a:t>CDK</a:t>
            </a:r>
            <a:endParaRPr lang="en-US" dirty="0"/>
          </a:p>
        </p:txBody>
      </p:sp>
      <p:sp>
        <p:nvSpPr>
          <p:cNvPr id="2" name="矩形 1">
            <a:extLst>
              <a:ext uri="{FF2B5EF4-FFF2-40B4-BE49-F238E27FC236}">
                <a16:creationId xmlns:a16="http://schemas.microsoft.com/office/drawing/2014/main" id="{A8963E24-3EC1-4C28-85CF-C751E59BAE4A}"/>
              </a:ext>
            </a:extLst>
          </p:cNvPr>
          <p:cNvSpPr/>
          <p:nvPr/>
        </p:nvSpPr>
        <p:spPr>
          <a:xfrm>
            <a:off x="1847307" y="1673108"/>
            <a:ext cx="9294304" cy="646331"/>
          </a:xfrm>
          <a:prstGeom prst="rect">
            <a:avLst/>
          </a:prstGeom>
        </p:spPr>
        <p:txBody>
          <a:bodyPr wrap="square">
            <a:spAutoFit/>
          </a:bodyPr>
          <a:lstStyle/>
          <a:p>
            <a:r>
              <a:rPr lang="en-US" dirty="0">
                <a:solidFill>
                  <a:srgbClr val="444444"/>
                </a:solidFill>
                <a:latin typeface="Open Sans Pro"/>
              </a:rPr>
              <a:t>The CDK provides us with tools to build awesome and high-quality Angular components without adopting the Material Design visual language. </a:t>
            </a:r>
            <a:endParaRPr lang="en-US" dirty="0"/>
          </a:p>
        </p:txBody>
      </p:sp>
      <p:sp>
        <p:nvSpPr>
          <p:cNvPr id="3" name="矩形 2">
            <a:extLst>
              <a:ext uri="{FF2B5EF4-FFF2-40B4-BE49-F238E27FC236}">
                <a16:creationId xmlns:a16="http://schemas.microsoft.com/office/drawing/2014/main" id="{814DF3D3-153D-4509-A288-B3658FC77CCC}"/>
              </a:ext>
            </a:extLst>
          </p:cNvPr>
          <p:cNvSpPr/>
          <p:nvPr/>
        </p:nvSpPr>
        <p:spPr>
          <a:xfrm>
            <a:off x="1847307" y="2876568"/>
            <a:ext cx="9294304" cy="1477328"/>
          </a:xfrm>
          <a:prstGeom prst="rect">
            <a:avLst/>
          </a:prstGeom>
        </p:spPr>
        <p:txBody>
          <a:bodyPr wrap="square">
            <a:spAutoFit/>
          </a:bodyPr>
          <a:lstStyle/>
          <a:p>
            <a:r>
              <a:rPr lang="en-US" dirty="0">
                <a:latin typeface="Roboto"/>
              </a:rPr>
              <a:t>The Component Dev Kit (CDK) is a set of tools that implement common interaction patterns whilst being unopinionated about their presentation. It represents an abstraction of the core functionalities found in the Angular Material library, without any styling specific to Material Design. Think of the CDK as a blank state of well-tested functionality upon which you can develop your own bespoke components.</a:t>
            </a:r>
            <a:endParaRPr lang="en-US" dirty="0"/>
          </a:p>
        </p:txBody>
      </p:sp>
    </p:spTree>
    <p:extLst>
      <p:ext uri="{BB962C8B-B14F-4D97-AF65-F5344CB8AC3E}">
        <p14:creationId xmlns:p14="http://schemas.microsoft.com/office/powerpoint/2010/main" val="60735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866391" cy="369332"/>
          </a:xfrm>
          <a:prstGeom prst="rect">
            <a:avLst/>
          </a:prstGeom>
        </p:spPr>
        <p:txBody>
          <a:bodyPr wrap="none">
            <a:spAutoFit/>
          </a:bodyPr>
          <a:lstStyle/>
          <a:p>
            <a:r>
              <a:rPr lang="en-US" altLang="zh-CN" dirty="0"/>
              <a:t>overlay</a:t>
            </a:r>
            <a:endParaRPr lang="en-US" dirty="0"/>
          </a:p>
        </p:txBody>
      </p:sp>
      <p:sp>
        <p:nvSpPr>
          <p:cNvPr id="2" name="Rectangle 1">
            <a:extLst>
              <a:ext uri="{FF2B5EF4-FFF2-40B4-BE49-F238E27FC236}">
                <a16:creationId xmlns:a16="http://schemas.microsoft.com/office/drawing/2014/main" id="{BA59BF52-49A9-48EF-8E27-8B203030CB76}"/>
              </a:ext>
            </a:extLst>
          </p:cNvPr>
          <p:cNvSpPr>
            <a:spLocks noChangeArrowheads="1"/>
          </p:cNvSpPr>
          <p:nvPr/>
        </p:nvSpPr>
        <p:spPr bwMode="auto">
          <a:xfrm>
            <a:off x="1847307" y="1520595"/>
            <a:ext cx="3868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Unicode MS"/>
                <a:ea typeface="Roboto Mono"/>
              </a:rPr>
              <a:t>GlobalPositionStrategy</a:t>
            </a:r>
            <a:r>
              <a:rPr kumimoji="0" lang="en-US" altLang="en-US" sz="2400" b="0" i="0" u="none" strike="noStrike" cap="none" normalizeH="0" baseline="0">
                <a:ln>
                  <a:noFill/>
                </a:ln>
                <a:solidFill>
                  <a:schemeClr val="tx1"/>
                </a:solidFill>
                <a:effectLst/>
                <a:ea typeface="Roboto"/>
              </a:rPr>
              <a:t> </a:t>
            </a:r>
            <a:r>
              <a:rPr kumimoji="0" lang="en-US" altLang="en-US" sz="2000" b="0" i="0" u="none" strike="noStrike" cap="none" normalizeH="0" baseline="0">
                <a:ln>
                  <a:noFill/>
                </a:ln>
                <a:solidFill>
                  <a:schemeClr val="tx1"/>
                </a:solidFill>
                <a:effectLst/>
                <a:latin typeface="Arial" panose="020B0604020202020204" pitchFamily="34"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CDDB95B-C80D-4313-BA31-27ED4667648D}"/>
              </a:ext>
            </a:extLst>
          </p:cNvPr>
          <p:cNvSpPr>
            <a:spLocks noChangeArrowheads="1"/>
          </p:cNvSpPr>
          <p:nvPr/>
        </p:nvSpPr>
        <p:spPr bwMode="auto">
          <a:xfrm>
            <a:off x="1847306" y="2182606"/>
            <a:ext cx="99554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ea typeface="Roboto Mono"/>
              </a:rPr>
              <a:t>ConnectedPositionStrategy</a:t>
            </a:r>
            <a:endParaRPr kumimoji="0" lang="en-US" altLang="en-US" sz="1600" b="0" i="0" u="none" strike="noStrike" cap="none" normalizeH="0" baseline="0" dirty="0">
              <a:ln>
                <a:noFill/>
              </a:ln>
              <a:solidFill>
                <a:schemeClr val="tx1"/>
              </a:solidFill>
              <a:effectLst/>
              <a:latin typeface="Arial Unicode MS"/>
              <a:ea typeface="Roboto Mono"/>
            </a:endParaRPr>
          </a:p>
          <a:p>
            <a:pPr lvl="0"/>
            <a:r>
              <a:rPr lang="en-US" altLang="en-US" sz="1600" dirty="0">
                <a:latin typeface="Arial Unicode MS"/>
                <a:ea typeface="Roboto"/>
              </a:rPr>
              <a:t>	</a:t>
            </a:r>
            <a:r>
              <a:rPr lang="en-US" altLang="en-US" sz="1600" dirty="0" err="1">
                <a:latin typeface="Arial Unicode MS"/>
                <a:ea typeface="Roboto"/>
              </a:rPr>
              <a:t>FlexibleConnectedPositionStrategy</a:t>
            </a:r>
            <a:r>
              <a:rPr lang="en-US" altLang="en-US" sz="1600" dirty="0">
                <a:latin typeface="Arial Unicode MS"/>
                <a:ea typeface="Roboto"/>
              </a:rPr>
              <a:t> </a:t>
            </a:r>
            <a:r>
              <a:rPr kumimoji="0" lang="en-US" altLang="en-US" sz="2400" b="0" i="0" u="none" strike="noStrike" cap="none" normalizeH="0" baseline="0" dirty="0">
                <a:ln>
                  <a:noFill/>
                </a:ln>
                <a:solidFill>
                  <a:schemeClr val="tx1"/>
                </a:solidFill>
                <a:effectLst/>
                <a:ea typeface="Roboto"/>
              </a:rPr>
              <a:t> </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9DCE3757-1E68-41A7-A253-75D75A37655E}"/>
              </a:ext>
            </a:extLst>
          </p:cNvPr>
          <p:cNvSpPr/>
          <p:nvPr/>
        </p:nvSpPr>
        <p:spPr>
          <a:xfrm>
            <a:off x="1847306" y="5527263"/>
            <a:ext cx="6096000" cy="646331"/>
          </a:xfrm>
          <a:prstGeom prst="rect">
            <a:avLst/>
          </a:prstGeom>
        </p:spPr>
        <p:txBody>
          <a:bodyPr>
            <a:spAutoFit/>
          </a:bodyPr>
          <a:lstStyle/>
          <a:p>
            <a:r>
              <a:rPr lang="en-US" dirty="0"/>
              <a:t>https://blog.thoughtram.io/angular/2017/11/20/custom-overlays-with-angulars-cdk.html</a:t>
            </a:r>
          </a:p>
        </p:txBody>
      </p:sp>
    </p:spTree>
    <p:extLst>
      <p:ext uri="{BB962C8B-B14F-4D97-AF65-F5344CB8AC3E}">
        <p14:creationId xmlns:p14="http://schemas.microsoft.com/office/powerpoint/2010/main" val="367291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39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798617" cy="369332"/>
          </a:xfrm>
          <a:prstGeom prst="rect">
            <a:avLst/>
          </a:prstGeom>
        </p:spPr>
        <p:txBody>
          <a:bodyPr wrap="none">
            <a:spAutoFit/>
          </a:bodyPr>
          <a:lstStyle/>
          <a:p>
            <a:r>
              <a:rPr lang="en-US" altLang="zh-CN" dirty="0"/>
              <a:t>theme</a:t>
            </a:r>
            <a:endParaRPr lang="en-US" dirty="0"/>
          </a:p>
        </p:txBody>
      </p:sp>
    </p:spTree>
    <p:extLst>
      <p:ext uri="{BB962C8B-B14F-4D97-AF65-F5344CB8AC3E}">
        <p14:creationId xmlns:p14="http://schemas.microsoft.com/office/powerpoint/2010/main" val="270064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1538306" cy="2031325"/>
          </a:xfrm>
          <a:prstGeom prst="rect">
            <a:avLst/>
          </a:prstGeom>
        </p:spPr>
        <p:txBody>
          <a:bodyPr wrap="none">
            <a:spAutoFit/>
          </a:bodyPr>
          <a:lstStyle/>
          <a:p>
            <a:r>
              <a:rPr lang="en-US" dirty="0"/>
              <a:t>Theme</a:t>
            </a:r>
          </a:p>
          <a:p>
            <a:r>
              <a:rPr lang="en-US" dirty="0"/>
              <a:t>mat-elevation</a:t>
            </a:r>
          </a:p>
          <a:p>
            <a:r>
              <a:rPr lang="en-US" dirty="0"/>
              <a:t>animations</a:t>
            </a:r>
          </a:p>
          <a:p>
            <a:r>
              <a:rPr lang="en-US" dirty="0" err="1"/>
              <a:t>Sidenav</a:t>
            </a:r>
            <a:endParaRPr lang="en-US" dirty="0"/>
          </a:p>
          <a:p>
            <a:r>
              <a:rPr lang="en-US" dirty="0"/>
              <a:t>Layout change</a:t>
            </a:r>
          </a:p>
          <a:p>
            <a:r>
              <a:rPr lang="en-US" dirty="0"/>
              <a:t>flex-layout</a:t>
            </a:r>
          </a:p>
          <a:p>
            <a:r>
              <a:rPr lang="en-US"/>
              <a:t>i18</a:t>
            </a:r>
            <a:r>
              <a:rPr lang="en-US" dirty="0"/>
              <a:t>n</a:t>
            </a:r>
            <a:endParaRPr lang="en-US"/>
          </a:p>
        </p:txBody>
      </p:sp>
    </p:spTree>
    <p:extLst>
      <p:ext uri="{BB962C8B-B14F-4D97-AF65-F5344CB8AC3E}">
        <p14:creationId xmlns:p14="http://schemas.microsoft.com/office/powerpoint/2010/main" val="27860919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205</Words>
  <Application>Microsoft Office PowerPoint</Application>
  <PresentationFormat>宽屏</PresentationFormat>
  <Paragraphs>29</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 Unicode MS</vt:lpstr>
      <vt:lpstr>Open Sans Pro</vt:lpstr>
      <vt:lpstr>Roboto</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 Jiang</dc:creator>
  <cp:lastModifiedBy>Fei Jiang</cp:lastModifiedBy>
  <cp:revision>28</cp:revision>
  <dcterms:created xsi:type="dcterms:W3CDTF">2019-01-03T23:25:05Z</dcterms:created>
  <dcterms:modified xsi:type="dcterms:W3CDTF">2019-01-21T22:42:02Z</dcterms:modified>
</cp:coreProperties>
</file>