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18"/>
  </p:notesMasterIdLst>
  <p:handoutMasterIdLst>
    <p:handoutMasterId r:id="rId19"/>
  </p:handoutMasterIdLst>
  <p:sldIdLst>
    <p:sldId id="283" r:id="rId2"/>
    <p:sldId id="279" r:id="rId3"/>
    <p:sldId id="329" r:id="rId4"/>
    <p:sldId id="344" r:id="rId5"/>
    <p:sldId id="345" r:id="rId6"/>
    <p:sldId id="330" r:id="rId7"/>
    <p:sldId id="332" r:id="rId8"/>
    <p:sldId id="333" r:id="rId9"/>
    <p:sldId id="334" r:id="rId10"/>
    <p:sldId id="338" r:id="rId11"/>
    <p:sldId id="343" r:id="rId12"/>
    <p:sldId id="346" r:id="rId13"/>
    <p:sldId id="342" r:id="rId14"/>
    <p:sldId id="341" r:id="rId15"/>
    <p:sldId id="347" r:id="rId16"/>
    <p:sldId id="348"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Lst>
        </p14:section>
        <p14:section name="Jumpstart" id="{44E445C4-3E2C-4D9C-90F6-0610BC1E1F41}">
          <p14:sldIdLst>
            <p14:sldId id="279"/>
            <p14:sldId id="329"/>
            <p14:sldId id="344"/>
            <p14:sldId id="345"/>
            <p14:sldId id="330"/>
            <p14:sldId id="332"/>
            <p14:sldId id="333"/>
            <p14:sldId id="334"/>
            <p14:sldId id="338"/>
            <p14:sldId id="343"/>
            <p14:sldId id="346"/>
            <p14:sldId id="342"/>
            <p14:sldId id="341"/>
            <p14:sldId id="347"/>
            <p14:sldId id="348"/>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4" autoAdjust="0"/>
    <p:restoredTop sz="95742" autoAdjust="0"/>
  </p:normalViewPr>
  <p:slideViewPr>
    <p:cSldViewPr>
      <p:cViewPr varScale="1">
        <p:scale>
          <a:sx n="69" d="100"/>
          <a:sy n="69" d="100"/>
        </p:scale>
        <p:origin x="23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1/3/2018 6:45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1/3/2018 6:45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7DBCE9F-1310-4BA1-A156-F68FB7F92AC0}"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1/3/2018 6:45 AM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39160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E672A99-FF82-4FDF-AA45-068C51C6FD4C}"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1/3/2018 6:45 AM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3640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6C4CEB7-2BB2-4ED4-8756-D4B87E4493D5}"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1/3/2018 6:45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04835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C872FE5-4DB2-4261-892B-999A1F712942}"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1/3/2018 6:45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80200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5190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210"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8.png"/><Relationship Id="rId7"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documentation/videos/azure-service-fabric/" TargetMode="External"/><Relationship Id="rId2" Type="http://schemas.openxmlformats.org/officeDocument/2006/relationships/hyperlink" Target="http://aka.ms/servicefabricvideo" TargetMode="Externa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xml"/><Relationship Id="rId7"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4.png"/><Relationship Id="rId2" Type="http://schemas.openxmlformats.org/officeDocument/2006/relationships/slideLayout" Target="../slideLayouts/slideLayout10.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350838" y="26590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Fred</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ltLang="zh-CN" dirty="0">
                <a:solidFill>
                  <a:schemeClr val="bg1"/>
                </a:solidFill>
              </a:rPr>
              <a:t>Service </a:t>
            </a:r>
            <a:r>
              <a:rPr lang="en-US" altLang="zh-CN" dirty="0" smtClean="0">
                <a:solidFill>
                  <a:schemeClr val="bg1"/>
                </a:solidFill>
              </a:rPr>
              <a:t>Fabric</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4639" y="295274"/>
            <a:ext cx="11889564" cy="917575"/>
          </a:xfrm>
        </p:spPr>
        <p:txBody>
          <a:bodyPr/>
          <a:lstStyle/>
          <a:p>
            <a:r>
              <a:rPr lang="en-US" dirty="0"/>
              <a:t>Migrating a traditional application</a:t>
            </a:r>
          </a:p>
        </p:txBody>
      </p:sp>
      <p:sp>
        <p:nvSpPr>
          <p:cNvPr id="6" name="Text Placeholder 3"/>
          <p:cNvSpPr>
            <a:spLocks noGrp="1"/>
          </p:cNvSpPr>
          <p:nvPr>
            <p:ph type="body" sz="quarter" idx="10"/>
          </p:nvPr>
        </p:nvSpPr>
        <p:spPr>
          <a:xfrm>
            <a:off x="27042" y="1485604"/>
            <a:ext cx="12409433" cy="3484031"/>
          </a:xfrm>
        </p:spPr>
        <p:txBody>
          <a:bodyPr/>
          <a:lstStyle/>
          <a:p>
            <a:pPr marL="571500" indent="-571500"/>
            <a:r>
              <a:rPr lang="en-US" sz="3600" dirty="0"/>
              <a:t>Decide on the problems you are solving</a:t>
            </a:r>
          </a:p>
          <a:p>
            <a:pPr marL="1028700" lvl="2" indent="-571500"/>
            <a:r>
              <a:rPr lang="en-US" sz="3600" dirty="0"/>
              <a:t>Scale, agility, resilience </a:t>
            </a:r>
          </a:p>
          <a:p>
            <a:pPr marL="571500" indent="-571500"/>
            <a:r>
              <a:rPr lang="en-US" sz="3600" dirty="0"/>
              <a:t>Decided on a well define area to re-architect</a:t>
            </a:r>
          </a:p>
          <a:p>
            <a:pPr marL="571500" indent="-571500"/>
            <a:r>
              <a:rPr lang="en-US" sz="3600" dirty="0"/>
              <a:t>You can have mixture of traditional and </a:t>
            </a:r>
            <a:r>
              <a:rPr lang="en-US" sz="3600" dirty="0" err="1"/>
              <a:t>microservice</a:t>
            </a:r>
            <a:r>
              <a:rPr lang="en-US" sz="3600" dirty="0"/>
              <a:t> designs</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5126669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2"/>
          <a:stretch>
            <a:fillRect/>
          </a:stretch>
        </p:blipFill>
        <p:spPr>
          <a:xfrm>
            <a:off x="5668669" y="5614046"/>
            <a:ext cx="995863" cy="995863"/>
          </a:xfrm>
          <a:prstGeom prst="rect">
            <a:avLst/>
          </a:prstGeom>
        </p:spPr>
      </p:pic>
      <p:pic>
        <p:nvPicPr>
          <p:cNvPr id="30" name="Picture 29"/>
          <p:cNvPicPr>
            <a:picLocks noChangeAspect="1"/>
          </p:cNvPicPr>
          <p:nvPr/>
        </p:nvPicPr>
        <p:blipFill>
          <a:blip r:embed="rId2"/>
          <a:stretch>
            <a:fillRect/>
          </a:stretch>
        </p:blipFill>
        <p:spPr>
          <a:xfrm>
            <a:off x="9613580" y="3931541"/>
            <a:ext cx="995863" cy="995863"/>
          </a:xfrm>
          <a:prstGeom prst="rect">
            <a:avLst/>
          </a:prstGeom>
        </p:spPr>
      </p:pic>
      <p:pic>
        <p:nvPicPr>
          <p:cNvPr id="24" name="Picture 23"/>
          <p:cNvPicPr>
            <a:picLocks noChangeAspect="1"/>
          </p:cNvPicPr>
          <p:nvPr/>
        </p:nvPicPr>
        <p:blipFill>
          <a:blip r:embed="rId2"/>
          <a:stretch>
            <a:fillRect/>
          </a:stretch>
        </p:blipFill>
        <p:spPr>
          <a:xfrm>
            <a:off x="2340283" y="3946380"/>
            <a:ext cx="995863" cy="99586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609553" y="1737203"/>
            <a:ext cx="760213" cy="87674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28676" y="3979481"/>
            <a:ext cx="760213" cy="87674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835" y="3688407"/>
            <a:ext cx="275780" cy="319653"/>
          </a:xfrm>
          <a:prstGeom prst="rect">
            <a:avLst/>
          </a:prstGeom>
        </p:spPr>
      </p:pic>
      <p:pic>
        <p:nvPicPr>
          <p:cNvPr id="10" name="Picture 9"/>
          <p:cNvPicPr>
            <a:picLocks noChangeAspect="1"/>
          </p:cNvPicPr>
          <p:nvPr/>
        </p:nvPicPr>
        <p:blipFill>
          <a:blip r:embed="rId5"/>
          <a:stretch>
            <a:fillRect/>
          </a:stretch>
        </p:blipFill>
        <p:spPr>
          <a:xfrm>
            <a:off x="699271" y="4844096"/>
            <a:ext cx="288061" cy="329213"/>
          </a:xfrm>
          <a:prstGeom prst="rect">
            <a:avLst/>
          </a:prstGeom>
        </p:spPr>
      </p:pic>
      <p:sp>
        <p:nvSpPr>
          <p:cNvPr id="13" name="Rectangle 12"/>
          <p:cNvSpPr/>
          <p:nvPr/>
        </p:nvSpPr>
        <p:spPr>
          <a:xfrm>
            <a:off x="229769" y="3132575"/>
            <a:ext cx="4221027" cy="369332"/>
          </a:xfrm>
          <a:prstGeom prst="rect">
            <a:avLst/>
          </a:prstGeom>
        </p:spPr>
        <p:txBody>
          <a:bodyPr wrap="none">
            <a:spAutoFit/>
          </a:bodyPr>
          <a:lstStyle/>
          <a:p>
            <a:pPr defTabSz="672161"/>
            <a:r>
              <a:rPr lang="en-US" b="1" kern="0" dirty="0">
                <a:solidFill>
                  <a:sysClr val="windowText" lastClr="000000"/>
                </a:solidFill>
                <a:latin typeface="+mj-lt"/>
              </a:rPr>
              <a:t>3) Traditional app with new </a:t>
            </a:r>
            <a:r>
              <a:rPr lang="en-US" b="1" kern="0" dirty="0" err="1">
                <a:solidFill>
                  <a:sysClr val="windowText" lastClr="000000"/>
                </a:solidFill>
                <a:latin typeface="+mj-lt"/>
              </a:rPr>
              <a:t>microservices</a:t>
            </a:r>
            <a:r>
              <a:rPr lang="en-US" b="1" kern="0" dirty="0">
                <a:solidFill>
                  <a:sysClr val="windowText" lastClr="000000"/>
                </a:solidFill>
                <a:latin typeface="+mj-lt"/>
              </a:rPr>
              <a:t> </a:t>
            </a:r>
          </a:p>
        </p:txBody>
      </p:sp>
      <p:cxnSp>
        <p:nvCxnSpPr>
          <p:cNvPr id="14" name="Straight Arrow Connector 13"/>
          <p:cNvCxnSpPr/>
          <p:nvPr/>
        </p:nvCxnSpPr>
        <p:spPr>
          <a:xfrm flipV="1">
            <a:off x="1095065" y="4644517"/>
            <a:ext cx="516930" cy="29772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73323" y="1259142"/>
            <a:ext cx="6273878" cy="646331"/>
          </a:xfrm>
          <a:prstGeom prst="rect">
            <a:avLst/>
          </a:prstGeom>
        </p:spPr>
        <p:txBody>
          <a:bodyPr wrap="square">
            <a:spAutoFit/>
          </a:bodyPr>
          <a:lstStyle/>
          <a:p>
            <a:pPr defTabSz="672161"/>
            <a:r>
              <a:rPr lang="en-US" b="1" kern="0" dirty="0">
                <a:solidFill>
                  <a:sysClr val="windowText" lastClr="000000"/>
                </a:solidFill>
                <a:latin typeface="+mj-lt"/>
              </a:rPr>
              <a:t>2) Traditional app hosted as guest executable or container in Service Fabric</a:t>
            </a:r>
          </a:p>
        </p:txBody>
      </p:sp>
      <p:pic>
        <p:nvPicPr>
          <p:cNvPr id="18" name="Picture 17"/>
          <p:cNvPicPr>
            <a:picLocks noChangeAspect="1"/>
          </p:cNvPicPr>
          <p:nvPr/>
        </p:nvPicPr>
        <p:blipFill>
          <a:blip r:embed="rId2"/>
          <a:stretch>
            <a:fillRect/>
          </a:stretch>
        </p:blipFill>
        <p:spPr>
          <a:xfrm>
            <a:off x="7901240" y="1786820"/>
            <a:ext cx="995863" cy="995863"/>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79531" y="1829372"/>
            <a:ext cx="760213" cy="876742"/>
          </a:xfrm>
          <a:prstGeom prst="rect">
            <a:avLst/>
          </a:prstGeom>
        </p:spPr>
      </p:pic>
      <p:cxnSp>
        <p:nvCxnSpPr>
          <p:cNvPr id="22" name="Straight Arrow Connector 21"/>
          <p:cNvCxnSpPr/>
          <p:nvPr/>
        </p:nvCxnSpPr>
        <p:spPr>
          <a:xfrm>
            <a:off x="1220594" y="3914468"/>
            <a:ext cx="477103" cy="325182"/>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81455" y="5371781"/>
            <a:ext cx="1214136" cy="1480394"/>
          </a:xfrm>
          <a:prstGeom prst="rect">
            <a:avLst/>
          </a:prstGeom>
        </p:spPr>
      </p:pic>
      <p:pic>
        <p:nvPicPr>
          <p:cNvPr id="31" name="Picture 30"/>
          <p:cNvPicPr>
            <a:picLocks noChangeAspect="1"/>
          </p:cNvPicPr>
          <p:nvPr/>
        </p:nvPicPr>
        <p:blipFill>
          <a:blip r:embed="rId7"/>
          <a:stretch>
            <a:fillRect/>
          </a:stretch>
        </p:blipFill>
        <p:spPr>
          <a:xfrm>
            <a:off x="8909787" y="4108904"/>
            <a:ext cx="813396" cy="867836"/>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1608" y="4208221"/>
            <a:ext cx="275780" cy="319653"/>
          </a:xfrm>
          <a:prstGeom prst="rect">
            <a:avLst/>
          </a:prstGeom>
        </p:spPr>
      </p:pic>
      <p:pic>
        <p:nvPicPr>
          <p:cNvPr id="33" name="Picture 32"/>
          <p:cNvPicPr>
            <a:picLocks noChangeAspect="1"/>
          </p:cNvPicPr>
          <p:nvPr/>
        </p:nvPicPr>
        <p:blipFill>
          <a:blip r:embed="rId5"/>
          <a:stretch>
            <a:fillRect/>
          </a:stretch>
        </p:blipFill>
        <p:spPr>
          <a:xfrm>
            <a:off x="7701608" y="4997333"/>
            <a:ext cx="288061" cy="329213"/>
          </a:xfrm>
          <a:prstGeom prst="rect">
            <a:avLst/>
          </a:prstGeom>
        </p:spPr>
      </p:pic>
      <p:cxnSp>
        <p:nvCxnSpPr>
          <p:cNvPr id="34" name="Straight Arrow Connector 33"/>
          <p:cNvCxnSpPr/>
          <p:nvPr/>
        </p:nvCxnSpPr>
        <p:spPr>
          <a:xfrm flipV="1">
            <a:off x="8097402" y="4797754"/>
            <a:ext cx="516930" cy="29772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42271" y="4397341"/>
            <a:ext cx="602632" cy="1825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44658" y="5237095"/>
            <a:ext cx="273980" cy="317567"/>
          </a:xfrm>
          <a:prstGeom prst="rect">
            <a:avLst/>
          </a:prstGeom>
        </p:spPr>
      </p:pic>
      <p:cxnSp>
        <p:nvCxnSpPr>
          <p:cNvPr id="38" name="Straight Arrow Connector 37"/>
          <p:cNvCxnSpPr/>
          <p:nvPr/>
        </p:nvCxnSpPr>
        <p:spPr>
          <a:xfrm flipV="1">
            <a:off x="8199291" y="5237095"/>
            <a:ext cx="1463399" cy="43684"/>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17507" y="4941529"/>
            <a:ext cx="273980" cy="317567"/>
          </a:xfrm>
          <a:prstGeom prst="rect">
            <a:avLst/>
          </a:prstGeom>
        </p:spPr>
      </p:pic>
      <p:cxnSp>
        <p:nvCxnSpPr>
          <p:cNvPr id="43" name="Straight Arrow Connector 42"/>
          <p:cNvCxnSpPr/>
          <p:nvPr/>
        </p:nvCxnSpPr>
        <p:spPr>
          <a:xfrm>
            <a:off x="9483009" y="4750040"/>
            <a:ext cx="349766" cy="38187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55979" y="5214471"/>
            <a:ext cx="273980" cy="317567"/>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23392" y="3615261"/>
            <a:ext cx="275780" cy="319653"/>
          </a:xfrm>
          <a:prstGeom prst="rect">
            <a:avLst/>
          </a:prstGeom>
        </p:spPr>
      </p:pic>
      <p:cxnSp>
        <p:nvCxnSpPr>
          <p:cNvPr id="48" name="Straight Arrow Connector 47"/>
          <p:cNvCxnSpPr/>
          <p:nvPr/>
        </p:nvCxnSpPr>
        <p:spPr>
          <a:xfrm>
            <a:off x="8512289" y="3891510"/>
            <a:ext cx="481621" cy="33424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794100" y="3117894"/>
            <a:ext cx="4934364" cy="369332"/>
          </a:xfrm>
          <a:prstGeom prst="rect">
            <a:avLst/>
          </a:prstGeom>
        </p:spPr>
        <p:txBody>
          <a:bodyPr wrap="none">
            <a:spAutoFit/>
          </a:bodyPr>
          <a:lstStyle/>
          <a:p>
            <a:pPr defTabSz="672161"/>
            <a:r>
              <a:rPr lang="en-US" b="1" kern="0" dirty="0">
                <a:solidFill>
                  <a:sysClr val="windowText" lastClr="000000"/>
                </a:solidFill>
                <a:latin typeface="+mj-lt"/>
              </a:rPr>
              <a:t>4) Breaking the Traditional app into </a:t>
            </a:r>
            <a:r>
              <a:rPr lang="en-US" b="1" kern="0" dirty="0" err="1">
                <a:solidFill>
                  <a:sysClr val="windowText" lastClr="000000"/>
                </a:solidFill>
                <a:latin typeface="+mj-lt"/>
              </a:rPr>
              <a:t>microservice</a:t>
            </a:r>
            <a:r>
              <a:rPr lang="en-US" b="1" kern="0" dirty="0">
                <a:solidFill>
                  <a:sysClr val="windowText" lastClr="000000"/>
                </a:solidFill>
                <a:latin typeface="+mj-lt"/>
              </a:rPr>
              <a:t> </a:t>
            </a:r>
          </a:p>
        </p:txBody>
      </p:sp>
      <p:sp>
        <p:nvSpPr>
          <p:cNvPr id="62" name="Rectangle 61"/>
          <p:cNvSpPr/>
          <p:nvPr/>
        </p:nvSpPr>
        <p:spPr>
          <a:xfrm>
            <a:off x="3308023" y="4988643"/>
            <a:ext cx="3567002" cy="369332"/>
          </a:xfrm>
          <a:prstGeom prst="rect">
            <a:avLst/>
          </a:prstGeom>
        </p:spPr>
        <p:txBody>
          <a:bodyPr wrap="none">
            <a:spAutoFit/>
          </a:bodyPr>
          <a:lstStyle/>
          <a:p>
            <a:pPr defTabSz="672161"/>
            <a:r>
              <a:rPr lang="en-US" b="1" kern="0" dirty="0">
                <a:solidFill>
                  <a:sysClr val="windowText" lastClr="000000"/>
                </a:solidFill>
                <a:latin typeface="+mj-lt"/>
              </a:rPr>
              <a:t>5) Transformed into </a:t>
            </a:r>
            <a:r>
              <a:rPr lang="en-US" b="1" kern="0" dirty="0" err="1">
                <a:solidFill>
                  <a:sysClr val="windowText" lastClr="000000"/>
                </a:solidFill>
                <a:latin typeface="+mj-lt"/>
              </a:rPr>
              <a:t>microservices</a:t>
            </a:r>
            <a:endParaRPr lang="en-US" b="1" kern="0" dirty="0">
              <a:solidFill>
                <a:sysClr val="windowText" lastClr="000000"/>
              </a:solidFill>
              <a:latin typeface="+mj-lt"/>
            </a:endParaRPr>
          </a:p>
        </p:txBody>
      </p:sp>
      <p:sp>
        <p:nvSpPr>
          <p:cNvPr id="63" name="Title 1"/>
          <p:cNvSpPr>
            <a:spLocks noGrp="1"/>
          </p:cNvSpPr>
          <p:nvPr>
            <p:ph type="title"/>
          </p:nvPr>
        </p:nvSpPr>
        <p:spPr>
          <a:xfrm>
            <a:off x="274639" y="295274"/>
            <a:ext cx="11889564" cy="917575"/>
          </a:xfrm>
        </p:spPr>
        <p:txBody>
          <a:bodyPr/>
          <a:lstStyle/>
          <a:p>
            <a:r>
              <a:rPr lang="en-US" dirty="0"/>
              <a:t>Stages of migrating a traditional application</a:t>
            </a:r>
          </a:p>
        </p:txBody>
      </p:sp>
    </p:spTree>
    <p:extLst>
      <p:ext uri="{BB962C8B-B14F-4D97-AF65-F5344CB8AC3E}">
        <p14:creationId xmlns:p14="http://schemas.microsoft.com/office/powerpoint/2010/main" val="14780099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57580" y="2308555"/>
            <a:ext cx="760213" cy="876742"/>
          </a:xfrm>
          <a:prstGeom prst="rect">
            <a:avLst/>
          </a:prstGeom>
        </p:spPr>
      </p:pic>
      <p:grpSp>
        <p:nvGrpSpPr>
          <p:cNvPr id="12" name="Group 11"/>
          <p:cNvGrpSpPr/>
          <p:nvPr/>
        </p:nvGrpSpPr>
        <p:grpSpPr>
          <a:xfrm>
            <a:off x="1924645" y="2248995"/>
            <a:ext cx="1517572" cy="995863"/>
            <a:chOff x="1799201" y="2089133"/>
            <a:chExt cx="1517572" cy="995863"/>
          </a:xfrm>
        </p:grpSpPr>
        <p:pic>
          <p:nvPicPr>
            <p:cNvPr id="18" name="Picture 17"/>
            <p:cNvPicPr>
              <a:picLocks noChangeAspect="1"/>
            </p:cNvPicPr>
            <p:nvPr/>
          </p:nvPicPr>
          <p:blipFill>
            <a:blip r:embed="rId3"/>
            <a:stretch>
              <a:fillRect/>
            </a:stretch>
          </p:blipFill>
          <p:spPr>
            <a:xfrm>
              <a:off x="2320910" y="2089133"/>
              <a:ext cx="995863" cy="995863"/>
            </a:xfrm>
            <a:prstGeom prst="rect">
              <a:avLst/>
            </a:prstGeom>
          </p:spPr>
        </p:pic>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99201" y="2131685"/>
              <a:ext cx="760213" cy="876742"/>
            </a:xfrm>
            <a:prstGeom prst="rect">
              <a:avLst/>
            </a:prstGeom>
          </p:spPr>
        </p:pic>
      </p:grpSp>
      <p:grpSp>
        <p:nvGrpSpPr>
          <p:cNvPr id="15" name="Group 14"/>
          <p:cNvGrpSpPr/>
          <p:nvPr/>
        </p:nvGrpSpPr>
        <p:grpSpPr>
          <a:xfrm>
            <a:off x="3852311" y="2004475"/>
            <a:ext cx="2636875" cy="1484902"/>
            <a:chOff x="3579361" y="1840611"/>
            <a:chExt cx="2636875" cy="1484902"/>
          </a:xfrm>
        </p:grpSpPr>
        <p:pic>
          <p:nvPicPr>
            <p:cNvPr id="24" name="Picture 23"/>
            <p:cNvPicPr>
              <a:picLocks noChangeAspect="1"/>
            </p:cNvPicPr>
            <p:nvPr/>
          </p:nvPicPr>
          <p:blipFill>
            <a:blip r:embed="rId3"/>
            <a:stretch>
              <a:fillRect/>
            </a:stretch>
          </p:blipFill>
          <p:spPr>
            <a:xfrm>
              <a:off x="5220373" y="2098584"/>
              <a:ext cx="995863" cy="99586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608766" y="2131685"/>
              <a:ext cx="760213" cy="87674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3925" y="1840611"/>
              <a:ext cx="275780" cy="319653"/>
            </a:xfrm>
            <a:prstGeom prst="rect">
              <a:avLst/>
            </a:prstGeom>
          </p:spPr>
        </p:pic>
        <p:pic>
          <p:nvPicPr>
            <p:cNvPr id="10" name="Picture 9"/>
            <p:cNvPicPr>
              <a:picLocks noChangeAspect="1"/>
            </p:cNvPicPr>
            <p:nvPr/>
          </p:nvPicPr>
          <p:blipFill>
            <a:blip r:embed="rId5"/>
            <a:stretch>
              <a:fillRect/>
            </a:stretch>
          </p:blipFill>
          <p:spPr>
            <a:xfrm>
              <a:off x="3579361" y="2996300"/>
              <a:ext cx="288061" cy="329213"/>
            </a:xfrm>
            <a:prstGeom prst="rect">
              <a:avLst/>
            </a:prstGeom>
          </p:spPr>
        </p:pic>
        <p:cxnSp>
          <p:nvCxnSpPr>
            <p:cNvPr id="14" name="Straight Arrow Connector 13"/>
            <p:cNvCxnSpPr/>
            <p:nvPr/>
          </p:nvCxnSpPr>
          <p:spPr>
            <a:xfrm flipV="1">
              <a:off x="3975155" y="2796721"/>
              <a:ext cx="516930" cy="29772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00684" y="2066672"/>
              <a:ext cx="477103" cy="325182"/>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0229365" y="1910840"/>
            <a:ext cx="1672172" cy="1672172"/>
            <a:chOff x="10042446" y="1555767"/>
            <a:chExt cx="1672172" cy="1672172"/>
          </a:xfrm>
        </p:grpSpPr>
        <p:pic>
          <p:nvPicPr>
            <p:cNvPr id="61" name="Picture 60"/>
            <p:cNvPicPr>
              <a:picLocks noChangeAspect="1"/>
            </p:cNvPicPr>
            <p:nvPr/>
          </p:nvPicPr>
          <p:blipFill>
            <a:blip r:embed="rId3"/>
            <a:stretch>
              <a:fillRect/>
            </a:stretch>
          </p:blipFill>
          <p:spPr>
            <a:xfrm>
              <a:off x="10042446" y="1555767"/>
              <a:ext cx="1672172" cy="1672172"/>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41050" y="1925758"/>
              <a:ext cx="882901" cy="1076520"/>
            </a:xfrm>
            <a:prstGeom prst="rect">
              <a:avLst/>
            </a:prstGeom>
          </p:spPr>
        </p:pic>
      </p:grpSp>
      <p:sp>
        <p:nvSpPr>
          <p:cNvPr id="63" name="Title 1"/>
          <p:cNvSpPr>
            <a:spLocks noGrp="1"/>
          </p:cNvSpPr>
          <p:nvPr>
            <p:ph type="title"/>
          </p:nvPr>
        </p:nvSpPr>
        <p:spPr>
          <a:xfrm>
            <a:off x="274639" y="295274"/>
            <a:ext cx="11889564" cy="917575"/>
          </a:xfrm>
        </p:spPr>
        <p:txBody>
          <a:bodyPr/>
          <a:lstStyle/>
          <a:p>
            <a:r>
              <a:rPr lang="en-US" dirty="0">
                <a:solidFill>
                  <a:schemeClr val="tx1"/>
                </a:solidFill>
              </a:rPr>
              <a:t>Migrating a traditional application</a:t>
            </a:r>
          </a:p>
        </p:txBody>
      </p:sp>
      <p:sp>
        <p:nvSpPr>
          <p:cNvPr id="11" name="Arrow: Right 10"/>
          <p:cNvSpPr/>
          <p:nvPr/>
        </p:nvSpPr>
        <p:spPr bwMode="auto">
          <a:xfrm>
            <a:off x="1259816" y="2595824"/>
            <a:ext cx="474427" cy="438371"/>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Arrow: Right 40"/>
          <p:cNvSpPr/>
          <p:nvPr/>
        </p:nvSpPr>
        <p:spPr bwMode="auto">
          <a:xfrm>
            <a:off x="3484240" y="2595824"/>
            <a:ext cx="474427" cy="438371"/>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Arrow: Right 43"/>
          <p:cNvSpPr/>
          <p:nvPr/>
        </p:nvSpPr>
        <p:spPr bwMode="auto">
          <a:xfrm>
            <a:off x="6531209" y="2595824"/>
            <a:ext cx="474427" cy="438371"/>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8" name="Group 27"/>
          <p:cNvGrpSpPr/>
          <p:nvPr/>
        </p:nvGrpSpPr>
        <p:grpSpPr>
          <a:xfrm>
            <a:off x="7047659" y="1777226"/>
            <a:ext cx="2728351" cy="1939401"/>
            <a:chOff x="7047659" y="1777226"/>
            <a:chExt cx="2728351" cy="1939401"/>
          </a:xfrm>
        </p:grpSpPr>
        <p:pic>
          <p:nvPicPr>
            <p:cNvPr id="30" name="Picture 29"/>
            <p:cNvPicPr>
              <a:picLocks noChangeAspect="1"/>
            </p:cNvPicPr>
            <p:nvPr/>
          </p:nvPicPr>
          <p:blipFill>
            <a:blip r:embed="rId3"/>
            <a:stretch>
              <a:fillRect/>
            </a:stretch>
          </p:blipFill>
          <p:spPr>
            <a:xfrm>
              <a:off x="8366422" y="2177536"/>
              <a:ext cx="995863" cy="995863"/>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7659" y="2370186"/>
              <a:ext cx="275780" cy="319653"/>
            </a:xfrm>
            <a:prstGeom prst="rect">
              <a:avLst/>
            </a:prstGeom>
          </p:spPr>
        </p:pic>
        <p:pic>
          <p:nvPicPr>
            <p:cNvPr id="33" name="Picture 32"/>
            <p:cNvPicPr>
              <a:picLocks noChangeAspect="1"/>
            </p:cNvPicPr>
            <p:nvPr/>
          </p:nvPicPr>
          <p:blipFill>
            <a:blip r:embed="rId5"/>
            <a:stretch>
              <a:fillRect/>
            </a:stretch>
          </p:blipFill>
          <p:spPr>
            <a:xfrm>
              <a:off x="7047659" y="3159298"/>
              <a:ext cx="288061" cy="329213"/>
            </a:xfrm>
            <a:prstGeom prst="rect">
              <a:avLst/>
            </a:prstGeom>
          </p:spPr>
        </p:pic>
        <p:cxnSp>
          <p:nvCxnSpPr>
            <p:cNvPr id="34" name="Straight Arrow Connector 33"/>
            <p:cNvCxnSpPr/>
            <p:nvPr/>
          </p:nvCxnSpPr>
          <p:spPr>
            <a:xfrm flipV="1">
              <a:off x="7443453" y="2959719"/>
              <a:ext cx="516930" cy="29772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88322" y="2559306"/>
              <a:ext cx="602632" cy="1825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90709" y="3399060"/>
              <a:ext cx="273980" cy="317567"/>
            </a:xfrm>
            <a:prstGeom prst="rect">
              <a:avLst/>
            </a:prstGeom>
          </p:spPr>
        </p:pic>
        <p:cxnSp>
          <p:nvCxnSpPr>
            <p:cNvPr id="38" name="Straight Arrow Connector 37"/>
            <p:cNvCxnSpPr/>
            <p:nvPr/>
          </p:nvCxnSpPr>
          <p:spPr>
            <a:xfrm flipV="1">
              <a:off x="7545342" y="3399060"/>
              <a:ext cx="1463399" cy="43684"/>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63558" y="3103494"/>
              <a:ext cx="273980" cy="317567"/>
            </a:xfrm>
            <a:prstGeom prst="rect">
              <a:avLst/>
            </a:prstGeom>
          </p:spPr>
        </p:pic>
        <p:cxnSp>
          <p:nvCxnSpPr>
            <p:cNvPr id="43" name="Straight Arrow Connector 42"/>
            <p:cNvCxnSpPr/>
            <p:nvPr/>
          </p:nvCxnSpPr>
          <p:spPr>
            <a:xfrm>
              <a:off x="8829060" y="2912005"/>
              <a:ext cx="349766" cy="381876"/>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02030" y="3376436"/>
              <a:ext cx="273980" cy="317567"/>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9443" y="1777226"/>
              <a:ext cx="275780" cy="319653"/>
            </a:xfrm>
            <a:prstGeom prst="rect">
              <a:avLst/>
            </a:prstGeom>
          </p:spPr>
        </p:pic>
        <p:cxnSp>
          <p:nvCxnSpPr>
            <p:cNvPr id="48" name="Straight Arrow Connector 47"/>
            <p:cNvCxnSpPr/>
            <p:nvPr/>
          </p:nvCxnSpPr>
          <p:spPr>
            <a:xfrm>
              <a:off x="7858340" y="2053475"/>
              <a:ext cx="481621" cy="33424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37895" y1="78899" x2="37895" y2="78899"/>
                          <a14:foregroundMark x1="45263" y1="83486" x2="45263" y2="83486"/>
                          <a14:foregroundMark x1="57895" y1="79817" x2="57895" y2="79817"/>
                          <a14:foregroundMark x1="72632" y1="73394" x2="72632" y2="73394"/>
                          <a14:foregroundMark x1="83158" y1="72477" x2="83158" y2="72477"/>
                          <a14:foregroundMark x1="20000" y1="73394" x2="20000" y2="73394"/>
                          <a14:foregroundMark x1="15789" y1="65138" x2="15789" y2="65138"/>
                          <a14:foregroundMark x1="22105" y1="68807" x2="22105" y2="68807"/>
                          <a14:foregroundMark x1="13684" y1="74312" x2="13684" y2="74312"/>
                          <a14:foregroundMark x1="63158" y1="80734" x2="63158" y2="80734"/>
                          <a14:foregroundMark x1="15789" y1="75229" x2="15789" y2="75229"/>
                          <a14:foregroundMark x1="17895" y1="77982" x2="17895" y2="77982"/>
                          <a14:foregroundMark x1="20000" y1="78899" x2="20000" y2="78899"/>
                          <a14:foregroundMark x1="23158" y1="79817" x2="23158" y2="79817"/>
                          <a14:foregroundMark x1="25263" y1="81651" x2="25263" y2="81651"/>
                          <a14:backgroundMark x1="24211" y1="14679" x2="24211" y2="14679"/>
                          <a14:backgroundMark x1="28421" y1="3670" x2="28421" y2="3670"/>
                          <a14:backgroundMark x1="80000" y1="18349" x2="80000" y2="18349"/>
                          <a14:backgroundMark x1="78947" y1="3670" x2="78947" y2="3670"/>
                          <a14:backgroundMark x1="76842" y1="96330" x2="76842" y2="96330"/>
                          <a14:backgroundMark x1="81053" y1="87156" x2="81053" y2="87156"/>
                          <a14:backgroundMark x1="96842" y1="82569" x2="96842" y2="82569"/>
                          <a14:backgroundMark x1="96842" y1="47706" x2="96842" y2="47706"/>
                          <a14:backgroundMark x1="95789" y1="13761" x2="95789" y2="13761"/>
                          <a14:backgroundMark x1="21053" y1="96330" x2="21053" y2="96330"/>
                          <a14:backgroundMark x1="4211" y1="94495" x2="4211" y2="94495"/>
                          <a14:backgroundMark x1="4211" y1="25688" x2="4211" y2="25688"/>
                          <a14:backgroundMark x1="4211" y1="5505" x2="4211" y2="5505"/>
                        </a14:backgroundRemoval>
                      </a14:imgEffect>
                    </a14:imgLayer>
                  </a14:imgProps>
                </a:ext>
              </a:extLst>
            </a:blip>
            <a:stretch>
              <a:fillRect/>
            </a:stretch>
          </p:blipFill>
          <p:spPr>
            <a:xfrm>
              <a:off x="7987036" y="2285679"/>
              <a:ext cx="904875" cy="1038225"/>
            </a:xfrm>
            <a:prstGeom prst="rect">
              <a:avLst/>
            </a:prstGeom>
          </p:spPr>
        </p:pic>
      </p:grpSp>
      <p:sp>
        <p:nvSpPr>
          <p:cNvPr id="45" name="Arrow: Right 44"/>
          <p:cNvSpPr/>
          <p:nvPr/>
        </p:nvSpPr>
        <p:spPr bwMode="auto">
          <a:xfrm>
            <a:off x="9712918" y="2595824"/>
            <a:ext cx="474427" cy="438371"/>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ectangle 24"/>
          <p:cNvSpPr/>
          <p:nvPr/>
        </p:nvSpPr>
        <p:spPr>
          <a:xfrm>
            <a:off x="436505" y="4093481"/>
            <a:ext cx="10100842" cy="3539430"/>
          </a:xfrm>
          <a:prstGeom prst="rect">
            <a:avLst/>
          </a:prstGeom>
        </p:spPr>
        <p:txBody>
          <a:bodyPr wrap="none">
            <a:spAutoFit/>
          </a:bodyPr>
          <a:lstStyle/>
          <a:p>
            <a:pPr marL="342900" indent="-342900" defTabSz="672161">
              <a:buAutoNum type="arabicParenR"/>
            </a:pPr>
            <a:r>
              <a:rPr lang="en-US" sz="2800" b="1" kern="0" dirty="0"/>
              <a:t>Traditional app</a:t>
            </a:r>
          </a:p>
          <a:p>
            <a:pPr marL="342900" indent="-342900" defTabSz="672161">
              <a:buFontTx/>
              <a:buAutoNum type="arabicParenR"/>
            </a:pPr>
            <a:r>
              <a:rPr lang="en-US" sz="2800" b="1" kern="0" dirty="0"/>
              <a:t>Hosted as guest executable or container in Service Fabric</a:t>
            </a:r>
          </a:p>
          <a:p>
            <a:pPr marL="342900" indent="-342900" defTabSz="672161">
              <a:buFontTx/>
              <a:buAutoNum type="arabicParenR"/>
            </a:pPr>
            <a:r>
              <a:rPr lang="en-US" sz="2800" b="1" kern="0" dirty="0"/>
              <a:t>With new microservices added </a:t>
            </a:r>
            <a:r>
              <a:rPr lang="en-US" sz="2800" b="1" kern="0" dirty="0" err="1"/>
              <a:t>alongisde</a:t>
            </a:r>
            <a:endParaRPr lang="en-US" sz="2800" b="1" kern="0" dirty="0"/>
          </a:p>
          <a:p>
            <a:pPr marL="342900" indent="-342900" defTabSz="672161">
              <a:buFontTx/>
              <a:buAutoNum type="arabicParenR"/>
            </a:pPr>
            <a:r>
              <a:rPr lang="en-US" sz="2800" b="1" kern="0" dirty="0"/>
              <a:t>Breaking into microservices</a:t>
            </a:r>
          </a:p>
          <a:p>
            <a:pPr marL="342900" indent="-342900" defTabSz="672161">
              <a:buFontTx/>
              <a:buAutoNum type="arabicParenR"/>
            </a:pPr>
            <a:r>
              <a:rPr lang="en-US" sz="2800" b="1" kern="0" dirty="0"/>
              <a:t>Transformed into microservices</a:t>
            </a:r>
          </a:p>
          <a:p>
            <a:pPr defTabSz="672161"/>
            <a:endParaRPr lang="en-US" sz="2800" b="1" kern="0" dirty="0"/>
          </a:p>
          <a:p>
            <a:pPr marL="342900" indent="-342900" defTabSz="672161">
              <a:buFontTx/>
              <a:buAutoNum type="arabicParenR"/>
            </a:pPr>
            <a:endParaRPr lang="en-US" sz="2800" b="1" kern="0" dirty="0"/>
          </a:p>
          <a:p>
            <a:pPr marL="342900" indent="-342900" defTabSz="672161">
              <a:buAutoNum type="arabicParenR"/>
            </a:pPr>
            <a:endParaRPr lang="en-US" sz="2800" b="1" kern="0" dirty="0"/>
          </a:p>
        </p:txBody>
      </p:sp>
      <p:sp>
        <p:nvSpPr>
          <p:cNvPr id="26" name="Rectangle 25"/>
          <p:cNvSpPr/>
          <p:nvPr/>
        </p:nvSpPr>
        <p:spPr bwMode="auto">
          <a:xfrm>
            <a:off x="77336" y="4559750"/>
            <a:ext cx="10536145" cy="454461"/>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77336" y="4986654"/>
            <a:ext cx="10536145" cy="454461"/>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Rectangle 52"/>
          <p:cNvSpPr/>
          <p:nvPr/>
        </p:nvSpPr>
        <p:spPr bwMode="auto">
          <a:xfrm>
            <a:off x="77336" y="5413558"/>
            <a:ext cx="10536145" cy="454461"/>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77336" y="5857590"/>
            <a:ext cx="10536145" cy="454461"/>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TextBox 28"/>
          <p:cNvSpPr txBox="1"/>
          <p:nvPr/>
        </p:nvSpPr>
        <p:spPr>
          <a:xfrm>
            <a:off x="8301184" y="6045219"/>
            <a:ext cx="403796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…You can stop at any stage</a:t>
            </a:r>
          </a:p>
        </p:txBody>
      </p:sp>
    </p:spTree>
    <p:extLst>
      <p:ext uri="{BB962C8B-B14F-4D97-AF65-F5344CB8AC3E}">
        <p14:creationId xmlns:p14="http://schemas.microsoft.com/office/powerpoint/2010/main" val="3025151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xit"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1" grpId="0" animBg="1"/>
      <p:bldP spid="44" grpId="0" animBg="1"/>
      <p:bldP spid="45" grpId="0" animBg="1"/>
      <p:bldP spid="26" grpId="0" animBg="1"/>
      <p:bldP spid="51" grpId="0" animBg="1"/>
      <p:bldP spid="53" grpId="0" animBg="1"/>
      <p:bldP spid="54"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358" y="140276"/>
            <a:ext cx="11704320" cy="914400"/>
          </a:xfrm>
        </p:spPr>
        <p:txBody>
          <a:bodyPr/>
          <a:lstStyle/>
          <a:p>
            <a:r>
              <a:rPr lang="en-US" dirty="0"/>
              <a:t>Common design pattern using gateways</a:t>
            </a:r>
          </a:p>
        </p:txBody>
      </p:sp>
      <p:grpSp>
        <p:nvGrpSpPr>
          <p:cNvPr id="24" name="Group 23"/>
          <p:cNvGrpSpPr/>
          <p:nvPr/>
        </p:nvGrpSpPr>
        <p:grpSpPr>
          <a:xfrm>
            <a:off x="2595330" y="1108587"/>
            <a:ext cx="3443348" cy="1443445"/>
            <a:chOff x="2840277" y="1743220"/>
            <a:chExt cx="3443348" cy="1443445"/>
          </a:xfrm>
        </p:grpSpPr>
        <p:pic>
          <p:nvPicPr>
            <p:cNvPr id="4" name="Picture 3"/>
            <p:cNvPicPr>
              <a:picLocks noChangeAspect="1"/>
            </p:cNvPicPr>
            <p:nvPr/>
          </p:nvPicPr>
          <p:blipFill>
            <a:blip r:embed="rId2">
              <a:duotone>
                <a:schemeClr val="accent2">
                  <a:shade val="45000"/>
                  <a:satMod val="135000"/>
                </a:schemeClr>
                <a:prstClr val="white"/>
              </a:duotone>
            </a:blip>
            <a:stretch>
              <a:fillRect/>
            </a:stretch>
          </p:blipFill>
          <p:spPr>
            <a:xfrm>
              <a:off x="3436790" y="1887917"/>
              <a:ext cx="618745" cy="618745"/>
            </a:xfrm>
            <a:prstGeom prst="rect">
              <a:avLst/>
            </a:prstGeom>
          </p:spPr>
        </p:pic>
        <p:pic>
          <p:nvPicPr>
            <p:cNvPr id="7" name="Picture 6"/>
            <p:cNvPicPr>
              <a:picLocks noChangeAspect="1"/>
            </p:cNvPicPr>
            <p:nvPr/>
          </p:nvPicPr>
          <p:blipFill>
            <a:blip r:embed="rId3"/>
            <a:stretch>
              <a:fillRect/>
            </a:stretch>
          </p:blipFill>
          <p:spPr>
            <a:xfrm>
              <a:off x="5503335" y="1743220"/>
              <a:ext cx="780290" cy="780290"/>
            </a:xfrm>
            <a:prstGeom prst="rect">
              <a:avLst/>
            </a:prstGeom>
          </p:spPr>
        </p:pic>
        <p:sp>
          <p:nvSpPr>
            <p:cNvPr id="8" name="TextBox 7"/>
            <p:cNvSpPr txBox="1"/>
            <p:nvPr/>
          </p:nvSpPr>
          <p:spPr>
            <a:xfrm>
              <a:off x="2840277" y="2678410"/>
              <a:ext cx="1834451" cy="508255"/>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lang="en-US" sz="1600" kern="0" dirty="0">
                  <a:solidFill>
                    <a:sysClr val="windowText" lastClr="000000"/>
                  </a:solidFill>
                  <a:ea typeface="Arial Unicode MS" panose="020B0604020202020204" pitchFamily="34" charset="-128"/>
                  <a:cs typeface="Segoe UI" panose="020B0502040204020203" pitchFamily="34" charset="0"/>
                </a:rPr>
                <a:t>Web Gateway</a:t>
              </a:r>
            </a:p>
            <a:p>
              <a:pPr marL="0" marR="0" lvl="0" indent="0" algn="ctr" defTabSz="914400" eaLnBrk="1" fontAlgn="auto" latinLnBrk="0" hangingPunct="1">
                <a:lnSpc>
                  <a:spcPts val="750"/>
                </a:lnSpc>
                <a:spcBef>
                  <a:spcPts val="0"/>
                </a:spcBef>
                <a:spcAft>
                  <a:spcPts val="0"/>
                </a:spcAft>
                <a:buClrTx/>
                <a:buSzTx/>
                <a:buFontTx/>
                <a:buNone/>
                <a:tabLst/>
                <a:defRPr/>
              </a:pPr>
              <a:endParaRPr lang="en-US" sz="1600" kern="0" dirty="0">
                <a:solidFill>
                  <a:sysClr val="windowText" lastClr="000000"/>
                </a:solidFill>
                <a:ea typeface="Arial Unicode MS" panose="020B0604020202020204" pitchFamily="34" charset="-128"/>
                <a:cs typeface="Segoe UI" panose="020B0502040204020203" pitchFamily="34" charset="0"/>
              </a:endParaRPr>
            </a:p>
            <a:p>
              <a:pPr marL="0" marR="0" lvl="0" indent="0" algn="ctr" defTabSz="914400" eaLnBrk="1" fontAlgn="auto" latinLnBrk="0" hangingPunct="1">
                <a:lnSpc>
                  <a:spcPts val="750"/>
                </a:lnSpc>
                <a:spcBef>
                  <a:spcPts val="0"/>
                </a:spcBef>
                <a:spcAft>
                  <a:spcPts val="0"/>
                </a:spcAft>
                <a:buClrTx/>
                <a:buSzTx/>
                <a:buFontTx/>
                <a:buNone/>
                <a:tabLst/>
                <a:defRPr/>
              </a:pPr>
              <a:r>
                <a:rPr lang="en-US" sz="1600" kern="0" dirty="0">
                  <a:solidFill>
                    <a:sysClr val="windowText" lastClr="000000"/>
                  </a:solidFill>
                  <a:ea typeface="Arial Unicode MS" panose="020B0604020202020204" pitchFamily="34" charset="-128"/>
                  <a:cs typeface="Segoe UI" panose="020B0502040204020203" pitchFamily="34" charset="0"/>
                </a:rPr>
                <a:t>REST/</a:t>
              </a:r>
              <a:r>
                <a:rPr lang="en-US" sz="1600" kern="0" dirty="0" err="1">
                  <a:solidFill>
                    <a:sysClr val="windowText" lastClr="000000"/>
                  </a:solidFill>
                  <a:ea typeface="Arial Unicode MS" panose="020B0604020202020204" pitchFamily="34" charset="-128"/>
                  <a:cs typeface="Segoe UI" panose="020B0502040204020203" pitchFamily="34" charset="0"/>
                </a:rPr>
                <a:t>Websockets</a:t>
              </a:r>
              <a:endParaRPr lang="en-US" sz="1600" kern="0" dirty="0">
                <a:solidFill>
                  <a:sysClr val="windowText" lastClr="000000"/>
                </a:solidFill>
                <a:ea typeface="Arial Unicode MS" panose="020B0604020202020204" pitchFamily="34" charset="-128"/>
                <a:cs typeface="Segoe UI" panose="020B0502040204020203" pitchFamily="34" charset="0"/>
              </a:endParaRPr>
            </a:p>
            <a:p>
              <a:pPr marL="0" marR="0" lvl="0" indent="0" algn="ctr" defTabSz="914400" eaLnBrk="1" fontAlgn="auto" latinLnBrk="0" hangingPunct="1">
                <a:lnSpc>
                  <a:spcPts val="75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endParaRPr>
            </a:p>
          </p:txBody>
        </p:sp>
        <p:cxnSp>
          <p:nvCxnSpPr>
            <p:cNvPr id="12" name="Straight Arrow Connector 11"/>
            <p:cNvCxnSpPr/>
            <p:nvPr/>
          </p:nvCxnSpPr>
          <p:spPr>
            <a:xfrm flipH="1">
              <a:off x="4055535" y="2201862"/>
              <a:ext cx="1447800" cy="0"/>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595330" y="2756282"/>
            <a:ext cx="3450655" cy="1575878"/>
            <a:chOff x="2865437" y="3419620"/>
            <a:chExt cx="3450655" cy="1575878"/>
          </a:xfrm>
        </p:grpSpPr>
        <p:sp>
          <p:nvSpPr>
            <p:cNvPr id="9" name="TextBox 8"/>
            <p:cNvSpPr txBox="1"/>
            <p:nvPr/>
          </p:nvSpPr>
          <p:spPr>
            <a:xfrm>
              <a:off x="2865437" y="4487243"/>
              <a:ext cx="1834451" cy="508255"/>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lang="en-US" sz="1600" kern="0" dirty="0">
                  <a:solidFill>
                    <a:sysClr val="windowText" lastClr="000000"/>
                  </a:solidFill>
                  <a:ea typeface="Arial Unicode MS" panose="020B0604020202020204" pitchFamily="34" charset="-128"/>
                  <a:cs typeface="Segoe UI" panose="020B0502040204020203" pitchFamily="34" charset="0"/>
                </a:rPr>
                <a:t>API Management</a:t>
              </a:r>
              <a:endPar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endParaRPr>
            </a:p>
          </p:txBody>
        </p:sp>
        <p:pic>
          <p:nvPicPr>
            <p:cNvPr id="10" name="Picture 9"/>
            <p:cNvPicPr>
              <a:picLocks noChangeAspect="1"/>
            </p:cNvPicPr>
            <p:nvPr/>
          </p:nvPicPr>
          <p:blipFill>
            <a:blip r:embed="rId4"/>
            <a:stretch>
              <a:fillRect/>
            </a:stretch>
          </p:blipFill>
          <p:spPr>
            <a:xfrm>
              <a:off x="3307712" y="3551707"/>
              <a:ext cx="780290" cy="780290"/>
            </a:xfrm>
            <a:prstGeom prst="rect">
              <a:avLst/>
            </a:prstGeom>
          </p:spPr>
        </p:pic>
        <p:pic>
          <p:nvPicPr>
            <p:cNvPr id="13" name="Picture 12"/>
            <p:cNvPicPr>
              <a:picLocks noChangeAspect="1"/>
            </p:cNvPicPr>
            <p:nvPr/>
          </p:nvPicPr>
          <p:blipFill>
            <a:blip r:embed="rId3"/>
            <a:stretch>
              <a:fillRect/>
            </a:stretch>
          </p:blipFill>
          <p:spPr>
            <a:xfrm>
              <a:off x="5535802" y="3419620"/>
              <a:ext cx="780290" cy="780290"/>
            </a:xfrm>
            <a:prstGeom prst="rect">
              <a:avLst/>
            </a:prstGeom>
          </p:spPr>
        </p:pic>
        <p:cxnSp>
          <p:nvCxnSpPr>
            <p:cNvPr id="14" name="Straight Arrow Connector 13"/>
            <p:cNvCxnSpPr/>
            <p:nvPr/>
          </p:nvCxnSpPr>
          <p:spPr>
            <a:xfrm flipH="1">
              <a:off x="4088002" y="3878262"/>
              <a:ext cx="1447800" cy="0"/>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595330" y="4344718"/>
            <a:ext cx="3487156" cy="1396368"/>
            <a:chOff x="2828936" y="5236671"/>
            <a:chExt cx="3487156" cy="1396368"/>
          </a:xfrm>
        </p:grpSpPr>
        <p:pic>
          <p:nvPicPr>
            <p:cNvPr id="6" name="Picture 5"/>
            <p:cNvPicPr>
              <a:picLocks noChangeAspect="1"/>
            </p:cNvPicPr>
            <p:nvPr/>
          </p:nvPicPr>
          <p:blipFill>
            <a:blip r:embed="rId5"/>
            <a:stretch>
              <a:fillRect/>
            </a:stretch>
          </p:blipFill>
          <p:spPr>
            <a:xfrm>
              <a:off x="3367358" y="5236671"/>
              <a:ext cx="780290" cy="780290"/>
            </a:xfrm>
            <a:prstGeom prst="rect">
              <a:avLst/>
            </a:prstGeom>
          </p:spPr>
        </p:pic>
        <p:sp>
          <p:nvSpPr>
            <p:cNvPr id="11" name="TextBox 10"/>
            <p:cNvSpPr txBox="1"/>
            <p:nvPr/>
          </p:nvSpPr>
          <p:spPr>
            <a:xfrm>
              <a:off x="2828936" y="6124784"/>
              <a:ext cx="1834451" cy="508255"/>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lang="en-US" sz="1600" kern="0" noProof="0" dirty="0" err="1">
                  <a:solidFill>
                    <a:sysClr val="windowText" lastClr="000000"/>
                  </a:solidFill>
                  <a:ea typeface="Arial Unicode MS" panose="020B0604020202020204" pitchFamily="34" charset="-128"/>
                  <a:cs typeface="Segoe UI" panose="020B0502040204020203" pitchFamily="34" charset="0"/>
                </a:rPr>
                <a:t>IoT</a:t>
              </a:r>
              <a:r>
                <a:rPr lang="en-US" sz="1600" kern="0" noProof="0" dirty="0">
                  <a:solidFill>
                    <a:sysClr val="windowText" lastClr="000000"/>
                  </a:solidFill>
                  <a:ea typeface="Arial Unicode MS" panose="020B0604020202020204" pitchFamily="34" charset="-128"/>
                  <a:cs typeface="Segoe UI" panose="020B0502040204020203" pitchFamily="34" charset="0"/>
                </a:rPr>
                <a:t> Hub</a:t>
              </a:r>
              <a:endPar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endParaRPr>
            </a:p>
          </p:txBody>
        </p:sp>
        <p:pic>
          <p:nvPicPr>
            <p:cNvPr id="15" name="Picture 14"/>
            <p:cNvPicPr>
              <a:picLocks noChangeAspect="1"/>
            </p:cNvPicPr>
            <p:nvPr/>
          </p:nvPicPr>
          <p:blipFill>
            <a:blip r:embed="rId3"/>
            <a:stretch>
              <a:fillRect/>
            </a:stretch>
          </p:blipFill>
          <p:spPr>
            <a:xfrm>
              <a:off x="5535802" y="5249610"/>
              <a:ext cx="780290" cy="780290"/>
            </a:xfrm>
            <a:prstGeom prst="rect">
              <a:avLst/>
            </a:prstGeom>
          </p:spPr>
        </p:pic>
        <p:cxnSp>
          <p:nvCxnSpPr>
            <p:cNvPr id="16" name="Straight Arrow Connector 15"/>
            <p:cNvCxnSpPr/>
            <p:nvPr/>
          </p:nvCxnSpPr>
          <p:spPr>
            <a:xfrm flipH="1">
              <a:off x="4088002" y="5708252"/>
              <a:ext cx="1447800" cy="0"/>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599397" y="6808273"/>
            <a:ext cx="1834451" cy="508255"/>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lang="en-US" sz="1600" kern="0" dirty="0">
                <a:solidFill>
                  <a:sysClr val="windowText" lastClr="000000"/>
                </a:solidFill>
                <a:ea typeface="Arial Unicode MS" panose="020B0604020202020204" pitchFamily="34" charset="-128"/>
                <a:cs typeface="Segoe UI" panose="020B0502040204020203" pitchFamily="34" charset="0"/>
              </a:rPr>
              <a:t>Event Hub</a:t>
            </a:r>
          </a:p>
          <a:p>
            <a:pPr marL="0" marR="0" lvl="0" indent="0" algn="ctr" defTabSz="914400" eaLnBrk="1" fontAlgn="auto" latinLnBrk="0" hangingPunct="1">
              <a:lnSpc>
                <a:spcPts val="75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endParaRPr>
          </a:p>
        </p:txBody>
      </p:sp>
      <p:grpSp>
        <p:nvGrpSpPr>
          <p:cNvPr id="26" name="Group 25"/>
          <p:cNvGrpSpPr/>
          <p:nvPr/>
        </p:nvGrpSpPr>
        <p:grpSpPr>
          <a:xfrm>
            <a:off x="3060068" y="5862613"/>
            <a:ext cx="3036455" cy="843880"/>
            <a:chOff x="7695872" y="3097972"/>
            <a:chExt cx="3036455" cy="843880"/>
          </a:xfrm>
        </p:grpSpPr>
        <p:pic>
          <p:nvPicPr>
            <p:cNvPr id="19" name="Picture 18"/>
            <p:cNvPicPr>
              <a:picLocks noChangeAspect="1"/>
            </p:cNvPicPr>
            <p:nvPr/>
          </p:nvPicPr>
          <p:blipFill>
            <a:blip r:embed="rId3"/>
            <a:stretch>
              <a:fillRect/>
            </a:stretch>
          </p:blipFill>
          <p:spPr>
            <a:xfrm>
              <a:off x="9952037" y="3097972"/>
              <a:ext cx="780290" cy="780290"/>
            </a:xfrm>
            <a:prstGeom prst="rect">
              <a:avLst/>
            </a:prstGeom>
          </p:spPr>
        </p:pic>
        <p:cxnSp>
          <p:nvCxnSpPr>
            <p:cNvPr id="21" name="Straight Arrow Connector 20"/>
            <p:cNvCxnSpPr/>
            <p:nvPr/>
          </p:nvCxnSpPr>
          <p:spPr>
            <a:xfrm flipH="1">
              <a:off x="8504237" y="3556614"/>
              <a:ext cx="1447800" cy="0"/>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6"/>
            <a:stretch>
              <a:fillRect/>
            </a:stretch>
          </p:blipFill>
          <p:spPr>
            <a:xfrm>
              <a:off x="7695872" y="3161562"/>
              <a:ext cx="780290" cy="780290"/>
            </a:xfrm>
            <a:prstGeom prst="rect">
              <a:avLst/>
            </a:prstGeom>
          </p:spPr>
        </p:pic>
      </p:grpSp>
      <p:pic>
        <p:nvPicPr>
          <p:cNvPr id="27" name="Picture 26"/>
          <p:cNvPicPr>
            <a:picLocks noChangeAspect="1"/>
          </p:cNvPicPr>
          <p:nvPr/>
        </p:nvPicPr>
        <p:blipFill>
          <a:blip r:embed="rId7"/>
          <a:stretch>
            <a:fillRect/>
          </a:stretch>
        </p:blipFill>
        <p:spPr>
          <a:xfrm>
            <a:off x="655637" y="3389110"/>
            <a:ext cx="655106" cy="655106"/>
          </a:xfrm>
          <a:prstGeom prst="rect">
            <a:avLst/>
          </a:prstGeom>
        </p:spPr>
      </p:pic>
      <p:sp>
        <p:nvSpPr>
          <p:cNvPr id="29" name="TextBox 28"/>
          <p:cNvSpPr txBox="1"/>
          <p:nvPr/>
        </p:nvSpPr>
        <p:spPr>
          <a:xfrm>
            <a:off x="399843" y="2900257"/>
            <a:ext cx="819633" cy="237492"/>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rPr>
              <a:t>Load</a:t>
            </a:r>
          </a:p>
          <a:p>
            <a:pPr marL="0" marR="0" lvl="0" indent="0" algn="ctr" defTabSz="914400" eaLnBrk="1" fontAlgn="auto" latinLnBrk="0" hangingPunct="1">
              <a:lnSpc>
                <a:spcPts val="75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rPr>
              <a:t> </a:t>
            </a:r>
          </a:p>
          <a:p>
            <a:pPr marL="0" marR="0" lvl="0" indent="0" algn="ctr" defTabSz="914400" eaLnBrk="1" fontAlgn="auto" latinLnBrk="0" hangingPunct="1">
              <a:lnSpc>
                <a:spcPts val="75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rPr>
              <a:t>Balancer</a:t>
            </a:r>
          </a:p>
        </p:txBody>
      </p:sp>
      <p:cxnSp>
        <p:nvCxnSpPr>
          <p:cNvPr id="30" name="Straight Arrow Connector 29"/>
          <p:cNvCxnSpPr/>
          <p:nvPr/>
        </p:nvCxnSpPr>
        <p:spPr>
          <a:xfrm flipH="1">
            <a:off x="1212061" y="2981818"/>
            <a:ext cx="512104" cy="522140"/>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7" idx="3"/>
          </p:cNvCxnSpPr>
          <p:nvPr/>
        </p:nvCxnSpPr>
        <p:spPr>
          <a:xfrm flipH="1" flipV="1">
            <a:off x="1310743" y="3716663"/>
            <a:ext cx="799308" cy="1423"/>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1176885" y="3951292"/>
            <a:ext cx="514301" cy="510732"/>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5138" y="3511157"/>
            <a:ext cx="678631" cy="678631"/>
          </a:xfrm>
          <a:prstGeom prst="rect">
            <a:avLst/>
          </a:prstGeom>
        </p:spPr>
      </p:pic>
      <p:sp>
        <p:nvSpPr>
          <p:cNvPr id="42" name="Right Arrow 41"/>
          <p:cNvSpPr/>
          <p:nvPr/>
        </p:nvSpPr>
        <p:spPr>
          <a:xfrm>
            <a:off x="7108250" y="3579743"/>
            <a:ext cx="1040957" cy="54146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55701" eaLnBrk="1" fontAlgn="auto" latinLnBrk="0" hangingPunct="1">
              <a:lnSpc>
                <a:spcPct val="100000"/>
              </a:lnSpc>
              <a:spcBef>
                <a:spcPts val="0"/>
              </a:spcBef>
              <a:spcAft>
                <a:spcPts val="0"/>
              </a:spcAft>
              <a:buClrTx/>
              <a:buSzTx/>
              <a:buFontTx/>
              <a:buNone/>
              <a:tabLst/>
              <a:defRPr/>
            </a:pPr>
            <a:endParaRPr kumimoji="0" lang="en-US" sz="1291" b="0" i="0" u="none" strike="noStrike" kern="0" cap="none" spc="0" normalizeH="0" baseline="0" noProof="0">
              <a:ln>
                <a:noFill/>
              </a:ln>
              <a:solidFill>
                <a:schemeClr val="tx1"/>
              </a:solidFill>
              <a:effectLst/>
              <a:uLnTx/>
              <a:uFillTx/>
            </a:endParaRPr>
          </a:p>
        </p:txBody>
      </p:sp>
    </p:spTree>
    <p:extLst>
      <p:ext uri="{BB962C8B-B14F-4D97-AF65-F5344CB8AC3E}">
        <p14:creationId xmlns:p14="http://schemas.microsoft.com/office/powerpoint/2010/main" val="19989264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3023" y="397158"/>
            <a:ext cx="11704320" cy="914400"/>
          </a:xfrm>
        </p:spPr>
        <p:txBody>
          <a:bodyPr/>
          <a:lstStyle/>
          <a:p>
            <a:r>
              <a:rPr lang="en-US" dirty="0"/>
              <a:t>Using a gateway to integrate a traditional app with Service Fabric </a:t>
            </a:r>
          </a:p>
        </p:txBody>
      </p:sp>
      <p:pic>
        <p:nvPicPr>
          <p:cNvPr id="4" name="Picture 3"/>
          <p:cNvPicPr>
            <a:picLocks noChangeAspect="1"/>
          </p:cNvPicPr>
          <p:nvPr/>
        </p:nvPicPr>
        <p:blipFill>
          <a:blip r:embed="rId2">
            <a:duotone>
              <a:schemeClr val="accent2">
                <a:shade val="45000"/>
                <a:satMod val="135000"/>
              </a:schemeClr>
              <a:prstClr val="white"/>
            </a:duotone>
          </a:blip>
          <a:stretch>
            <a:fillRect/>
          </a:stretch>
        </p:blipFill>
        <p:spPr>
          <a:xfrm>
            <a:off x="8347390" y="2944205"/>
            <a:ext cx="914400" cy="838200"/>
          </a:xfrm>
          <a:prstGeom prst="rect">
            <a:avLst/>
          </a:prstGeom>
        </p:spPr>
      </p:pic>
      <p:cxnSp>
        <p:nvCxnSpPr>
          <p:cNvPr id="6" name="Straight Arrow Connector 5"/>
          <p:cNvCxnSpPr>
            <a:stCxn id="4" idx="1"/>
            <a:endCxn id="10" idx="3"/>
          </p:cNvCxnSpPr>
          <p:nvPr/>
        </p:nvCxnSpPr>
        <p:spPr>
          <a:xfrm flipH="1">
            <a:off x="6899590" y="3363305"/>
            <a:ext cx="1447800" cy="0"/>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duotone>
              <a:schemeClr val="accent2">
                <a:shade val="45000"/>
                <a:satMod val="135000"/>
              </a:schemeClr>
              <a:prstClr val="white"/>
            </a:duotone>
          </a:blip>
          <a:stretch>
            <a:fillRect/>
          </a:stretch>
        </p:blipFill>
        <p:spPr>
          <a:xfrm>
            <a:off x="5908990" y="2868005"/>
            <a:ext cx="990600" cy="990600"/>
          </a:xfrm>
          <a:prstGeom prst="rect">
            <a:avLst/>
          </a:prstGeom>
        </p:spPr>
      </p:pic>
      <p:cxnSp>
        <p:nvCxnSpPr>
          <p:cNvPr id="18" name="Straight Arrow Connector 17"/>
          <p:cNvCxnSpPr/>
          <p:nvPr/>
        </p:nvCxnSpPr>
        <p:spPr>
          <a:xfrm flipH="1">
            <a:off x="9261790" y="3369871"/>
            <a:ext cx="1447800" cy="0"/>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4" idx="3"/>
          </p:cNvCxnSpPr>
          <p:nvPr/>
        </p:nvCxnSpPr>
        <p:spPr>
          <a:xfrm flipH="1" flipV="1">
            <a:off x="9261790" y="3363305"/>
            <a:ext cx="1581910" cy="1444261"/>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7" idx="3"/>
          </p:cNvCxnSpPr>
          <p:nvPr/>
        </p:nvCxnSpPr>
        <p:spPr>
          <a:xfrm flipH="1">
            <a:off x="2258877" y="3338666"/>
            <a:ext cx="1447800" cy="0"/>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duotone>
              <a:schemeClr val="accent2">
                <a:shade val="45000"/>
                <a:satMod val="135000"/>
              </a:schemeClr>
              <a:prstClr val="white"/>
            </a:duotone>
          </a:blip>
          <a:stretch>
            <a:fillRect/>
          </a:stretch>
        </p:blipFill>
        <p:spPr>
          <a:xfrm>
            <a:off x="1268277" y="2843366"/>
            <a:ext cx="990600" cy="990600"/>
          </a:xfrm>
          <a:prstGeom prst="rect">
            <a:avLst/>
          </a:prstGeom>
        </p:spPr>
      </p:pic>
      <p:sp>
        <p:nvSpPr>
          <p:cNvPr id="34" name="TextBox 33"/>
          <p:cNvSpPr txBox="1"/>
          <p:nvPr/>
        </p:nvSpPr>
        <p:spPr>
          <a:xfrm>
            <a:off x="8394773" y="2605874"/>
            <a:ext cx="819633" cy="237492"/>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lang="en-US" sz="1600" kern="0" dirty="0">
                <a:solidFill>
                  <a:sysClr val="windowText" lastClr="000000"/>
                </a:solidFill>
                <a:ea typeface="Arial Unicode MS" panose="020B0604020202020204" pitchFamily="34" charset="-128"/>
                <a:cs typeface="Segoe UI" panose="020B0502040204020203" pitchFamily="34" charset="0"/>
              </a:rPr>
              <a:t>Gateway</a:t>
            </a:r>
            <a:endPar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40787" y="2868005"/>
            <a:ext cx="760213" cy="876742"/>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997887" y="4519260"/>
            <a:ext cx="760213" cy="876742"/>
          </a:xfrm>
          <a:prstGeom prst="rect">
            <a:avLst/>
          </a:prstGeom>
        </p:spPr>
      </p:pic>
      <p:pic>
        <p:nvPicPr>
          <p:cNvPr id="37" name="Picture 36"/>
          <p:cNvPicPr>
            <a:picLocks noChangeAspect="1"/>
          </p:cNvPicPr>
          <p:nvPr/>
        </p:nvPicPr>
        <p:blipFill>
          <a:blip r:embed="rId5"/>
          <a:stretch>
            <a:fillRect/>
          </a:stretch>
        </p:blipFill>
        <p:spPr>
          <a:xfrm>
            <a:off x="10825359" y="2825324"/>
            <a:ext cx="907797" cy="907797"/>
          </a:xfrm>
          <a:prstGeom prst="rect">
            <a:avLst/>
          </a:prstGeom>
        </p:spPr>
      </p:pic>
      <p:sp>
        <p:nvSpPr>
          <p:cNvPr id="38" name="TextBox 37"/>
          <p:cNvSpPr txBox="1"/>
          <p:nvPr/>
        </p:nvSpPr>
        <p:spPr>
          <a:xfrm>
            <a:off x="940626" y="2752335"/>
            <a:ext cx="1565140" cy="231340"/>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lang="en-US" sz="1600" kern="0" noProof="0" dirty="0">
                <a:solidFill>
                  <a:sysClr val="windowText" lastClr="000000"/>
                </a:solidFill>
                <a:ea typeface="Arial Unicode MS" panose="020B0604020202020204" pitchFamily="34" charset="-128"/>
                <a:cs typeface="Segoe UI" panose="020B0502040204020203" pitchFamily="34" charset="0"/>
              </a:rPr>
              <a:t>Client</a:t>
            </a:r>
            <a:endPar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endParaRPr>
          </a:p>
        </p:txBody>
      </p:sp>
      <p:sp>
        <p:nvSpPr>
          <p:cNvPr id="39" name="TextBox 38"/>
          <p:cNvSpPr txBox="1"/>
          <p:nvPr/>
        </p:nvSpPr>
        <p:spPr>
          <a:xfrm>
            <a:off x="5601161" y="2796945"/>
            <a:ext cx="1565140" cy="231340"/>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lang="en-US" sz="1600" kern="0" noProof="0" dirty="0">
                <a:solidFill>
                  <a:sysClr val="windowText" lastClr="000000"/>
                </a:solidFill>
                <a:ea typeface="Arial Unicode MS" panose="020B0604020202020204" pitchFamily="34" charset="-128"/>
                <a:cs typeface="Segoe UI" panose="020B0502040204020203" pitchFamily="34" charset="0"/>
              </a:rPr>
              <a:t>Client</a:t>
            </a:r>
            <a:endParaRPr kumimoji="0" lang="en-US" sz="1600"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endParaRPr>
          </a:p>
        </p:txBody>
      </p:sp>
    </p:spTree>
    <p:extLst>
      <p:ext uri="{BB962C8B-B14F-4D97-AF65-F5344CB8AC3E}">
        <p14:creationId xmlns:p14="http://schemas.microsoft.com/office/powerpoint/2010/main" val="18189446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9237" y="5767324"/>
            <a:ext cx="12161386"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latin typeface="Segoe UI" panose="020B0502040204020203" pitchFamily="34" charset="0"/>
                <a:hlinkClick r:id="rId2"/>
              </a:rPr>
              <a:t>http://aka.ms/servicefabricvideo</a:t>
            </a:r>
            <a:r>
              <a:rPr kumimoji="0" lang="en-US" sz="3200" b="0" i="0" u="none" strike="noStrike" kern="0" cap="none" spc="0" normalizeH="0" baseline="0" noProof="0" dirty="0">
                <a:ln>
                  <a:noFill/>
                </a:ln>
                <a:solidFill>
                  <a:sysClr val="windowText" lastClr="000000"/>
                </a:solidFill>
                <a:effectLst/>
                <a:uLnTx/>
                <a:uFillTx/>
                <a:latin typeface="Segoe UI" panose="020B0502040204020203" pitchFamily="34" charset="0"/>
              </a:rPr>
              <a:t> </a:t>
            </a: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p:nvPr/>
        </p:nvSpPr>
        <p:spPr>
          <a:xfrm>
            <a:off x="5818128" y="3312597"/>
            <a:ext cx="800219"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Demo</a:t>
            </a:r>
          </a:p>
        </p:txBody>
      </p:sp>
      <p:pic>
        <p:nvPicPr>
          <p:cNvPr id="7" name="Picture 6">
            <a:hlinkClick r:id="rId3"/>
          </p:cNvPr>
          <p:cNvPicPr>
            <a:picLocks noChangeAspect="1"/>
          </p:cNvPicPr>
          <p:nvPr/>
        </p:nvPicPr>
        <p:blipFill>
          <a:blip r:embed="rId4"/>
          <a:stretch>
            <a:fillRect/>
          </a:stretch>
        </p:blipFill>
        <p:spPr>
          <a:xfrm>
            <a:off x="1848121" y="1342481"/>
            <a:ext cx="7940014" cy="4119562"/>
          </a:xfrm>
          <a:prstGeom prst="rect">
            <a:avLst/>
          </a:prstGeom>
        </p:spPr>
      </p:pic>
      <p:sp>
        <p:nvSpPr>
          <p:cNvPr id="8" name="Title 1"/>
          <p:cNvSpPr txBox="1">
            <a:spLocks/>
          </p:cNvSpPr>
          <p:nvPr/>
        </p:nvSpPr>
        <p:spPr>
          <a:xfrm>
            <a:off x="1098007" y="205458"/>
            <a:ext cx="10515549" cy="118693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chemeClr val="accent2"/>
                </a:solidFill>
                <a:effectLst/>
                <a:uLnTx/>
                <a:uFillTx/>
                <a:latin typeface="+mj-lt"/>
                <a:ea typeface="+mn-ea"/>
                <a:cs typeface="Segoe UI" pitchFamily="34" charset="0"/>
              </a:rPr>
              <a:t>How do I explain Service Fabric ?</a:t>
            </a:r>
          </a:p>
        </p:txBody>
      </p:sp>
      <p:sp>
        <p:nvSpPr>
          <p:cNvPr id="9" name="Right Arrow 8"/>
          <p:cNvSpPr/>
          <p:nvPr/>
        </p:nvSpPr>
        <p:spPr>
          <a:xfrm rot="5400000">
            <a:off x="6996951" y="4761970"/>
            <a:ext cx="501565" cy="331409"/>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55701" eaLnBrk="1" fontAlgn="auto" latinLnBrk="0" hangingPunct="1">
              <a:lnSpc>
                <a:spcPct val="100000"/>
              </a:lnSpc>
              <a:spcBef>
                <a:spcPts val="0"/>
              </a:spcBef>
              <a:spcAft>
                <a:spcPts val="0"/>
              </a:spcAft>
              <a:buClrTx/>
              <a:buSzTx/>
              <a:buFontTx/>
              <a:buNone/>
              <a:tabLst/>
              <a:defRPr/>
            </a:pPr>
            <a:endParaRPr kumimoji="0" lang="en-US" sz="1291" b="0" i="0" u="none" strike="noStrike" kern="0" cap="none" spc="0" normalizeH="0" baseline="0" noProof="0">
              <a:ln>
                <a:noFill/>
              </a:ln>
              <a:solidFill>
                <a:schemeClr val="tx1"/>
              </a:solidFill>
              <a:effectLst/>
              <a:uLnTx/>
              <a:uFillTx/>
            </a:endParaRPr>
          </a:p>
        </p:txBody>
      </p:sp>
    </p:spTree>
    <p:extLst>
      <p:ext uri="{BB962C8B-B14F-4D97-AF65-F5344CB8AC3E}">
        <p14:creationId xmlns:p14="http://schemas.microsoft.com/office/powerpoint/2010/main" val="3533385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2569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Mark Fussell</a:t>
            </a:r>
          </a:p>
          <a:p>
            <a:pPr lvl="0"/>
            <a:r>
              <a:rPr lang="en-US" dirty="0"/>
              <a:t>Haishi Bai</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Service Fabric Jumpstart</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896598" cy="2179058"/>
          </a:xfrm>
        </p:spPr>
        <p:txBody>
          <a:bodyPr/>
          <a:lstStyle/>
          <a:p>
            <a:r>
              <a:rPr lang="en-US" dirty="0"/>
              <a:t>A lap around Service Fabric</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endParaRPr lang="en-US" dirty="0"/>
          </a:p>
        </p:txBody>
      </p:sp>
    </p:spTree>
    <p:extLst>
      <p:ext uri="{BB962C8B-B14F-4D97-AF65-F5344CB8AC3E}">
        <p14:creationId xmlns:p14="http://schemas.microsoft.com/office/powerpoint/2010/main" val="1369140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20827" y="5456243"/>
            <a:ext cx="5487723" cy="9552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5558" tIns="32780" rIns="32780" bIns="65558" numCol="1" spcCol="0" rtlCol="0" fromWordArt="0" anchor="ctr" anchorCtr="0" forceAA="0" compatLnSpc="1">
            <a:prstTxWarp prst="textNoShape">
              <a:avLst/>
            </a:prstTxWarp>
            <a:noAutofit/>
          </a:bodyPr>
          <a:lstStyle/>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rgbClr val="404040"/>
                </a:solidFill>
                <a:effectLst/>
                <a:uLnTx/>
                <a:uFillTx/>
                <a:ea typeface="Segoe UI" pitchFamily="34" charset="0"/>
                <a:cs typeface="Segoe UI" pitchFamily="34" charset="0"/>
              </a:rPr>
              <a:t>Queues                                                Storage</a:t>
            </a:r>
          </a:p>
        </p:txBody>
      </p:sp>
      <p:sp>
        <p:nvSpPr>
          <p:cNvPr id="3" name="Title 2"/>
          <p:cNvSpPr>
            <a:spLocks noGrp="1"/>
          </p:cNvSpPr>
          <p:nvPr>
            <p:ph type="title"/>
          </p:nvPr>
        </p:nvSpPr>
        <p:spPr>
          <a:xfrm>
            <a:off x="529666" y="354298"/>
            <a:ext cx="11144885" cy="860104"/>
          </a:xfrm>
        </p:spPr>
        <p:txBody>
          <a:bodyPr/>
          <a:lstStyle/>
          <a:p>
            <a:r>
              <a:rPr lang="en-US" dirty="0"/>
              <a:t>Stateless Services Pattern</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0376" y="5555919"/>
            <a:ext cx="731418" cy="731418"/>
          </a:xfrm>
          <a:prstGeom prst="rect">
            <a:avLst/>
          </a:prstGeom>
        </p:spPr>
      </p:pic>
      <p:grpSp>
        <p:nvGrpSpPr>
          <p:cNvPr id="8" name="Group 7"/>
          <p:cNvGrpSpPr/>
          <p:nvPr/>
        </p:nvGrpSpPr>
        <p:grpSpPr>
          <a:xfrm>
            <a:off x="4420827" y="2094816"/>
            <a:ext cx="5487723" cy="821235"/>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5558" tIns="32780" rIns="32780" bIns="65558" numCol="1" spcCol="0" rtlCol="0" fromWordArt="0" anchor="ctr" anchorCtr="0" forceAA="0" compatLnSpc="1">
              <a:prstTxWarp prst="textNoShape">
                <a:avLst/>
              </a:prstTxWarp>
              <a:noAutofit/>
            </a:bodyPr>
            <a:lstStyle/>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rgbClr val="404040"/>
                  </a:solidFill>
                  <a:effectLst/>
                  <a:uLnTx/>
                  <a:uFillTx/>
                  <a:ea typeface="Segoe UI" pitchFamily="34" charset="0"/>
                  <a:cs typeface="Segoe UI" pitchFamily="34" charset="0"/>
                </a:rPr>
                <a:t>Front End</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rgbClr val="404040"/>
                  </a:solidFill>
                  <a:effectLst/>
                  <a:uLnTx/>
                  <a:uFillTx/>
                  <a:ea typeface="Segoe UI" pitchFamily="34" charset="0"/>
                  <a:cs typeface="Segoe UI" pitchFamily="34" charset="0"/>
                </a:rPr>
                <a:t>(Stateless</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rgbClr val="404040"/>
                  </a:solidFill>
                  <a:effectLst/>
                  <a:uLnTx/>
                  <a:uFillTx/>
                  <a:ea typeface="Segoe UI" pitchFamily="34" charset="0"/>
                  <a:cs typeface="Segoe UI" pitchFamily="34" charset="0"/>
                </a:rPr>
                <a:t>Web)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5936633" y="1828498"/>
            <a:ext cx="1150097" cy="3019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2109" y="5576153"/>
            <a:ext cx="731418" cy="731418"/>
          </a:xfrm>
          <a:prstGeom prst="rect">
            <a:avLst/>
          </a:prstGeom>
        </p:spPr>
      </p:pic>
      <p:grpSp>
        <p:nvGrpSpPr>
          <p:cNvPr id="9" name="Group 8"/>
          <p:cNvGrpSpPr/>
          <p:nvPr/>
        </p:nvGrpSpPr>
        <p:grpSpPr>
          <a:xfrm>
            <a:off x="4420827" y="3675280"/>
            <a:ext cx="5487723" cy="821235"/>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5558" tIns="32780" rIns="32780" bIns="65558" numCol="1" spcCol="0" rtlCol="0" fromWordArt="0" anchor="ctr" anchorCtr="0" forceAA="0" compatLnSpc="1">
              <a:prstTxWarp prst="textNoShape">
                <a:avLst/>
              </a:prstTxWarp>
              <a:noAutofit/>
            </a:bodyPr>
            <a:lstStyle/>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rgbClr val="404040"/>
                  </a:solidFill>
                  <a:effectLst/>
                  <a:uLnTx/>
                  <a:uFillTx/>
                  <a:ea typeface="Segoe UI" pitchFamily="34" charset="0"/>
                  <a:cs typeface="Segoe UI" pitchFamily="34" charset="0"/>
                </a:rPr>
                <a:t>Stateless</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rgbClr val="404040"/>
                  </a:solidFill>
                  <a:effectLst/>
                  <a:uLnTx/>
                  <a:uFillTx/>
                  <a:ea typeface="Segoe UI" pitchFamily="34" charset="0"/>
                  <a:cs typeface="Segoe UI" pitchFamily="34" charset="0"/>
                </a:rPr>
                <a:t>Middle-tier</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rgbClr val="404040"/>
                  </a:solidFill>
                  <a:effectLst/>
                  <a:uLnTx/>
                  <a:uFillTx/>
                  <a:ea typeface="Segoe UI" pitchFamily="34" charset="0"/>
                  <a:cs typeface="Segoe UI" pitchFamily="34" charset="0"/>
                </a:rPr>
                <a:t>Compute</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7452438" y="1828498"/>
            <a:ext cx="1031176" cy="3019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205113" y="1843636"/>
            <a:ext cx="4981" cy="328167"/>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920801" y="2826215"/>
            <a:ext cx="2571385" cy="929382"/>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5662211" y="4821813"/>
            <a:ext cx="1124547" cy="384133"/>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5935000" y="4736807"/>
            <a:ext cx="1490256" cy="188435"/>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5140376" y="2496174"/>
            <a:ext cx="430548" cy="3425453"/>
          </a:xfrm>
          <a:prstGeom prst="curvedConnector3">
            <a:avLst>
              <a:gd name="adj1" fmla="val 268972"/>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5085291" y="4834572"/>
            <a:ext cx="1142141" cy="300555"/>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75059" y="5576153"/>
            <a:ext cx="731418" cy="731418"/>
          </a:xfrm>
          <a:prstGeom prst="rect">
            <a:avLst/>
          </a:prstGeom>
        </p:spPr>
      </p:pic>
      <p:pic>
        <p:nvPicPr>
          <p:cNvPr id="77" name="Picture 76"/>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40760" y="5576153"/>
            <a:ext cx="731418" cy="731418"/>
          </a:xfrm>
          <a:prstGeom prst="rect">
            <a:avLst/>
          </a:prstGeom>
        </p:spPr>
      </p:pic>
      <p:pic>
        <p:nvPicPr>
          <p:cNvPr id="78" name="Picture 77"/>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170075" y="5570002"/>
            <a:ext cx="731418" cy="731418"/>
          </a:xfrm>
          <a:prstGeom prst="rect">
            <a:avLst/>
          </a:prstGeom>
        </p:spPr>
      </p:pic>
      <p:cxnSp>
        <p:nvCxnSpPr>
          <p:cNvPr id="79" name="Straight Arrow Connector 78"/>
          <p:cNvCxnSpPr/>
          <p:nvPr/>
        </p:nvCxnSpPr>
        <p:spPr>
          <a:xfrm>
            <a:off x="6271302" y="4366334"/>
            <a:ext cx="1366085" cy="1209819"/>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250585" y="4417685"/>
            <a:ext cx="1272278" cy="1152317"/>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9063606" y="4590099"/>
            <a:ext cx="1357120" cy="821235"/>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5558" tIns="32780" rIns="32780" bIns="65558" numCol="1" spcCol="0" rtlCol="0" fromWordArt="0" anchor="ctr" anchorCtr="0" forceAA="0" compatLnSpc="1">
              <a:prstTxWarp prst="textNoShape">
                <a:avLst/>
              </a:prstTxWarp>
              <a:noAutofit/>
            </a:bodyPr>
            <a:lstStyle/>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rgbClr val="404040"/>
                  </a:solidFill>
                  <a:effectLst/>
                  <a:uLnTx/>
                  <a:uFillTx/>
                  <a:ea typeface="Segoe UI" pitchFamily="34" charset="0"/>
                  <a:cs typeface="Segoe UI" pitchFamily="34" charset="0"/>
                </a:rPr>
                <a:t>Cache</a:t>
              </a:r>
            </a:p>
          </p:txBody>
        </p:sp>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1361175" y="1866508"/>
            <a:ext cx="3023264" cy="454496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Scale stateless services backed by partitioned storage</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Increase reliability and ordering with queues</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Reduce read latency with caches</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Manage your own transactions for state consistency</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More moving parts each managed differently</a:t>
            </a:r>
          </a:p>
        </p:txBody>
      </p:sp>
      <p:cxnSp>
        <p:nvCxnSpPr>
          <p:cNvPr id="48" name="Straight Arrow Connector 47"/>
          <p:cNvCxnSpPr/>
          <p:nvPr/>
        </p:nvCxnSpPr>
        <p:spPr>
          <a:xfrm>
            <a:off x="8278471" y="4413778"/>
            <a:ext cx="1202712" cy="1131488"/>
          </a:xfrm>
          <a:prstGeom prst="straightConnector1">
            <a:avLst/>
          </a:prstGeom>
          <a:ln w="508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817755" y="1691167"/>
            <a:ext cx="819633" cy="237492"/>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kumimoji="0" lang="en-US" sz="937" b="0" i="0" u="none" strike="noStrike" kern="0" cap="none" spc="0" normalizeH="0" baseline="0" noProof="0" dirty="0">
                <a:ln>
                  <a:noFill/>
                </a:ln>
                <a:solidFill>
                  <a:srgbClr val="FFFFFF"/>
                </a:solidFill>
                <a:effectLst/>
                <a:uLnTx/>
                <a:uFillTx/>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9"/>
          <a:stretch>
            <a:fillRect/>
          </a:stretch>
        </p:blipFill>
        <p:spPr>
          <a:xfrm>
            <a:off x="6886842" y="985587"/>
            <a:ext cx="655106" cy="655106"/>
          </a:xfrm>
          <a:prstGeom prst="rect">
            <a:avLst/>
          </a:prstGeom>
        </p:spPr>
      </p:pic>
      <p:sp>
        <p:nvSpPr>
          <p:cNvPr id="41" name="TextBox 40"/>
          <p:cNvSpPr txBox="1"/>
          <p:nvPr/>
        </p:nvSpPr>
        <p:spPr>
          <a:xfrm>
            <a:off x="6813054" y="1670461"/>
            <a:ext cx="819633" cy="237492"/>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kumimoji="0" lang="en-US" sz="937"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1906774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416126" y="3654574"/>
            <a:ext cx="5487723" cy="9496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5558" tIns="32780" rIns="32780" bIns="65558" numCol="1" spcCol="0" rtlCol="0" fromWordArt="0" anchor="ctr" anchorCtr="0" forceAA="0" compatLnSpc="1">
            <a:prstTxWarp prst="textNoShape">
              <a:avLst/>
            </a:prstTxWarp>
            <a:noAutofit/>
          </a:bodyPr>
          <a:lstStyle/>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err="1">
                <a:ln>
                  <a:noFill/>
                </a:ln>
                <a:solidFill>
                  <a:schemeClr val="tx1"/>
                </a:solidFill>
                <a:effectLst/>
                <a:uLnTx/>
                <a:uFillTx/>
                <a:ea typeface="Segoe UI" pitchFamily="34" charset="0"/>
                <a:cs typeface="Segoe UI" pitchFamily="34" charset="0"/>
              </a:rPr>
              <a:t>Stateful</a:t>
            </a:r>
            <a:endPar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endParaRP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rPr>
              <a:t>Middle-tier</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rPr>
              <a:t>Compute</a:t>
            </a:r>
          </a:p>
        </p:txBody>
      </p:sp>
      <p:sp>
        <p:nvSpPr>
          <p:cNvPr id="3" name="Title 2"/>
          <p:cNvSpPr>
            <a:spLocks noGrp="1"/>
          </p:cNvSpPr>
          <p:nvPr>
            <p:ph type="title"/>
          </p:nvPr>
        </p:nvSpPr>
        <p:spPr>
          <a:xfrm>
            <a:off x="431465" y="252881"/>
            <a:ext cx="11144885" cy="860104"/>
          </a:xfrm>
        </p:spPr>
        <p:txBody>
          <a:bodyPr/>
          <a:lstStyle/>
          <a:p>
            <a:r>
              <a:rPr lang="en-US" dirty="0" err="1"/>
              <a:t>Stateful</a:t>
            </a:r>
            <a:r>
              <a:rPr lang="en-US" dirty="0"/>
              <a:t> Services Pattern</a:t>
            </a:r>
            <a:r>
              <a:rPr lang="en-US" dirty="0">
                <a:solidFill>
                  <a:schemeClr val="tx1"/>
                </a:solidFill>
              </a:rPr>
              <a:t/>
            </a:r>
            <a:br>
              <a:rPr lang="en-US" dirty="0">
                <a:solidFill>
                  <a:schemeClr val="tx1"/>
                </a:solidFill>
              </a:rPr>
            </a:br>
            <a:r>
              <a:rPr lang="en-US" sz="3000" dirty="0">
                <a:solidFill>
                  <a:schemeClr val="tx1"/>
                </a:solidFill>
              </a:rPr>
              <a:t>Simplify design, reduce latency</a:t>
            </a:r>
          </a:p>
        </p:txBody>
      </p:sp>
      <p:grpSp>
        <p:nvGrpSpPr>
          <p:cNvPr id="8" name="Group 7"/>
          <p:cNvGrpSpPr/>
          <p:nvPr/>
        </p:nvGrpSpPr>
        <p:grpSpPr>
          <a:xfrm>
            <a:off x="4416126" y="2074112"/>
            <a:ext cx="5487723" cy="821235"/>
            <a:chOff x="3246438" y="2183595"/>
            <a:chExt cx="5854402" cy="876108"/>
          </a:xfrm>
        </p:grpSpPr>
        <p:sp>
          <p:nvSpPr>
            <p:cNvPr id="11" name="Rectangle 10"/>
            <p:cNvSpPr/>
            <p:nvPr/>
          </p:nvSpPr>
          <p:spPr bwMode="auto">
            <a:xfrm>
              <a:off x="3246438" y="2183595"/>
              <a:ext cx="5854402"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5558" tIns="32780" rIns="32780" bIns="65558" numCol="1" spcCol="0" rtlCol="0" fromWordArt="0" anchor="ctr" anchorCtr="0" forceAA="0" compatLnSpc="1">
              <a:prstTxWarp prst="textNoShape">
                <a:avLst/>
              </a:prstTxWarp>
              <a:noAutofit/>
            </a:bodyPr>
            <a:lstStyle/>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rPr>
                <a:t>Front End</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rPr>
                <a:t>(Stateless</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rPr>
                <a:t>Web)</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5931933" y="1807792"/>
            <a:ext cx="1150097" cy="3019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7447739" y="1807792"/>
            <a:ext cx="1031176" cy="3019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200414" y="1822930"/>
            <a:ext cx="4981" cy="328167"/>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916101" y="2805509"/>
            <a:ext cx="2571385" cy="929382"/>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Right Arrow 40"/>
          <p:cNvSpPr/>
          <p:nvPr/>
        </p:nvSpPr>
        <p:spPr>
          <a:xfrm rot="5400000">
            <a:off x="6996951" y="4761970"/>
            <a:ext cx="501565" cy="331409"/>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55701" eaLnBrk="1" fontAlgn="auto" latinLnBrk="0" hangingPunct="1">
              <a:lnSpc>
                <a:spcPct val="100000"/>
              </a:lnSpc>
              <a:spcBef>
                <a:spcPts val="0"/>
              </a:spcBef>
              <a:spcAft>
                <a:spcPts val="0"/>
              </a:spcAft>
              <a:buClrTx/>
              <a:buSzTx/>
              <a:buFontTx/>
              <a:buNone/>
              <a:tabLst/>
              <a:defRPr/>
            </a:pPr>
            <a:endParaRPr kumimoji="0" lang="en-US" sz="1291" b="0" i="0" u="none" strike="noStrike" kern="0" cap="none" spc="0" normalizeH="0" baseline="0" noProof="0">
              <a:ln>
                <a:noFill/>
              </a:ln>
              <a:solidFill>
                <a:schemeClr val="tx1"/>
              </a:solidFill>
              <a:effectLst/>
              <a:uLnTx/>
              <a:uFillTx/>
            </a:endParaRPr>
          </a:p>
        </p:txBody>
      </p:sp>
      <p:sp>
        <p:nvSpPr>
          <p:cNvPr id="44" name="Content Placeholder 6"/>
          <p:cNvSpPr txBox="1">
            <a:spLocks/>
          </p:cNvSpPr>
          <p:nvPr/>
        </p:nvSpPr>
        <p:spPr>
          <a:xfrm>
            <a:off x="1218321" y="1813401"/>
            <a:ext cx="3023264" cy="44089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Application state resides in the compute tier</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Low latency reads and writes</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Partitions are first class at the service layer for scale-out</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Built in transactions</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Fewer moving parts</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688" b="0" i="0" u="none" strike="noStrike" kern="1200" cap="none" spc="0" normalizeH="0" baseline="0" noProof="0" dirty="0">
                <a:ln>
                  <a:noFill/>
                </a:ln>
                <a:solidFill>
                  <a:schemeClr val="tx1"/>
                </a:solidFill>
                <a:effectLst/>
                <a:uLnTx/>
                <a:uFillTx/>
                <a:latin typeface="Segoe UI"/>
                <a:ea typeface="+mn-ea"/>
                <a:cs typeface="+mn-cs"/>
              </a:rPr>
              <a:t>External stores for exhaust and offline analytics </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688" b="0" i="0" u="none" strike="noStrike" kern="1200" cap="none" spc="0" normalizeH="0" baseline="0" noProof="0" dirty="0">
              <a:ln>
                <a:noFill/>
              </a:ln>
              <a:solidFill>
                <a:schemeClr val="tx1"/>
              </a:solidFill>
              <a:effectLst/>
              <a:uLnTx/>
              <a:uFillTx/>
              <a:latin typeface="Segoe UI"/>
              <a:ea typeface="+mn-ea"/>
              <a:cs typeface="+mn-cs"/>
            </a:endParaRPr>
          </a:p>
        </p:txBody>
      </p:sp>
      <p:sp>
        <p:nvSpPr>
          <p:cNvPr id="42" name="TextBox 41"/>
          <p:cNvSpPr txBox="1"/>
          <p:nvPr/>
        </p:nvSpPr>
        <p:spPr>
          <a:xfrm>
            <a:off x="6790597" y="1595939"/>
            <a:ext cx="819633" cy="237492"/>
          </a:xfrm>
          <a:prstGeom prst="rect">
            <a:avLst/>
          </a:prstGeom>
          <a:noFill/>
          <a:ln>
            <a:noFill/>
          </a:ln>
        </p:spPr>
        <p:txBody>
          <a:bodyPr wrap="none" lIns="0" tIns="25714" rIns="0" bIns="0" rtlCol="0">
            <a:noAutofit/>
          </a:bodyPr>
          <a:lstStyle/>
          <a:p>
            <a:pPr marL="0" marR="0" lvl="0" indent="0" algn="ctr" defTabSz="914400" eaLnBrk="1" fontAlgn="auto" latinLnBrk="0" hangingPunct="1">
              <a:lnSpc>
                <a:spcPts val="750"/>
              </a:lnSpc>
              <a:spcBef>
                <a:spcPts val="0"/>
              </a:spcBef>
              <a:spcAft>
                <a:spcPts val="0"/>
              </a:spcAft>
              <a:buClrTx/>
              <a:buSzTx/>
              <a:buFontTx/>
              <a:buNone/>
              <a:tabLst/>
              <a:defRPr/>
            </a:pPr>
            <a:r>
              <a:rPr kumimoji="0" lang="en-US" sz="937" b="0" i="0" u="none" strike="noStrike" kern="0" cap="none" spc="0" normalizeH="0" baseline="0" noProof="0" dirty="0">
                <a:ln>
                  <a:noFill/>
                </a:ln>
                <a:solidFill>
                  <a:sysClr val="windowText" lastClr="000000"/>
                </a:solidFill>
                <a:effectLst/>
                <a:uLnTx/>
                <a:uFillTx/>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5"/>
          <a:stretch>
            <a:fillRect/>
          </a:stretch>
        </p:blipFill>
        <p:spPr>
          <a:xfrm>
            <a:off x="5460977" y="3732761"/>
            <a:ext cx="828294" cy="670523"/>
          </a:xfrm>
          <a:prstGeom prst="rect">
            <a:avLst/>
          </a:prstGeom>
        </p:spPr>
      </p:pic>
      <p:pic>
        <p:nvPicPr>
          <p:cNvPr id="43" name="Picture 42"/>
          <p:cNvPicPr>
            <a:picLocks noChangeAspect="1"/>
          </p:cNvPicPr>
          <p:nvPr/>
        </p:nvPicPr>
        <p:blipFill>
          <a:blip r:embed="rId5"/>
          <a:stretch>
            <a:fillRect/>
          </a:stretch>
        </p:blipFill>
        <p:spPr>
          <a:xfrm>
            <a:off x="5589761" y="3805290"/>
            <a:ext cx="828294" cy="670523"/>
          </a:xfrm>
          <a:prstGeom prst="rect">
            <a:avLst/>
          </a:prstGeom>
        </p:spPr>
      </p:pic>
      <p:pic>
        <p:nvPicPr>
          <p:cNvPr id="45" name="Picture 44"/>
          <p:cNvPicPr>
            <a:picLocks noChangeAspect="1"/>
          </p:cNvPicPr>
          <p:nvPr/>
        </p:nvPicPr>
        <p:blipFill>
          <a:blip r:embed="rId5"/>
          <a:stretch>
            <a:fillRect/>
          </a:stretch>
        </p:blipFill>
        <p:spPr>
          <a:xfrm>
            <a:off x="5718546" y="3875690"/>
            <a:ext cx="828294" cy="670523"/>
          </a:xfrm>
          <a:prstGeom prst="rect">
            <a:avLst/>
          </a:prstGeom>
        </p:spPr>
      </p:pic>
      <p:pic>
        <p:nvPicPr>
          <p:cNvPr id="46" name="Picture 45"/>
          <p:cNvPicPr>
            <a:picLocks noChangeAspect="1"/>
          </p:cNvPicPr>
          <p:nvPr/>
        </p:nvPicPr>
        <p:blipFill>
          <a:blip r:embed="rId5"/>
          <a:stretch>
            <a:fillRect/>
          </a:stretch>
        </p:blipFill>
        <p:spPr>
          <a:xfrm>
            <a:off x="6741723" y="3734064"/>
            <a:ext cx="828294" cy="670523"/>
          </a:xfrm>
          <a:prstGeom prst="rect">
            <a:avLst/>
          </a:prstGeom>
        </p:spPr>
      </p:pic>
      <p:pic>
        <p:nvPicPr>
          <p:cNvPr id="47" name="Picture 46"/>
          <p:cNvPicPr>
            <a:picLocks noChangeAspect="1"/>
          </p:cNvPicPr>
          <p:nvPr/>
        </p:nvPicPr>
        <p:blipFill>
          <a:blip r:embed="rId5"/>
          <a:stretch>
            <a:fillRect/>
          </a:stretch>
        </p:blipFill>
        <p:spPr>
          <a:xfrm>
            <a:off x="6870507" y="3806593"/>
            <a:ext cx="828294" cy="670523"/>
          </a:xfrm>
          <a:prstGeom prst="rect">
            <a:avLst/>
          </a:prstGeom>
        </p:spPr>
      </p:pic>
      <p:pic>
        <p:nvPicPr>
          <p:cNvPr id="48" name="Picture 47"/>
          <p:cNvPicPr>
            <a:picLocks noChangeAspect="1"/>
          </p:cNvPicPr>
          <p:nvPr/>
        </p:nvPicPr>
        <p:blipFill>
          <a:blip r:embed="rId5"/>
          <a:stretch>
            <a:fillRect/>
          </a:stretch>
        </p:blipFill>
        <p:spPr>
          <a:xfrm>
            <a:off x="6999292" y="3876994"/>
            <a:ext cx="828294" cy="670523"/>
          </a:xfrm>
          <a:prstGeom prst="rect">
            <a:avLst/>
          </a:prstGeom>
        </p:spPr>
      </p:pic>
      <p:pic>
        <p:nvPicPr>
          <p:cNvPr id="49" name="Picture 48"/>
          <p:cNvPicPr>
            <a:picLocks noChangeAspect="1"/>
          </p:cNvPicPr>
          <p:nvPr/>
        </p:nvPicPr>
        <p:blipFill>
          <a:blip r:embed="rId5"/>
          <a:stretch>
            <a:fillRect/>
          </a:stretch>
        </p:blipFill>
        <p:spPr>
          <a:xfrm>
            <a:off x="8022468" y="3734064"/>
            <a:ext cx="828294" cy="670523"/>
          </a:xfrm>
          <a:prstGeom prst="rect">
            <a:avLst/>
          </a:prstGeom>
        </p:spPr>
      </p:pic>
      <p:pic>
        <p:nvPicPr>
          <p:cNvPr id="50" name="Picture 49"/>
          <p:cNvPicPr>
            <a:picLocks noChangeAspect="1"/>
          </p:cNvPicPr>
          <p:nvPr/>
        </p:nvPicPr>
        <p:blipFill>
          <a:blip r:embed="rId5"/>
          <a:stretch>
            <a:fillRect/>
          </a:stretch>
        </p:blipFill>
        <p:spPr>
          <a:xfrm>
            <a:off x="8151254" y="3806593"/>
            <a:ext cx="828294" cy="670523"/>
          </a:xfrm>
          <a:prstGeom prst="rect">
            <a:avLst/>
          </a:prstGeom>
        </p:spPr>
      </p:pic>
      <p:pic>
        <p:nvPicPr>
          <p:cNvPr id="51" name="Picture 50"/>
          <p:cNvPicPr>
            <a:picLocks noChangeAspect="1"/>
          </p:cNvPicPr>
          <p:nvPr/>
        </p:nvPicPr>
        <p:blipFill>
          <a:blip r:embed="rId5"/>
          <a:stretch>
            <a:fillRect/>
          </a:stretch>
        </p:blipFill>
        <p:spPr>
          <a:xfrm>
            <a:off x="8280038" y="3876994"/>
            <a:ext cx="828294" cy="670523"/>
          </a:xfrm>
          <a:prstGeom prst="rect">
            <a:avLst/>
          </a:prstGeom>
        </p:spPr>
      </p:pic>
      <p:sp>
        <p:nvSpPr>
          <p:cNvPr id="56" name="Rectangle 55"/>
          <p:cNvSpPr/>
          <p:nvPr/>
        </p:nvSpPr>
        <p:spPr bwMode="auto">
          <a:xfrm>
            <a:off x="4416126" y="5251165"/>
            <a:ext cx="5487723" cy="90316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5558" tIns="32780" rIns="32780" bIns="65558" numCol="1" spcCol="0" rtlCol="0" fromWordArt="0" anchor="ctr" anchorCtr="0" forceAA="0" compatLnSpc="1">
            <a:prstTxWarp prst="textNoShape">
              <a:avLst/>
            </a:prstTxWarp>
            <a:noAutofit/>
          </a:bodyPr>
          <a:lstStyle/>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rPr>
              <a:t>Cold Data Stores</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rPr>
              <a:t>For Exhaust</a:t>
            </a:r>
          </a:p>
          <a:p>
            <a:pPr marL="0" marR="0" lvl="0" indent="0" defTabSz="655333" eaLnBrk="1" fontAlgn="base" latinLnBrk="0" hangingPunct="1">
              <a:lnSpc>
                <a:spcPct val="100000"/>
              </a:lnSpc>
              <a:spcBef>
                <a:spcPct val="0"/>
              </a:spcBef>
              <a:spcAft>
                <a:spcPct val="0"/>
              </a:spcAft>
              <a:buClrTx/>
              <a:buSzTx/>
              <a:buFontTx/>
              <a:buNone/>
              <a:tabLst/>
              <a:defRPr/>
            </a:pPr>
            <a:r>
              <a:rPr kumimoji="0" lang="en-US" sz="1291" b="0" i="0" u="none" strike="noStrike" kern="0" cap="none" spc="-35" normalizeH="0" baseline="0" noProof="0" dirty="0">
                <a:ln>
                  <a:noFill/>
                </a:ln>
                <a:solidFill>
                  <a:schemeClr val="tx1"/>
                </a:solidFill>
                <a:effectLst/>
                <a:uLnTx/>
                <a:uFillTx/>
                <a:ea typeface="Segoe UI" pitchFamily="34" charset="0"/>
                <a:cs typeface="Segoe UI" pitchFamily="34" charset="0"/>
              </a:rPr>
              <a:t>(Optional)</a:t>
            </a:r>
          </a:p>
        </p:txBody>
      </p:sp>
      <p:pic>
        <p:nvPicPr>
          <p:cNvPr id="57" name="Picture 56"/>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43920" y="5378923"/>
            <a:ext cx="678631" cy="678631"/>
          </a:xfrm>
          <a:prstGeom prst="rect">
            <a:avLst/>
          </a:prstGeom>
        </p:spPr>
      </p:pic>
      <p:pic>
        <p:nvPicPr>
          <p:cNvPr id="58" name="Picture 5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09621" y="5378923"/>
            <a:ext cx="678631" cy="678631"/>
          </a:xfrm>
          <a:prstGeom prst="rect">
            <a:avLst/>
          </a:prstGeom>
        </p:spPr>
      </p:pic>
      <p:pic>
        <p:nvPicPr>
          <p:cNvPr id="59" name="Picture 5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32785" y="5372772"/>
            <a:ext cx="684782" cy="684782"/>
          </a:xfrm>
          <a:prstGeom prst="rect">
            <a:avLst/>
          </a:prstGeom>
        </p:spPr>
      </p:pic>
      <p:pic>
        <p:nvPicPr>
          <p:cNvPr id="33" name="Picture 32"/>
          <p:cNvPicPr>
            <a:picLocks noChangeAspect="1"/>
          </p:cNvPicPr>
          <p:nvPr/>
        </p:nvPicPr>
        <p:blipFill>
          <a:blip r:embed="rId7"/>
          <a:stretch>
            <a:fillRect/>
          </a:stretch>
        </p:blipFill>
        <p:spPr>
          <a:xfrm>
            <a:off x="6872861" y="922658"/>
            <a:ext cx="655106" cy="655106"/>
          </a:xfrm>
          <a:prstGeom prst="rect">
            <a:avLst/>
          </a:prstGeom>
        </p:spPr>
      </p:pic>
    </p:spTree>
    <p:custDataLst>
      <p:tags r:id="rId1"/>
    </p:custDataLst>
    <p:extLst>
      <p:ext uri="{BB962C8B-B14F-4D97-AF65-F5344CB8AC3E}">
        <p14:creationId xmlns:p14="http://schemas.microsoft.com/office/powerpoint/2010/main" val="3872913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1"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199437" y="2354262"/>
            <a:ext cx="2819718" cy="2858881"/>
          </a:xfrm>
          <a:prstGeom prst="rect">
            <a:avLst/>
          </a:prstGeom>
        </p:spPr>
      </p:pic>
      <p:sp>
        <p:nvSpPr>
          <p:cNvPr id="2" name="Title 1"/>
          <p:cNvSpPr>
            <a:spLocks noGrp="1"/>
          </p:cNvSpPr>
          <p:nvPr>
            <p:ph type="title"/>
          </p:nvPr>
        </p:nvSpPr>
        <p:spPr/>
        <p:txBody>
          <a:bodyPr/>
          <a:lstStyle/>
          <a:p>
            <a:r>
              <a:rPr lang="en-US" altLang="zh-CN" dirty="0">
                <a:solidFill>
                  <a:srgbClr val="FF0000"/>
                </a:solidFill>
              </a:rPr>
              <a:t>Problem</a:t>
            </a:r>
            <a:endParaRPr lang="en-US" dirty="0">
              <a:solidFill>
                <a:srgbClr val="FF0000"/>
              </a:solidFill>
            </a:endParaRPr>
          </a:p>
        </p:txBody>
      </p:sp>
      <p:sp>
        <p:nvSpPr>
          <p:cNvPr id="3" name="Text Placeholder 2"/>
          <p:cNvSpPr>
            <a:spLocks noGrp="1"/>
          </p:cNvSpPr>
          <p:nvPr>
            <p:ph type="body" sz="quarter" idx="10"/>
          </p:nvPr>
        </p:nvSpPr>
        <p:spPr/>
        <p:txBody>
          <a:bodyPr/>
          <a:lstStyle/>
          <a:p>
            <a:r>
              <a:rPr lang="en-US" dirty="0"/>
              <a:t>How do I design/dev/host an application on cloud?</a:t>
            </a:r>
          </a:p>
          <a:p>
            <a:endParaRPr lang="en-US" dirty="0"/>
          </a:p>
        </p:txBody>
      </p:sp>
      <p:sp>
        <p:nvSpPr>
          <p:cNvPr id="4" name="TextBox 3"/>
          <p:cNvSpPr txBox="1"/>
          <p:nvPr/>
        </p:nvSpPr>
        <p:spPr>
          <a:xfrm>
            <a:off x="884237" y="2040330"/>
            <a:ext cx="4543680" cy="3083921"/>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You don’t own the hardware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Failure is norm</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Dynamic scale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Security</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Managing cost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Service operation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Productivity</a:t>
            </a:r>
          </a:p>
        </p:txBody>
      </p:sp>
    </p:spTree>
    <p:extLst>
      <p:ext uri="{BB962C8B-B14F-4D97-AF65-F5344CB8AC3E}">
        <p14:creationId xmlns:p14="http://schemas.microsoft.com/office/powerpoint/2010/main" val="20075494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250937" y="5002832"/>
            <a:ext cx="1819143" cy="1844409"/>
          </a:xfrm>
          <a:prstGeom prst="rect">
            <a:avLst/>
          </a:prstGeom>
        </p:spPr>
      </p:pic>
      <p:sp>
        <p:nvSpPr>
          <p:cNvPr id="2" name="Title 1"/>
          <p:cNvSpPr>
            <a:spLocks noGrp="1"/>
          </p:cNvSpPr>
          <p:nvPr>
            <p:ph type="title"/>
          </p:nvPr>
        </p:nvSpPr>
        <p:spPr/>
        <p:txBody>
          <a:bodyPr/>
          <a:lstStyle/>
          <a:p>
            <a:r>
              <a:rPr lang="en-US" altLang="zh-CN" dirty="0">
                <a:solidFill>
                  <a:srgbClr val="FF0000"/>
                </a:solidFill>
              </a:rPr>
              <a:t>Q&amp;A: Microservices and Service Fabric</a:t>
            </a:r>
            <a:endParaRPr lang="en-US" dirty="0">
              <a:solidFill>
                <a:srgbClr val="FF0000"/>
              </a:solidFill>
            </a:endParaRPr>
          </a:p>
        </p:txBody>
      </p:sp>
      <p:sp>
        <p:nvSpPr>
          <p:cNvPr id="4" name="TextBox 3"/>
          <p:cNvSpPr txBox="1"/>
          <p:nvPr/>
        </p:nvSpPr>
        <p:spPr>
          <a:xfrm>
            <a:off x="274637" y="1363662"/>
            <a:ext cx="11795443" cy="441967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What is driving the change in application development? Why are we starting to talk about </a:t>
            </a:r>
            <a:r>
              <a:rPr lang="en-US" sz="2800" dirty="0" err="1">
                <a:gradFill>
                  <a:gsLst>
                    <a:gs pos="2917">
                      <a:schemeClr val="tx1"/>
                    </a:gs>
                    <a:gs pos="30000">
                      <a:schemeClr val="tx1"/>
                    </a:gs>
                  </a:gsLst>
                  <a:lin ang="5400000" scaled="0"/>
                </a:gradFill>
              </a:rPr>
              <a:t>microservices</a:t>
            </a:r>
            <a:r>
              <a:rPr lang="en-US" sz="2800"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Why choose </a:t>
            </a:r>
            <a:r>
              <a:rPr lang="en-US" sz="2800" dirty="0" err="1">
                <a:gradFill>
                  <a:gsLst>
                    <a:gs pos="2917">
                      <a:schemeClr val="tx1"/>
                    </a:gs>
                    <a:gs pos="30000">
                      <a:schemeClr val="tx1"/>
                    </a:gs>
                  </a:gsLst>
                  <a:lin ang="5400000" scaled="0"/>
                </a:gradFill>
              </a:rPr>
              <a:t>microservices</a:t>
            </a:r>
            <a:r>
              <a:rPr lang="en-US" sz="2800" dirty="0">
                <a:gradFill>
                  <a:gsLst>
                    <a:gs pos="2917">
                      <a:schemeClr val="tx1"/>
                    </a:gs>
                    <a:gs pos="30000">
                      <a:schemeClr val="tx1"/>
                    </a:gs>
                  </a:gsLst>
                  <a:lin ang="5400000" scaled="0"/>
                </a:gradFill>
              </a:rPr>
              <a:t> and how would you define them?</a:t>
            </a:r>
          </a:p>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Can you talk about moving from a monolith to a </a:t>
            </a:r>
            <a:r>
              <a:rPr lang="en-US" sz="2800" dirty="0" err="1">
                <a:gradFill>
                  <a:gsLst>
                    <a:gs pos="2917">
                      <a:schemeClr val="tx1"/>
                    </a:gs>
                    <a:gs pos="30000">
                      <a:schemeClr val="tx1"/>
                    </a:gs>
                  </a:gsLst>
                  <a:lin ang="5400000" scaled="0"/>
                </a:gradFill>
              </a:rPr>
              <a:t>microservice</a:t>
            </a:r>
            <a:r>
              <a:rPr lang="en-US" sz="2800" dirty="0">
                <a:gradFill>
                  <a:gsLst>
                    <a:gs pos="2917">
                      <a:schemeClr val="tx1"/>
                    </a:gs>
                    <a:gs pos="30000">
                      <a:schemeClr val="tx1"/>
                    </a:gs>
                  </a:gsLst>
                  <a:lin ang="5400000" scaled="0"/>
                </a:gradFill>
              </a:rPr>
              <a:t> design? What have you seen and does this mean a rewrite of the application?</a:t>
            </a:r>
          </a:p>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We hear about contracts between </a:t>
            </a:r>
            <a:r>
              <a:rPr lang="en-US" sz="2800" dirty="0" err="1">
                <a:gradFill>
                  <a:gsLst>
                    <a:gs pos="2917">
                      <a:schemeClr val="tx1"/>
                    </a:gs>
                    <a:gs pos="30000">
                      <a:schemeClr val="tx1"/>
                    </a:gs>
                  </a:gsLst>
                  <a:lin ang="5400000" scaled="0"/>
                </a:gradFill>
              </a:rPr>
              <a:t>microservices</a:t>
            </a:r>
            <a:r>
              <a:rPr lang="en-US" sz="2800" dirty="0">
                <a:gradFill>
                  <a:gsLst>
                    <a:gs pos="2917">
                      <a:schemeClr val="tx1"/>
                    </a:gs>
                    <a:gs pos="30000">
                      <a:schemeClr val="tx1"/>
                    </a:gs>
                  </a:gsLst>
                  <a:lin ang="5400000" scaled="0"/>
                </a:gradFill>
              </a:rPr>
              <a:t>. What does this mean and how should I design for this?</a:t>
            </a:r>
          </a:p>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With these distributed </a:t>
            </a:r>
            <a:r>
              <a:rPr lang="en-US" sz="2800" dirty="0" err="1">
                <a:gradFill>
                  <a:gsLst>
                    <a:gs pos="2917">
                      <a:schemeClr val="tx1"/>
                    </a:gs>
                    <a:gs pos="30000">
                      <a:schemeClr val="tx1"/>
                    </a:gs>
                  </a:gsLst>
                  <a:lin ang="5400000" scaled="0"/>
                </a:gradFill>
              </a:rPr>
              <a:t>microservices</a:t>
            </a:r>
            <a:r>
              <a:rPr lang="en-US" sz="2800" dirty="0">
                <a:gradFill>
                  <a:gsLst>
                    <a:gs pos="2917">
                      <a:schemeClr val="tx1"/>
                    </a:gs>
                    <a:gs pos="30000">
                      <a:schemeClr val="tx1"/>
                    </a:gs>
                  </a:gsLst>
                  <a:lin ang="5400000" scaled="0"/>
                </a:gradFill>
              </a:rPr>
              <a:t>, what are other problems and challenges that developers have to think about up front?</a:t>
            </a:r>
          </a:p>
          <a:p>
            <a:pPr>
              <a:lnSpc>
                <a:spcPct val="90000"/>
              </a:lnSpc>
              <a:spcAft>
                <a:spcPts val="600"/>
              </a:spcAft>
            </a:pPr>
            <a:endParaRPr lang="en-US" sz="2000" dirty="0"/>
          </a:p>
        </p:txBody>
      </p:sp>
    </p:spTree>
    <p:extLst>
      <p:ext uri="{BB962C8B-B14F-4D97-AF65-F5344CB8AC3E}">
        <p14:creationId xmlns:p14="http://schemas.microsoft.com/office/powerpoint/2010/main" val="27388601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2"/>
                </a:solidFill>
              </a:rPr>
              <a:t>Application design</a:t>
            </a:r>
          </a:p>
        </p:txBody>
      </p:sp>
      <p:pic>
        <p:nvPicPr>
          <p:cNvPr id="4" name="Picture 3"/>
          <p:cNvPicPr>
            <a:picLocks noChangeAspect="1"/>
          </p:cNvPicPr>
          <p:nvPr/>
        </p:nvPicPr>
        <p:blipFill>
          <a:blip r:embed="rId3"/>
          <a:stretch>
            <a:fillRect/>
          </a:stretch>
        </p:blipFill>
        <p:spPr>
          <a:xfrm>
            <a:off x="638056" y="2094240"/>
            <a:ext cx="6577990" cy="4314620"/>
          </a:xfrm>
          <a:prstGeom prst="rect">
            <a:avLst/>
          </a:prstGeom>
        </p:spPr>
      </p:pic>
      <p:sp>
        <p:nvSpPr>
          <p:cNvPr id="5" name="TextBox 4"/>
          <p:cNvSpPr txBox="1"/>
          <p:nvPr/>
        </p:nvSpPr>
        <p:spPr>
          <a:xfrm>
            <a:off x="5961102" y="2293124"/>
            <a:ext cx="4847689" cy="1365720"/>
          </a:xfrm>
          <a:prstGeom prst="rect">
            <a:avLst/>
          </a:prstGeom>
          <a:noFill/>
        </p:spPr>
        <p:txBody>
          <a:bodyPr wrap="none" lIns="171426" tIns="137141" rIns="171426" bIns="137141" rtlCol="0">
            <a:spAutoFit/>
          </a:bodyPr>
          <a:lstStyle/>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Compile-time contract validation</a:t>
            </a:r>
          </a:p>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Local operations</a:t>
            </a:r>
          </a:p>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Easier to reason about</a:t>
            </a:r>
          </a:p>
        </p:txBody>
      </p:sp>
      <p:sp>
        <p:nvSpPr>
          <p:cNvPr id="6" name="TextBox 5"/>
          <p:cNvSpPr txBox="1"/>
          <p:nvPr/>
        </p:nvSpPr>
        <p:spPr>
          <a:xfrm>
            <a:off x="5961101" y="3750227"/>
            <a:ext cx="4445015" cy="1365720"/>
          </a:xfrm>
          <a:prstGeom prst="rect">
            <a:avLst/>
          </a:prstGeom>
          <a:noFill/>
        </p:spPr>
        <p:txBody>
          <a:bodyPr wrap="none" lIns="171426" tIns="137141" rIns="171426" bIns="137141" rtlCol="0">
            <a:spAutoFit/>
          </a:bodyPr>
          <a:lstStyle/>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Expensive to scale application</a:t>
            </a:r>
          </a:p>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Hard to scale data access</a:t>
            </a:r>
          </a:p>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Upgrades are long and costly</a:t>
            </a:r>
          </a:p>
        </p:txBody>
      </p:sp>
      <p:sp>
        <p:nvSpPr>
          <p:cNvPr id="7" name="Text Placeholder 5"/>
          <p:cNvSpPr>
            <a:spLocks noGrp="1"/>
          </p:cNvSpPr>
          <p:nvPr>
            <p:ph type="body" sz="quarter" idx="10"/>
          </p:nvPr>
        </p:nvSpPr>
        <p:spPr>
          <a:xfrm>
            <a:off x="649120" y="1355929"/>
            <a:ext cx="11142670" cy="738664"/>
          </a:xfrm>
        </p:spPr>
        <p:txBody>
          <a:bodyPr/>
          <a:lstStyle/>
          <a:p>
            <a:r>
              <a:rPr lang="en-US" dirty="0">
                <a:solidFill>
                  <a:schemeClr val="tx1"/>
                </a:solidFill>
              </a:rPr>
              <a:t>Traditional application</a:t>
            </a:r>
          </a:p>
        </p:txBody>
      </p:sp>
    </p:spTree>
    <p:extLst>
      <p:ext uri="{BB962C8B-B14F-4D97-AF65-F5344CB8AC3E}">
        <p14:creationId xmlns:p14="http://schemas.microsoft.com/office/powerpoint/2010/main" val="178097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2"/>
                </a:solidFill>
              </a:rPr>
              <a:t>Application design</a:t>
            </a:r>
          </a:p>
        </p:txBody>
      </p:sp>
      <p:pic>
        <p:nvPicPr>
          <p:cNvPr id="7" name="Picture 6"/>
          <p:cNvPicPr>
            <a:picLocks noChangeAspect="1"/>
          </p:cNvPicPr>
          <p:nvPr/>
        </p:nvPicPr>
        <p:blipFill>
          <a:blip r:embed="rId3">
            <a:duotone>
              <a:schemeClr val="accent2">
                <a:shade val="45000"/>
                <a:satMod val="135000"/>
              </a:schemeClr>
              <a:prstClr val="white"/>
            </a:duotone>
          </a:blip>
          <a:stretch>
            <a:fillRect/>
          </a:stretch>
        </p:blipFill>
        <p:spPr>
          <a:xfrm>
            <a:off x="1358850" y="2139989"/>
            <a:ext cx="4860571" cy="5646703"/>
          </a:xfrm>
          <a:prstGeom prst="rect">
            <a:avLst/>
          </a:prstGeom>
        </p:spPr>
      </p:pic>
      <p:sp>
        <p:nvSpPr>
          <p:cNvPr id="8" name="TextBox 7"/>
          <p:cNvSpPr txBox="1"/>
          <p:nvPr/>
        </p:nvSpPr>
        <p:spPr>
          <a:xfrm>
            <a:off x="5961101" y="3754398"/>
            <a:ext cx="4263939" cy="1365720"/>
          </a:xfrm>
          <a:prstGeom prst="rect">
            <a:avLst/>
          </a:prstGeom>
          <a:noFill/>
        </p:spPr>
        <p:txBody>
          <a:bodyPr wrap="none" lIns="171426" tIns="137141" rIns="171426" bIns="137141" rtlCol="0">
            <a:spAutoFit/>
          </a:bodyPr>
          <a:lstStyle/>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Cheaper to scale application</a:t>
            </a:r>
          </a:p>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Easier to scale data access</a:t>
            </a:r>
          </a:p>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Upgrade continuously</a:t>
            </a:r>
          </a:p>
        </p:txBody>
      </p:sp>
      <p:sp>
        <p:nvSpPr>
          <p:cNvPr id="9" name="TextBox 8"/>
          <p:cNvSpPr txBox="1"/>
          <p:nvPr/>
        </p:nvSpPr>
        <p:spPr>
          <a:xfrm>
            <a:off x="5961102" y="2297296"/>
            <a:ext cx="4176031" cy="1365720"/>
          </a:xfrm>
          <a:prstGeom prst="rect">
            <a:avLst/>
          </a:prstGeom>
          <a:noFill/>
        </p:spPr>
        <p:txBody>
          <a:bodyPr wrap="none" lIns="171426" tIns="137141" rIns="171426" bIns="137141" rtlCol="0">
            <a:spAutoFit/>
          </a:bodyPr>
          <a:lstStyle/>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Runtime contract validation</a:t>
            </a:r>
          </a:p>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Network operations</a:t>
            </a:r>
          </a:p>
          <a:p>
            <a:pPr marL="321422" marR="0" lvl="0" indent="-321422" defTabSz="914400" eaLnBrk="1" fontAlgn="auto" latinLnBrk="0" hangingPunct="1">
              <a:lnSpc>
                <a:spcPct val="90000"/>
              </a:lnSpc>
              <a:spcBef>
                <a:spcPts val="0"/>
              </a:spcBef>
              <a:spcAft>
                <a:spcPts val="562"/>
              </a:spcAft>
              <a:buClrTx/>
              <a:buSzTx/>
              <a:buFont typeface="Arial" panose="020B0604020202020204" pitchFamily="34" charset="0"/>
              <a:buChar char="•"/>
              <a:tabLst/>
              <a:defRPr/>
            </a:pPr>
            <a:r>
              <a:rPr kumimoji="0" lang="en-US" sz="2250" b="0" i="0" u="none" strike="noStrike" kern="0" cap="none" spc="0" normalizeH="0" baseline="0" noProof="0" dirty="0">
                <a:ln>
                  <a:noFill/>
                </a:ln>
                <a:solidFill>
                  <a:sysClr val="windowText" lastClr="000000"/>
                </a:solidFill>
                <a:effectLst/>
                <a:uLnTx/>
                <a:uFillTx/>
              </a:rPr>
              <a:t>Harder to reason about</a:t>
            </a:r>
          </a:p>
        </p:txBody>
      </p:sp>
      <p:sp>
        <p:nvSpPr>
          <p:cNvPr id="10" name="Text Placeholder 5"/>
          <p:cNvSpPr>
            <a:spLocks noGrp="1"/>
          </p:cNvSpPr>
          <p:nvPr>
            <p:ph type="body" sz="quarter" idx="10"/>
          </p:nvPr>
        </p:nvSpPr>
        <p:spPr>
          <a:xfrm>
            <a:off x="649120" y="1355929"/>
            <a:ext cx="11142670" cy="738664"/>
          </a:xfrm>
        </p:spPr>
        <p:txBody>
          <a:bodyPr/>
          <a:lstStyle/>
          <a:p>
            <a:r>
              <a:rPr lang="en-US" dirty="0">
                <a:solidFill>
                  <a:schemeClr val="tx1"/>
                </a:solidFill>
              </a:rPr>
              <a:t>Application composed of </a:t>
            </a:r>
            <a:r>
              <a:rPr lang="en-US" dirty="0" err="1">
                <a:solidFill>
                  <a:schemeClr val="tx1"/>
                </a:solidFill>
              </a:rPr>
              <a:t>microservices</a:t>
            </a:r>
            <a:endParaRPr lang="en-US" dirty="0">
              <a:solidFill>
                <a:schemeClr val="tx1"/>
              </a:solidFill>
            </a:endParaRPr>
          </a:p>
        </p:txBody>
      </p:sp>
    </p:spTree>
    <p:extLst>
      <p:ext uri="{BB962C8B-B14F-4D97-AF65-F5344CB8AC3E}">
        <p14:creationId xmlns:p14="http://schemas.microsoft.com/office/powerpoint/2010/main" val="13469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2.xml><?xml version="1.0" encoding="utf-8"?>
<p:tagLst xmlns:a="http://schemas.openxmlformats.org/drawingml/2006/main" xmlns:r="http://schemas.openxmlformats.org/officeDocument/2006/relationships" xmlns:p="http://schemas.openxmlformats.org/presentationml/2006/main">
  <p:tag name="TIMING" val="|24.1|2.5|3|2.1|12.7|1.6"/>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458</Words>
  <Application>Microsoft Office PowerPoint</Application>
  <PresentationFormat>自定义</PresentationFormat>
  <Paragraphs>123</Paragraphs>
  <Slides>16</Slides>
  <Notes>4</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 Unicode MS</vt:lpstr>
      <vt:lpstr>Arial</vt:lpstr>
      <vt:lpstr>Consolas</vt:lpstr>
      <vt:lpstr>Segoe UI</vt:lpstr>
      <vt:lpstr>Segoe UI Light</vt:lpstr>
      <vt:lpstr>Wingdings</vt:lpstr>
      <vt:lpstr>WHITE TEMPLATE</vt:lpstr>
      <vt:lpstr>Service Fabric</vt:lpstr>
      <vt:lpstr>Service Fabric Jumpstart</vt:lpstr>
      <vt:lpstr>A lap around Service Fabric</vt:lpstr>
      <vt:lpstr>Stateless Services Pattern</vt:lpstr>
      <vt:lpstr>Stateful Services Pattern Simplify design, reduce latency</vt:lpstr>
      <vt:lpstr>Problem</vt:lpstr>
      <vt:lpstr>Q&amp;A: Microservices and Service Fabric</vt:lpstr>
      <vt:lpstr>Application design</vt:lpstr>
      <vt:lpstr>Application design</vt:lpstr>
      <vt:lpstr>Migrating a traditional application</vt:lpstr>
      <vt:lpstr>Stages of migrating a traditional application</vt:lpstr>
      <vt:lpstr>Migrating a traditional application</vt:lpstr>
      <vt:lpstr>Common design pattern using gateways</vt:lpstr>
      <vt:lpstr>Using a gateway to integrate a traditional app with Service Fabric </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2016-11-13T16:35:52Z</dcterms:created>
  <dcterms:modified xsi:type="dcterms:W3CDTF">2018-01-02T22:46:23Z</dcterms:modified>
</cp:coreProperties>
</file>