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99" r:id="rId4"/>
    <p:sldId id="266" r:id="rId5"/>
    <p:sldId id="280" r:id="rId6"/>
    <p:sldId id="284" r:id="rId7"/>
    <p:sldId id="269" r:id="rId8"/>
    <p:sldId id="270" r:id="rId9"/>
    <p:sldId id="282" r:id="rId10"/>
    <p:sldId id="295" r:id="rId11"/>
    <p:sldId id="272" r:id="rId12"/>
    <p:sldId id="281" r:id="rId13"/>
    <p:sldId id="274" r:id="rId14"/>
    <p:sldId id="283" r:id="rId15"/>
    <p:sldId id="285" r:id="rId16"/>
    <p:sldId id="258" r:id="rId17"/>
    <p:sldId id="288" r:id="rId18"/>
    <p:sldId id="287" r:id="rId19"/>
    <p:sldId id="286" r:id="rId20"/>
    <p:sldId id="278" r:id="rId21"/>
    <p:sldId id="289" r:id="rId22"/>
    <p:sldId id="290" r:id="rId23"/>
    <p:sldId id="291" r:id="rId24"/>
    <p:sldId id="292" r:id="rId25"/>
    <p:sldId id="293" r:id="rId26"/>
    <p:sldId id="279" r:id="rId27"/>
    <p:sldId id="294" r:id="rId28"/>
    <p:sldId id="260" r:id="rId29"/>
    <p:sldId id="296" r:id="rId30"/>
    <p:sldId id="297" r:id="rId31"/>
    <p:sldId id="298" r:id="rId32"/>
    <p:sldId id="261" r:id="rId33"/>
    <p:sldId id="300" r:id="rId34"/>
    <p:sldId id="262" r:id="rId35"/>
    <p:sldId id="27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1036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7685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3537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8524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5551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784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57977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7917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0629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81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2017/12/18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25073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CACAC-AFA6-490F-AB2E-95864F3C3404}" type="datetimeFigureOut">
              <a:rPr lang="zh-CN" altLang="en-US" smtClean="0"/>
              <a:t>2017/12/18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593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blog/microservices-an-application-revolution-powered-by-the-cloud/"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7844" y="2084274"/>
            <a:ext cx="6480620" cy="1446550"/>
          </a:xfrm>
          <a:prstGeom prst="rect">
            <a:avLst/>
          </a:prstGeom>
        </p:spPr>
        <p:txBody>
          <a:bodyPr wrap="none">
            <a:spAutoFit/>
          </a:bodyPr>
          <a:lstStyle/>
          <a:p>
            <a:r>
              <a:rPr lang="en-US" altLang="zh-CN" sz="8800" dirty="0"/>
              <a:t>Service Fabric</a:t>
            </a:r>
            <a:endParaRPr lang="zh-CN" altLang="en-US" sz="8800" dirty="0"/>
          </a:p>
        </p:txBody>
      </p:sp>
    </p:spTree>
    <p:extLst>
      <p:ext uri="{BB962C8B-B14F-4D97-AF65-F5344CB8AC3E}">
        <p14:creationId xmlns:p14="http://schemas.microsoft.com/office/powerpoint/2010/main" val="187628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1338" y="2062539"/>
            <a:ext cx="8907438" cy="923330"/>
          </a:xfrm>
          <a:prstGeom prst="rect">
            <a:avLst/>
          </a:prstGeom>
        </p:spPr>
        <p:txBody>
          <a:bodyPr wrap="square">
            <a:spAutoFit/>
          </a:bodyPr>
          <a:lstStyle/>
          <a:p>
            <a:r>
              <a:rPr lang="en-US" altLang="zh-CN" b="1" i="1" dirty="0">
                <a:solidFill>
                  <a:srgbClr val="222222"/>
                </a:solidFill>
                <a:latin typeface="segoe-ui_bold"/>
              </a:rPr>
              <a:t>Microservice applications are composed of small, independently versioned, and scalable customer-focused services that communicate with each other over standard protocols with well-defined interfaces.</a:t>
            </a:r>
            <a:endParaRPr lang="zh-CN" altLang="en-US" dirty="0"/>
          </a:p>
        </p:txBody>
      </p:sp>
      <p:sp>
        <p:nvSpPr>
          <p:cNvPr id="11" name="矩形 10"/>
          <p:cNvSpPr/>
          <p:nvPr/>
        </p:nvSpPr>
        <p:spPr>
          <a:xfrm>
            <a:off x="1005132" y="1019749"/>
            <a:ext cx="4903907" cy="584775"/>
          </a:xfrm>
          <a:prstGeom prst="rect">
            <a:avLst/>
          </a:prstGeom>
        </p:spPr>
        <p:txBody>
          <a:bodyPr wrap="none">
            <a:spAutoFit/>
          </a:bodyPr>
          <a:lstStyle/>
          <a:p>
            <a:r>
              <a:rPr lang="en-US" altLang="zh-CN" sz="3200" dirty="0">
                <a:solidFill>
                  <a:srgbClr val="222222"/>
                </a:solidFill>
                <a:latin typeface="segoe-ui_normal"/>
              </a:rPr>
              <a:t>What is a </a:t>
            </a:r>
            <a:r>
              <a:rPr lang="en-US" altLang="zh-CN" sz="3200" dirty="0" err="1">
                <a:solidFill>
                  <a:srgbClr val="222222"/>
                </a:solidFill>
                <a:latin typeface="segoe-ui_normal"/>
              </a:rPr>
              <a:t>microservice</a:t>
            </a:r>
            <a:r>
              <a:rPr lang="en-US" altLang="zh-CN" sz="3200" dirty="0">
                <a:solidFill>
                  <a:srgbClr val="222222"/>
                </a:solidFill>
                <a:latin typeface="segoe-ui_normal"/>
              </a:rPr>
              <a:t>?</a:t>
            </a:r>
            <a:endParaRPr lang="en-US" altLang="zh-CN" sz="3200" b="0" i="0" dirty="0">
              <a:solidFill>
                <a:srgbClr val="222222"/>
              </a:solidFill>
              <a:effectLst/>
              <a:latin typeface="segoe-ui_normal"/>
            </a:endParaRPr>
          </a:p>
        </p:txBody>
      </p:sp>
    </p:spTree>
    <p:extLst>
      <p:ext uri="{BB962C8B-B14F-4D97-AF65-F5344CB8AC3E}">
        <p14:creationId xmlns:p14="http://schemas.microsoft.com/office/powerpoint/2010/main" val="166306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060061" y="2183330"/>
            <a:ext cx="3282433" cy="3270668"/>
          </a:xfrm>
          <a:prstGeom prst="rect">
            <a:avLst/>
          </a:prstGeom>
        </p:spPr>
      </p:pic>
      <p:pic>
        <p:nvPicPr>
          <p:cNvPr id="5" name="图片 4"/>
          <p:cNvPicPr>
            <a:picLocks noChangeAspect="1"/>
          </p:cNvPicPr>
          <p:nvPr/>
        </p:nvPicPr>
        <p:blipFill>
          <a:blip r:embed="rId3"/>
          <a:stretch>
            <a:fillRect/>
          </a:stretch>
        </p:blipFill>
        <p:spPr>
          <a:xfrm>
            <a:off x="272956" y="2183330"/>
            <a:ext cx="3002974" cy="3270668"/>
          </a:xfrm>
          <a:prstGeom prst="rect">
            <a:avLst/>
          </a:prstGeom>
        </p:spPr>
      </p:pic>
      <p:pic>
        <p:nvPicPr>
          <p:cNvPr id="4" name="图片 3"/>
          <p:cNvPicPr>
            <a:picLocks noChangeAspect="1"/>
          </p:cNvPicPr>
          <p:nvPr/>
        </p:nvPicPr>
        <p:blipFill>
          <a:blip r:embed="rId4"/>
          <a:stretch>
            <a:fillRect/>
          </a:stretch>
        </p:blipFill>
        <p:spPr>
          <a:xfrm>
            <a:off x="7938446" y="2212031"/>
            <a:ext cx="3962403" cy="3241967"/>
          </a:xfrm>
          <a:prstGeom prst="rect">
            <a:avLst/>
          </a:prstGeom>
        </p:spPr>
      </p:pic>
      <p:sp>
        <p:nvSpPr>
          <p:cNvPr id="6" name="标题 1"/>
          <p:cNvSpPr>
            <a:spLocks noGrp="1"/>
          </p:cNvSpPr>
          <p:nvPr>
            <p:ph type="ctrTitle"/>
          </p:nvPr>
        </p:nvSpPr>
        <p:spPr>
          <a:xfrm>
            <a:off x="309644" y="436727"/>
            <a:ext cx="6664362" cy="698525"/>
          </a:xfrm>
        </p:spPr>
        <p:txBody>
          <a:bodyPr>
            <a:normAutofit/>
          </a:bodyPr>
          <a:lstStyle/>
          <a:p>
            <a:pPr algn="l"/>
            <a:r>
              <a:rPr lang="zh-CN" altLang="en-US" sz="4000" dirty="0" smtClean="0"/>
              <a:t>微服务的进化</a:t>
            </a:r>
            <a:endParaRPr lang="zh-CN" altLang="en-US" sz="4000" dirty="0"/>
          </a:p>
        </p:txBody>
      </p:sp>
    </p:spTree>
    <p:extLst>
      <p:ext uri="{BB962C8B-B14F-4D97-AF65-F5344CB8AC3E}">
        <p14:creationId xmlns:p14="http://schemas.microsoft.com/office/powerpoint/2010/main" val="302764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499" y="1374591"/>
            <a:ext cx="4669868" cy="369332"/>
          </a:xfrm>
          <a:prstGeom prst="rect">
            <a:avLst/>
          </a:prstGeom>
        </p:spPr>
        <p:txBody>
          <a:bodyPr wrap="none">
            <a:spAutoFit/>
          </a:bodyPr>
          <a:lstStyle/>
          <a:p>
            <a:r>
              <a:rPr lang="en-US" altLang="zh-CN" dirty="0" smtClean="0"/>
              <a:t>1.</a:t>
            </a:r>
            <a:r>
              <a:rPr lang="zh-CN" altLang="en-US" dirty="0" smtClean="0"/>
              <a:t>发布时间长  </a:t>
            </a:r>
            <a:r>
              <a:rPr lang="en-US" altLang="zh-CN" dirty="0" smtClean="0"/>
              <a:t>---------&gt;</a:t>
            </a:r>
            <a:r>
              <a:rPr lang="zh-CN" altLang="en-US" dirty="0" smtClean="0"/>
              <a:t>单个服务发布，</a:t>
            </a:r>
            <a:r>
              <a:rPr lang="en-US" altLang="zh-CN" dirty="0" smtClean="0"/>
              <a:t> 0 </a:t>
            </a:r>
            <a:r>
              <a:rPr lang="zh-CN" altLang="en-US" dirty="0" smtClean="0"/>
              <a:t>停机</a:t>
            </a:r>
            <a:endParaRPr lang="zh-CN" altLang="en-US" dirty="0"/>
          </a:p>
        </p:txBody>
      </p:sp>
      <p:sp>
        <p:nvSpPr>
          <p:cNvPr id="7" name="矩形 6"/>
          <p:cNvSpPr/>
          <p:nvPr/>
        </p:nvSpPr>
        <p:spPr>
          <a:xfrm>
            <a:off x="1263499" y="1961444"/>
            <a:ext cx="4998484" cy="369332"/>
          </a:xfrm>
          <a:prstGeom prst="rect">
            <a:avLst/>
          </a:prstGeom>
        </p:spPr>
        <p:txBody>
          <a:bodyPr wrap="none">
            <a:spAutoFit/>
          </a:bodyPr>
          <a:lstStyle/>
          <a:p>
            <a:r>
              <a:rPr lang="en-US" altLang="zh-CN" dirty="0" smtClean="0"/>
              <a:t>2.</a:t>
            </a:r>
            <a:r>
              <a:rPr lang="zh-CN" altLang="en-US" dirty="0" smtClean="0"/>
              <a:t>扩展又慢又贵 </a:t>
            </a:r>
            <a:r>
              <a:rPr lang="en-US" altLang="zh-CN" dirty="0" smtClean="0"/>
              <a:t>-------&gt;</a:t>
            </a:r>
            <a:r>
              <a:rPr lang="zh-CN" altLang="en-US" dirty="0"/>
              <a:t>单个</a:t>
            </a:r>
            <a:r>
              <a:rPr lang="zh-CN" altLang="en-US" dirty="0" smtClean="0"/>
              <a:t>服务</a:t>
            </a:r>
            <a:r>
              <a:rPr lang="zh-CN" altLang="en-US" dirty="0"/>
              <a:t>升级</a:t>
            </a:r>
            <a:r>
              <a:rPr lang="zh-CN" altLang="en-US" dirty="0" smtClean="0"/>
              <a:t>，</a:t>
            </a:r>
            <a:r>
              <a:rPr lang="en-US" altLang="zh-CN" dirty="0" smtClean="0"/>
              <a:t> </a:t>
            </a:r>
            <a:r>
              <a:rPr lang="zh-CN" altLang="en-US" dirty="0" smtClean="0"/>
              <a:t>有针对性</a:t>
            </a:r>
            <a:endParaRPr lang="zh-CN" altLang="en-US" dirty="0"/>
          </a:p>
        </p:txBody>
      </p:sp>
      <p:sp>
        <p:nvSpPr>
          <p:cNvPr id="8" name="矩形 7"/>
          <p:cNvSpPr/>
          <p:nvPr/>
        </p:nvSpPr>
        <p:spPr>
          <a:xfrm>
            <a:off x="1263499" y="2548297"/>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284440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66029" y="497856"/>
            <a:ext cx="5602469" cy="4840166"/>
          </a:xfrm>
          <a:prstGeom prst="rect">
            <a:avLst/>
          </a:prstGeom>
        </p:spPr>
      </p:pic>
      <p:sp>
        <p:nvSpPr>
          <p:cNvPr id="9" name="矩形 8"/>
          <p:cNvSpPr/>
          <p:nvPr/>
        </p:nvSpPr>
        <p:spPr>
          <a:xfrm>
            <a:off x="1800306" y="5605396"/>
            <a:ext cx="9349913" cy="369332"/>
          </a:xfrm>
          <a:prstGeom prst="rect">
            <a:avLst/>
          </a:prstGeom>
        </p:spPr>
        <p:txBody>
          <a:bodyPr wrap="square">
            <a:spAutoFit/>
          </a:bodyPr>
          <a:lstStyle/>
          <a:p>
            <a:r>
              <a:rPr lang="en-US" altLang="zh-CN" dirty="0" smtClean="0"/>
              <a:t>Developer needs write additional code. Inter service communication and handling failures</a:t>
            </a:r>
            <a:endParaRPr lang="en-US" altLang="zh-CN" dirty="0"/>
          </a:p>
        </p:txBody>
      </p:sp>
    </p:spTree>
    <p:extLst>
      <p:ext uri="{BB962C8B-B14F-4D97-AF65-F5344CB8AC3E}">
        <p14:creationId xmlns:p14="http://schemas.microsoft.com/office/powerpoint/2010/main" val="329289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637190" y="286603"/>
            <a:ext cx="7469580" cy="862298"/>
          </a:xfrm>
        </p:spPr>
        <p:txBody>
          <a:bodyPr>
            <a:normAutofit/>
          </a:bodyPr>
          <a:lstStyle/>
          <a:p>
            <a:pPr algn="l"/>
            <a:r>
              <a:rPr lang="en-US" altLang="zh-CN" sz="4800" dirty="0" smtClean="0"/>
              <a:t>Azure Service Fabric</a:t>
            </a:r>
            <a:endParaRPr lang="zh-CN" altLang="en-US" sz="4800" dirty="0"/>
          </a:p>
        </p:txBody>
      </p:sp>
      <p:pic>
        <p:nvPicPr>
          <p:cNvPr id="5" name="Picture 2" descr="Image result for service fab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18" y="1399402"/>
            <a:ext cx="8822899" cy="45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3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824636"/>
            <a:ext cx="10217624" cy="3477875"/>
          </a:xfrm>
          <a:prstGeom prst="rect">
            <a:avLst/>
          </a:prstGeom>
        </p:spPr>
        <p:txBody>
          <a:bodyPr wrap="square">
            <a:spAutoFit/>
          </a:bodyPr>
          <a:lstStyle/>
          <a:p>
            <a:r>
              <a:rPr lang="en-US" altLang="zh-CN" sz="4400" dirty="0"/>
              <a:t>Azure service fabric is an </a:t>
            </a:r>
            <a:r>
              <a:rPr lang="en-US" altLang="zh-CN" sz="4400" dirty="0" smtClean="0"/>
              <a:t>application </a:t>
            </a:r>
            <a:r>
              <a:rPr lang="en-US" altLang="zh-CN" sz="4400" dirty="0"/>
              <a:t>platform that simplifies building, deploying micro service base applications,  to provide organization with scalable, agile and reliable applications. </a:t>
            </a:r>
            <a:endParaRPr lang="zh-CN" altLang="en-US" sz="4400" dirty="0"/>
          </a:p>
        </p:txBody>
      </p:sp>
    </p:spTree>
    <p:extLst>
      <p:ext uri="{BB962C8B-B14F-4D97-AF65-F5344CB8AC3E}">
        <p14:creationId xmlns:p14="http://schemas.microsoft.com/office/powerpoint/2010/main" val="219198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Why Service Fabric</a:t>
            </a:r>
            <a:endParaRPr lang="zh-CN" altLang="en-US" dirty="0"/>
          </a:p>
        </p:txBody>
      </p:sp>
    </p:spTree>
    <p:extLst>
      <p:ext uri="{BB962C8B-B14F-4D97-AF65-F5344CB8AC3E}">
        <p14:creationId xmlns:p14="http://schemas.microsoft.com/office/powerpoint/2010/main" val="123499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52473" y="1658534"/>
            <a:ext cx="9349913" cy="2308324"/>
          </a:xfrm>
          <a:prstGeom prst="rect">
            <a:avLst/>
          </a:prstGeom>
        </p:spPr>
        <p:txBody>
          <a:bodyPr wrap="square">
            <a:spAutoFit/>
          </a:bodyPr>
          <a:lstStyle/>
          <a:p>
            <a:r>
              <a:rPr lang="en-US" altLang="zh-CN" sz="3600" dirty="0"/>
              <a:t>Whether they are running Azure, </a:t>
            </a:r>
            <a:r>
              <a:rPr lang="en-US" altLang="zh-CN" sz="3600" dirty="0" smtClean="0"/>
              <a:t>On-Premises, </a:t>
            </a:r>
            <a:r>
              <a:rPr lang="en-US" altLang="zh-CN" sz="3600" dirty="0"/>
              <a:t>or in Other clouds, and developers get focus on code and delivery business layer. Which means customer get new features faster.</a:t>
            </a:r>
          </a:p>
        </p:txBody>
      </p:sp>
      <p:pic>
        <p:nvPicPr>
          <p:cNvPr id="2" name="图片 1"/>
          <p:cNvPicPr>
            <a:picLocks noChangeAspect="1"/>
          </p:cNvPicPr>
          <p:nvPr/>
        </p:nvPicPr>
        <p:blipFill>
          <a:blip r:embed="rId2"/>
          <a:stretch>
            <a:fillRect/>
          </a:stretch>
        </p:blipFill>
        <p:spPr>
          <a:xfrm>
            <a:off x="940363" y="4449848"/>
            <a:ext cx="2960268" cy="2071062"/>
          </a:xfrm>
          <a:prstGeom prst="rect">
            <a:avLst/>
          </a:prstGeom>
        </p:spPr>
      </p:pic>
      <p:pic>
        <p:nvPicPr>
          <p:cNvPr id="3" name="图片 2"/>
          <p:cNvPicPr>
            <a:picLocks noChangeAspect="1"/>
          </p:cNvPicPr>
          <p:nvPr/>
        </p:nvPicPr>
        <p:blipFill>
          <a:blip r:embed="rId3"/>
          <a:stretch>
            <a:fillRect/>
          </a:stretch>
        </p:blipFill>
        <p:spPr>
          <a:xfrm>
            <a:off x="4730225" y="4449848"/>
            <a:ext cx="2994411" cy="2071062"/>
          </a:xfrm>
          <a:prstGeom prst="rect">
            <a:avLst/>
          </a:prstGeom>
        </p:spPr>
      </p:pic>
      <p:pic>
        <p:nvPicPr>
          <p:cNvPr id="4" name="图片 3"/>
          <p:cNvPicPr>
            <a:picLocks noChangeAspect="1"/>
          </p:cNvPicPr>
          <p:nvPr/>
        </p:nvPicPr>
        <p:blipFill>
          <a:blip r:embed="rId4"/>
          <a:stretch>
            <a:fillRect/>
          </a:stretch>
        </p:blipFill>
        <p:spPr>
          <a:xfrm>
            <a:off x="8581244" y="4449848"/>
            <a:ext cx="2705460" cy="2067492"/>
          </a:xfrm>
          <a:prstGeom prst="rect">
            <a:avLst/>
          </a:prstGeom>
        </p:spPr>
      </p:pic>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1.</a:t>
            </a:r>
            <a:r>
              <a:rPr lang="zh-CN" altLang="en-US" sz="4400" dirty="0" smtClean="0"/>
              <a:t>多平台</a:t>
            </a:r>
            <a:endParaRPr lang="en-US" altLang="zh-CN" sz="4400" dirty="0"/>
          </a:p>
        </p:txBody>
      </p:sp>
    </p:spTree>
    <p:extLst>
      <p:ext uri="{BB962C8B-B14F-4D97-AF65-F5344CB8AC3E}">
        <p14:creationId xmlns:p14="http://schemas.microsoft.com/office/powerpoint/2010/main" val="378791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2.xxx</a:t>
            </a:r>
            <a:endParaRPr lang="en-US" altLang="zh-CN" sz="4400" dirty="0"/>
          </a:p>
        </p:txBody>
      </p:sp>
      <p:pic>
        <p:nvPicPr>
          <p:cNvPr id="5" name="图片 4"/>
          <p:cNvPicPr>
            <a:picLocks noChangeAspect="1"/>
          </p:cNvPicPr>
          <p:nvPr/>
        </p:nvPicPr>
        <p:blipFill>
          <a:blip r:embed="rId2"/>
          <a:stretch>
            <a:fillRect/>
          </a:stretch>
        </p:blipFill>
        <p:spPr>
          <a:xfrm>
            <a:off x="2146557" y="2775413"/>
            <a:ext cx="7161905" cy="3600000"/>
          </a:xfrm>
          <a:prstGeom prst="rect">
            <a:avLst/>
          </a:prstGeom>
        </p:spPr>
      </p:pic>
      <p:sp>
        <p:nvSpPr>
          <p:cNvPr id="7" name="矩形 6"/>
          <p:cNvSpPr/>
          <p:nvPr/>
        </p:nvSpPr>
        <p:spPr>
          <a:xfrm>
            <a:off x="2338316" y="1825569"/>
            <a:ext cx="6096000" cy="646331"/>
          </a:xfrm>
          <a:prstGeom prst="rect">
            <a:avLst/>
          </a:prstGeom>
        </p:spPr>
        <p:txBody>
          <a:bodyPr>
            <a:spAutoFit/>
          </a:bodyPr>
          <a:lstStyle/>
          <a:p>
            <a:r>
              <a:rPr lang="en-US" altLang="zh-CN" dirty="0"/>
              <a:t>Azure service fabric protects applications against failures by </a:t>
            </a:r>
            <a:r>
              <a:rPr lang="en-US" altLang="zh-CN" dirty="0" err="1"/>
              <a:t>modering</a:t>
            </a:r>
            <a:r>
              <a:rPr lang="en-US" altLang="zh-CN" dirty="0"/>
              <a:t> cluster and automatically </a:t>
            </a:r>
            <a:r>
              <a:rPr lang="en-US" altLang="zh-CN" dirty="0" err="1"/>
              <a:t>aiting</a:t>
            </a:r>
            <a:r>
              <a:rPr lang="en-US" altLang="zh-CN" dirty="0"/>
              <a:t> to </a:t>
            </a:r>
            <a:r>
              <a:rPr lang="en-US" altLang="zh-CN" dirty="0" err="1"/>
              <a:t>minegit</a:t>
            </a:r>
            <a:r>
              <a:rPr lang="en-US" altLang="zh-CN" dirty="0"/>
              <a:t> issues. </a:t>
            </a:r>
          </a:p>
        </p:txBody>
      </p:sp>
    </p:spTree>
    <p:extLst>
      <p:ext uri="{BB962C8B-B14F-4D97-AF65-F5344CB8AC3E}">
        <p14:creationId xmlns:p14="http://schemas.microsoft.com/office/powerpoint/2010/main" val="239960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3.models</a:t>
            </a:r>
            <a:endParaRPr lang="en-US" altLang="zh-CN" sz="4400" dirty="0"/>
          </a:p>
        </p:txBody>
      </p:sp>
      <p:pic>
        <p:nvPicPr>
          <p:cNvPr id="4" name="图片 3"/>
          <p:cNvPicPr>
            <a:picLocks noChangeAspect="1"/>
          </p:cNvPicPr>
          <p:nvPr/>
        </p:nvPicPr>
        <p:blipFill>
          <a:blip r:embed="rId2"/>
          <a:stretch>
            <a:fillRect/>
          </a:stretch>
        </p:blipFill>
        <p:spPr>
          <a:xfrm>
            <a:off x="1243890" y="1276396"/>
            <a:ext cx="10259789" cy="5152899"/>
          </a:xfrm>
          <a:prstGeom prst="rect">
            <a:avLst/>
          </a:prstGeom>
        </p:spPr>
      </p:pic>
    </p:spTree>
    <p:extLst>
      <p:ext uri="{BB962C8B-B14F-4D97-AF65-F5344CB8AC3E}">
        <p14:creationId xmlns:p14="http://schemas.microsoft.com/office/powerpoint/2010/main" val="292844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18" y="692844"/>
            <a:ext cx="8306037" cy="553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25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137" y="723331"/>
            <a:ext cx="11573302" cy="1225309"/>
          </a:xfrm>
          <a:prstGeom prst="rect">
            <a:avLst/>
          </a:prstGeom>
        </p:spPr>
        <p:txBody>
          <a:bodyPr wrap="square">
            <a:spAutoFit/>
          </a:bodyPr>
          <a:lstStyle/>
          <a:p>
            <a:r>
              <a:rPr lang="en-US" altLang="zh-CN" dirty="0"/>
              <a:t>Azure service fabric provide </a:t>
            </a:r>
            <a:r>
              <a:rPr lang="en-US" altLang="zh-CN" dirty="0" smtClean="0"/>
              <a:t>built-in </a:t>
            </a:r>
            <a:r>
              <a:rPr lang="en-US" altLang="zh-CN" dirty="0"/>
              <a:t>program models to simplify developing micro services. </a:t>
            </a:r>
          </a:p>
          <a:p>
            <a:r>
              <a:rPr lang="en-US" altLang="zh-CN" dirty="0"/>
              <a:t>Not only that, </a:t>
            </a:r>
            <a:r>
              <a:rPr lang="en-US" altLang="zh-CN" dirty="0" err="1"/>
              <a:t>ilet’s</a:t>
            </a:r>
            <a:r>
              <a:rPr lang="en-US" altLang="zh-CN" dirty="0"/>
              <a:t> you run any application code. In additional to support traditional stateless micro services, Azure service fabric support </a:t>
            </a:r>
            <a:r>
              <a:rPr lang="en-US" altLang="zh-CN" dirty="0" err="1"/>
              <a:t>stateful</a:t>
            </a:r>
            <a:r>
              <a:rPr lang="en-US" altLang="zh-CN" dirty="0"/>
              <a:t> micro service, core locating compute and data to reduce </a:t>
            </a:r>
            <a:r>
              <a:rPr lang="en-US" altLang="zh-CN" dirty="0" err="1"/>
              <a:t>lll</a:t>
            </a:r>
            <a:r>
              <a:rPr lang="en-US" altLang="zh-CN" dirty="0"/>
              <a:t> and hands performance will providing reliability through replication and persistence. </a:t>
            </a:r>
          </a:p>
        </p:txBody>
      </p:sp>
    </p:spTree>
    <p:extLst>
      <p:ext uri="{BB962C8B-B14F-4D97-AF65-F5344CB8AC3E}">
        <p14:creationId xmlns:p14="http://schemas.microsoft.com/office/powerpoint/2010/main" val="109023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2308324"/>
          </a:xfrm>
          <a:prstGeom prst="rect">
            <a:avLst/>
          </a:prstGeom>
        </p:spPr>
        <p:txBody>
          <a:bodyPr wrap="square">
            <a:spAutoFit/>
          </a:bodyPr>
          <a:lstStyle/>
          <a:p>
            <a:r>
              <a:rPr lang="en-US" altLang="zh-CN" dirty="0" smtClean="0"/>
              <a:t>Data partitions in service will long with dynamic resource </a:t>
            </a:r>
            <a:r>
              <a:rPr lang="en-US" altLang="zh-CN" dirty="0"/>
              <a:t>balancing</a:t>
            </a:r>
            <a:r>
              <a:rPr lang="en-US" altLang="zh-CN" dirty="0" smtClean="0"/>
              <a:t> make scaling on the demand routing. </a:t>
            </a:r>
          </a:p>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4</a:t>
            </a:r>
            <a:r>
              <a:rPr lang="en-US" altLang="zh-CN" sz="4400" dirty="0" smtClean="0"/>
              <a:t>.</a:t>
            </a:r>
            <a:r>
              <a:rPr lang="en-US" altLang="zh-CN" sz="4400" dirty="0"/>
              <a:t> Data partitions</a:t>
            </a:r>
          </a:p>
        </p:txBody>
      </p:sp>
    </p:spTree>
    <p:extLst>
      <p:ext uri="{BB962C8B-B14F-4D97-AF65-F5344CB8AC3E}">
        <p14:creationId xmlns:p14="http://schemas.microsoft.com/office/powerpoint/2010/main" val="338238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5. Upgrade</a:t>
            </a:r>
            <a:endParaRPr lang="en-US" altLang="zh-CN" sz="4400" dirty="0"/>
          </a:p>
        </p:txBody>
      </p:sp>
    </p:spTree>
    <p:extLst>
      <p:ext uri="{BB962C8B-B14F-4D97-AF65-F5344CB8AC3E}">
        <p14:creationId xmlns:p14="http://schemas.microsoft.com/office/powerpoint/2010/main" val="3575573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646331"/>
          </a:xfrm>
          <a:prstGeom prst="rect">
            <a:avLst/>
          </a:prstGeom>
        </p:spPr>
        <p:txBody>
          <a:bodyPr wrap="square">
            <a:spAutoFit/>
          </a:bodyPr>
          <a:lstStyle/>
          <a:p>
            <a:r>
              <a:rPr lang="en-US" altLang="zh-CN" dirty="0" smtClean="0"/>
              <a:t>Azure service fabric was born from our years to </a:t>
            </a:r>
            <a:r>
              <a:rPr lang="en-US" altLang="zh-CN" dirty="0"/>
              <a:t>experience delivering </a:t>
            </a:r>
            <a:r>
              <a:rPr lang="en-US" altLang="zh-CN" dirty="0" err="1" smtClean="0"/>
              <a:t>metion</a:t>
            </a:r>
            <a:r>
              <a:rPr lang="en-US" altLang="zh-CN" dirty="0" smtClean="0"/>
              <a:t> critical cloud services. And today</a:t>
            </a:r>
            <a:r>
              <a:rPr lang="en-US" altLang="zh-CN" dirty="0"/>
              <a:t>, </a:t>
            </a:r>
            <a:r>
              <a:rPr lang="en-US" altLang="zh-CN" dirty="0" smtClean="0"/>
              <a:t>hundreds of organizations are releasing same benefits of micro service approach.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6</a:t>
            </a:r>
            <a:r>
              <a:rPr lang="en-US" altLang="zh-CN" sz="4400" dirty="0" smtClean="0"/>
              <a:t>. Born</a:t>
            </a:r>
            <a:endParaRPr lang="en-US" altLang="zh-CN" sz="4400" dirty="0"/>
          </a:p>
        </p:txBody>
      </p:sp>
    </p:spTree>
    <p:extLst>
      <p:ext uri="{BB962C8B-B14F-4D97-AF65-F5344CB8AC3E}">
        <p14:creationId xmlns:p14="http://schemas.microsoft.com/office/powerpoint/2010/main" val="149388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a:t>Not only that, but several </a:t>
            </a:r>
            <a:r>
              <a:rPr lang="en-US" altLang="zh-CN" dirty="0">
                <a:solidFill>
                  <a:srgbClr val="FF0000"/>
                </a:solidFill>
              </a:rPr>
              <a:t>key Microsoft products </a:t>
            </a:r>
            <a:r>
              <a:rPr lang="en-US" altLang="zh-CN" dirty="0"/>
              <a:t>run on Azure service fabric</a:t>
            </a:r>
            <a:r>
              <a:rPr lang="en-US" altLang="zh-CN" dirty="0" smtClean="0"/>
              <a:t>.</a:t>
            </a:r>
          </a:p>
          <a:p>
            <a:r>
              <a:rPr lang="en-US" altLang="zh-CN" dirty="0"/>
              <a:t>Service fabric support from main develop tools and program models. Improve developers productivity. This can be use built stateless service. The traditional way. </a:t>
            </a:r>
          </a:p>
          <a:p>
            <a:r>
              <a:rPr lang="en-US" altLang="zh-CN" dirty="0"/>
              <a:t>Where </a:t>
            </a:r>
            <a:r>
              <a:rPr lang="en-US" altLang="zh-CN" dirty="0" err="1"/>
              <a:t>nows</a:t>
            </a:r>
            <a:r>
              <a:rPr lang="en-US" altLang="zh-CN" dirty="0"/>
              <a:t> </a:t>
            </a:r>
            <a:r>
              <a:rPr lang="en-US" altLang="zh-CN" dirty="0" err="1"/>
              <a:t>stateful</a:t>
            </a:r>
            <a:r>
              <a:rPr lang="en-US" altLang="zh-CN" dirty="0"/>
              <a:t> micro service, will compute and data collocated to further decrease app complexity. </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7. Tools</a:t>
            </a:r>
          </a:p>
        </p:txBody>
      </p:sp>
    </p:spTree>
    <p:extLst>
      <p:ext uri="{BB962C8B-B14F-4D97-AF65-F5344CB8AC3E}">
        <p14:creationId xmlns:p14="http://schemas.microsoft.com/office/powerpoint/2010/main" val="414979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923330"/>
          </a:xfrm>
          <a:prstGeom prst="rect">
            <a:avLst/>
          </a:prstGeom>
        </p:spPr>
        <p:txBody>
          <a:bodyPr wrap="square">
            <a:spAutoFit/>
          </a:bodyPr>
          <a:lstStyle/>
          <a:p>
            <a:r>
              <a:rPr lang="en-US" altLang="zh-CN" dirty="0"/>
              <a:t>Azure service fabric also provide powerful management capability, include stage management, application lifecycle management with zero downtime upgrades. Easy service discovery, and details diagnosis and </a:t>
            </a:r>
            <a:r>
              <a:rPr lang="en-US" altLang="zh-CN" dirty="0" err="1"/>
              <a:t>manzheri</a:t>
            </a:r>
            <a:r>
              <a:rPr lang="en-US" altLang="zh-CN" dirty="0"/>
              <a:t>.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8. Powerful </a:t>
            </a:r>
            <a:r>
              <a:rPr lang="en-US" altLang="zh-CN" sz="4400" dirty="0"/>
              <a:t>management</a:t>
            </a:r>
            <a:endParaRPr lang="en-US" altLang="zh-CN" sz="4400" dirty="0" smtClean="0"/>
          </a:p>
        </p:txBody>
      </p:sp>
    </p:spTree>
    <p:extLst>
      <p:ext uri="{BB962C8B-B14F-4D97-AF65-F5344CB8AC3E}">
        <p14:creationId xmlns:p14="http://schemas.microsoft.com/office/powerpoint/2010/main" val="1246704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2031325"/>
          </a:xfrm>
          <a:prstGeom prst="rect">
            <a:avLst/>
          </a:prstGeom>
        </p:spPr>
        <p:txBody>
          <a:bodyPr wrap="square">
            <a:spAutoFit/>
          </a:bodyPr>
          <a:lstStyle/>
          <a:p>
            <a:r>
              <a:rPr lang="en-US" altLang="zh-CN" dirty="0" smtClean="0"/>
              <a:t>In addition, with support for Linux, developer can use tools they know to build and deploy service fabric application on Linux.</a:t>
            </a:r>
          </a:p>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err="1" smtClean="0"/>
              <a:t>scalblelity</a:t>
            </a:r>
            <a:r>
              <a:rPr lang="en-US" altLang="zh-CN" dirty="0" smtClean="0"/>
              <a:t> and x.</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9. </a:t>
            </a:r>
            <a:r>
              <a:rPr lang="en-US" altLang="zh-CN" sz="4400" dirty="0"/>
              <a:t>Linux</a:t>
            </a:r>
            <a:endParaRPr lang="en-US" altLang="zh-CN" sz="4400" dirty="0" smtClean="0"/>
          </a:p>
        </p:txBody>
      </p:sp>
    </p:spTree>
    <p:extLst>
      <p:ext uri="{BB962C8B-B14F-4D97-AF65-F5344CB8AC3E}">
        <p14:creationId xmlns:p14="http://schemas.microsoft.com/office/powerpoint/2010/main" val="137980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1477328"/>
          </a:xfrm>
          <a:prstGeom prst="rect">
            <a:avLst/>
          </a:prstGeom>
        </p:spPr>
        <p:txBody>
          <a:bodyPr wrap="square">
            <a:spAutoFit/>
          </a:bodyPr>
          <a:lstStyle/>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a:t>scalability and </a:t>
            </a:r>
            <a:r>
              <a:rPr lang="en-US" altLang="zh-CN" dirty="0" err="1" smtClean="0"/>
              <a:t>relaeci</a:t>
            </a:r>
            <a:r>
              <a:rPr lang="en-US" altLang="zh-CN" dirty="0" smtClean="0"/>
              <a:t>.</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10. Industries</a:t>
            </a:r>
          </a:p>
        </p:txBody>
      </p:sp>
    </p:spTree>
    <p:extLst>
      <p:ext uri="{BB962C8B-B14F-4D97-AF65-F5344CB8AC3E}">
        <p14:creationId xmlns:p14="http://schemas.microsoft.com/office/powerpoint/2010/main" val="355426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647" y="1101864"/>
            <a:ext cx="11663454" cy="965043"/>
          </a:xfrm>
        </p:spPr>
        <p:txBody>
          <a:bodyPr>
            <a:normAutofit fontScale="90000"/>
          </a:bodyPr>
          <a:lstStyle/>
          <a:p>
            <a:r>
              <a:rPr lang="en-US" altLang="zh-CN" dirty="0"/>
              <a:t>Stateless and </a:t>
            </a:r>
            <a:r>
              <a:rPr lang="en-US" altLang="zh-CN" dirty="0" err="1"/>
              <a:t>stateful</a:t>
            </a:r>
            <a:r>
              <a:rPr lang="en-US" altLang="zh-CN" dirty="0"/>
              <a:t> </a:t>
            </a:r>
            <a:r>
              <a:rPr lang="en-US" altLang="zh-CN" dirty="0" err="1"/>
              <a:t>microservices</a:t>
            </a:r>
            <a:r>
              <a:rPr lang="en-US" altLang="zh-CN" dirty="0"/>
              <a:t> for Service Fabric</a:t>
            </a:r>
          </a:p>
        </p:txBody>
      </p:sp>
      <p:sp>
        <p:nvSpPr>
          <p:cNvPr id="3" name="矩形 2"/>
          <p:cNvSpPr/>
          <p:nvPr/>
        </p:nvSpPr>
        <p:spPr>
          <a:xfrm>
            <a:off x="878005" y="2066907"/>
            <a:ext cx="10517875" cy="923330"/>
          </a:xfrm>
          <a:prstGeom prst="rect">
            <a:avLst/>
          </a:prstGeom>
        </p:spPr>
        <p:txBody>
          <a:bodyPr wrap="square">
            <a:spAutoFit/>
          </a:bodyPr>
          <a:lstStyle/>
          <a:p>
            <a:r>
              <a:rPr lang="en-US" altLang="zh-CN" dirty="0">
                <a:solidFill>
                  <a:srgbClr val="222222"/>
                </a:solidFill>
                <a:latin typeface="segoe-ui_normal"/>
              </a:rPr>
              <a:t>Stateless </a:t>
            </a:r>
            <a:r>
              <a:rPr lang="en-US" altLang="zh-CN" dirty="0" err="1">
                <a:solidFill>
                  <a:srgbClr val="222222"/>
                </a:solidFill>
                <a:latin typeface="segoe-ui_normal"/>
              </a:rPr>
              <a:t>microservices</a:t>
            </a:r>
            <a:r>
              <a:rPr lang="en-US" altLang="zh-CN" dirty="0">
                <a:solidFill>
                  <a:srgbClr val="222222"/>
                </a:solidFill>
                <a:latin typeface="segoe-ui_normal"/>
              </a:rPr>
              <a:t> (such as protocol gateways and web proxies) do not maintain a mutable state outside a request and its response from the service. Azure Cloud Services worker roles are an example of a stateless service. </a:t>
            </a:r>
            <a:endParaRPr lang="zh-CN" altLang="en-US" dirty="0"/>
          </a:p>
        </p:txBody>
      </p:sp>
      <p:sp>
        <p:nvSpPr>
          <p:cNvPr id="4" name="矩形 3"/>
          <p:cNvSpPr/>
          <p:nvPr/>
        </p:nvSpPr>
        <p:spPr>
          <a:xfrm>
            <a:off x="878004" y="2990237"/>
            <a:ext cx="10122091" cy="1200329"/>
          </a:xfrm>
          <a:prstGeom prst="rect">
            <a:avLst/>
          </a:prstGeom>
        </p:spPr>
        <p:txBody>
          <a:bodyPr wrap="square">
            <a:spAutoFit/>
          </a:bodyPr>
          <a:lstStyle/>
          <a:p>
            <a:r>
              <a:rPr lang="en-US" altLang="zh-CN" dirty="0" err="1">
                <a:solidFill>
                  <a:srgbClr val="222222"/>
                </a:solidFill>
                <a:latin typeface="segoe-ui_normal"/>
              </a:rPr>
              <a:t>Stateful</a:t>
            </a:r>
            <a:r>
              <a:rPr lang="en-US" altLang="zh-CN" dirty="0">
                <a:solidFill>
                  <a:srgbClr val="222222"/>
                </a:solidFill>
                <a:latin typeface="segoe-ui_normal"/>
              </a:rPr>
              <a:t> </a:t>
            </a:r>
            <a:r>
              <a:rPr lang="en-US" altLang="zh-CN" dirty="0" err="1">
                <a:solidFill>
                  <a:srgbClr val="222222"/>
                </a:solidFill>
                <a:latin typeface="segoe-ui_normal"/>
              </a:rPr>
              <a:t>microservices</a:t>
            </a:r>
            <a:r>
              <a:rPr lang="en-US" altLang="zh-CN" dirty="0">
                <a:solidFill>
                  <a:srgbClr val="222222"/>
                </a:solidFill>
                <a:latin typeface="segoe-ui_normal"/>
              </a:rPr>
              <a:t> (such as user accounts, databases, devices, shopping carts, and queues) maintain a mutable, authoritative state beyond the request and its response. Today's Internet-scale applications consist of a combination of stateless and </a:t>
            </a:r>
            <a:r>
              <a:rPr lang="en-US" altLang="zh-CN" dirty="0" err="1">
                <a:solidFill>
                  <a:srgbClr val="222222"/>
                </a:solidFill>
                <a:latin typeface="segoe-ui_normal"/>
              </a:rPr>
              <a:t>stateful</a:t>
            </a:r>
            <a:r>
              <a:rPr lang="en-US" altLang="zh-CN" dirty="0">
                <a:solidFill>
                  <a:srgbClr val="222222"/>
                </a:solidFill>
                <a:latin typeface="segoe-ui_normal"/>
              </a:rPr>
              <a:t> </a:t>
            </a:r>
            <a:r>
              <a:rPr lang="en-US" altLang="zh-CN" dirty="0" err="1">
                <a:solidFill>
                  <a:srgbClr val="222222"/>
                </a:solidFill>
                <a:latin typeface="segoe-ui_normal"/>
              </a:rPr>
              <a:t>microservices</a:t>
            </a:r>
            <a:r>
              <a:rPr lang="en-US" altLang="zh-CN" dirty="0">
                <a:solidFill>
                  <a:srgbClr val="222222"/>
                </a:solidFill>
                <a:latin typeface="segoe-ui_normal"/>
              </a:rPr>
              <a:t>.</a:t>
            </a:r>
            <a:endParaRPr lang="zh-CN" altLang="en-US" dirty="0"/>
          </a:p>
        </p:txBody>
      </p:sp>
    </p:spTree>
    <p:extLst>
      <p:ext uri="{BB962C8B-B14F-4D97-AF65-F5344CB8AC3E}">
        <p14:creationId xmlns:p14="http://schemas.microsoft.com/office/powerpoint/2010/main" val="4174732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a:bodyPr>
          <a:lstStyle/>
          <a:p>
            <a:r>
              <a:rPr lang="en-US" altLang="zh-CN" dirty="0"/>
              <a:t>Application lifecycle management</a:t>
            </a:r>
          </a:p>
        </p:txBody>
      </p:sp>
      <p:sp>
        <p:nvSpPr>
          <p:cNvPr id="3" name="矩形 2"/>
          <p:cNvSpPr/>
          <p:nvPr/>
        </p:nvSpPr>
        <p:spPr>
          <a:xfrm>
            <a:off x="885130" y="2002388"/>
            <a:ext cx="3352200" cy="369332"/>
          </a:xfrm>
          <a:prstGeom prst="rect">
            <a:avLst/>
          </a:prstGeom>
        </p:spPr>
        <p:txBody>
          <a:bodyPr wrap="none">
            <a:spAutoFit/>
          </a:bodyPr>
          <a:lstStyle/>
          <a:p>
            <a:r>
              <a:rPr lang="zh-CN" altLang="en-US" dirty="0">
                <a:solidFill>
                  <a:srgbClr val="454545"/>
                </a:solidFill>
                <a:latin typeface="宋体" panose="02010600030101010101" pitchFamily="2" charset="-122"/>
              </a:rPr>
              <a:t>持续集成和持续交付（</a:t>
            </a:r>
            <a:r>
              <a:rPr lang="en-US" altLang="zh-CN" dirty="0">
                <a:solidFill>
                  <a:srgbClr val="454545"/>
                </a:solidFill>
                <a:latin typeface="Arial" panose="020B0604020202020204" pitchFamily="34" charset="0"/>
              </a:rPr>
              <a:t>CI/CD</a:t>
            </a:r>
            <a:r>
              <a:rPr lang="zh-CN" altLang="en-US" dirty="0">
                <a:solidFill>
                  <a:srgbClr val="454545"/>
                </a:solidFill>
                <a:latin typeface="宋体" panose="02010600030101010101" pitchFamily="2" charset="-122"/>
              </a:rPr>
              <a:t>）</a:t>
            </a:r>
            <a:endParaRPr lang="zh-CN" altLang="en-US" dirty="0"/>
          </a:p>
        </p:txBody>
      </p:sp>
      <p:sp>
        <p:nvSpPr>
          <p:cNvPr id="4" name="矩形 3"/>
          <p:cNvSpPr/>
          <p:nvPr/>
        </p:nvSpPr>
        <p:spPr>
          <a:xfrm>
            <a:off x="885129" y="2621099"/>
            <a:ext cx="10592637" cy="369332"/>
          </a:xfrm>
          <a:prstGeom prst="rect">
            <a:avLst/>
          </a:prstGeom>
        </p:spPr>
        <p:txBody>
          <a:bodyPr wrap="square">
            <a:spAutoFit/>
          </a:bodyPr>
          <a:lstStyle/>
          <a:p>
            <a:r>
              <a:rPr lang="en-US" altLang="zh-CN" dirty="0">
                <a:solidFill>
                  <a:srgbClr val="222222"/>
                </a:solidFill>
                <a:latin typeface="segoe-ui_normal"/>
              </a:rPr>
              <a:t>design, development, testing, deployment, upgrading, maintenance, and removal.</a:t>
            </a:r>
            <a:endParaRPr lang="zh-CN" altLang="en-US" dirty="0"/>
          </a:p>
        </p:txBody>
      </p:sp>
    </p:spTree>
    <p:extLst>
      <p:ext uri="{BB962C8B-B14F-4D97-AF65-F5344CB8AC3E}">
        <p14:creationId xmlns:p14="http://schemas.microsoft.com/office/powerpoint/2010/main" val="239719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37648" y="641444"/>
            <a:ext cx="9144000" cy="1121605"/>
          </a:xfrm>
        </p:spPr>
        <p:txBody>
          <a:bodyPr/>
          <a:lstStyle/>
          <a:p>
            <a:r>
              <a:rPr lang="en-US" altLang="zh-CN" dirty="0" smtClean="0"/>
              <a:t>Microservice</a:t>
            </a:r>
            <a:endParaRPr lang="zh-CN" altLang="en-US" dirty="0"/>
          </a:p>
        </p:txBody>
      </p:sp>
    </p:spTree>
    <p:extLst>
      <p:ext uri="{BB962C8B-B14F-4D97-AF65-F5344CB8AC3E}">
        <p14:creationId xmlns:p14="http://schemas.microsoft.com/office/powerpoint/2010/main" val="2628039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fontScale="90000"/>
          </a:bodyPr>
          <a:lstStyle/>
          <a:p>
            <a:r>
              <a:rPr lang="en-US" altLang="zh-CN" dirty="0"/>
              <a:t>So you want to learn about Service Fabric?</a:t>
            </a:r>
          </a:p>
        </p:txBody>
      </p:sp>
      <p:sp>
        <p:nvSpPr>
          <p:cNvPr id="3" name="矩形 2"/>
          <p:cNvSpPr/>
          <p:nvPr/>
        </p:nvSpPr>
        <p:spPr>
          <a:xfrm>
            <a:off x="296534" y="1753009"/>
            <a:ext cx="11663454" cy="646331"/>
          </a:xfrm>
          <a:prstGeom prst="rect">
            <a:avLst/>
          </a:prstGeom>
        </p:spPr>
        <p:txBody>
          <a:bodyPr wrap="square">
            <a:spAutoFit/>
          </a:bodyPr>
          <a:lstStyle/>
          <a:p>
            <a:r>
              <a:rPr lang="zh-CN" altLang="en-US" dirty="0"/>
              <a:t>https://mva.microsoft.com/en-US/training-courses/building-microservices-applications-on-azure-service-fabric-16747?l=tbuZM46yC_5206218965</a:t>
            </a:r>
          </a:p>
        </p:txBody>
      </p:sp>
    </p:spTree>
    <p:extLst>
      <p:ext uri="{BB962C8B-B14F-4D97-AF65-F5344CB8AC3E}">
        <p14:creationId xmlns:p14="http://schemas.microsoft.com/office/powerpoint/2010/main" val="2149352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a:bodyPr>
          <a:lstStyle/>
          <a:p>
            <a:r>
              <a:rPr lang="en-US" altLang="zh-CN" dirty="0"/>
              <a:t> built-in programming models </a:t>
            </a:r>
          </a:p>
        </p:txBody>
      </p:sp>
    </p:spTree>
    <p:extLst>
      <p:ext uri="{BB962C8B-B14F-4D97-AF65-F5344CB8AC3E}">
        <p14:creationId xmlns:p14="http://schemas.microsoft.com/office/powerpoint/2010/main" val="388788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en-US" altLang="zh-CN" dirty="0" smtClean="0"/>
              <a:t>Deploy</a:t>
            </a:r>
            <a:br>
              <a:rPr lang="en-US" altLang="zh-CN" dirty="0" smtClean="0"/>
            </a:br>
            <a:endParaRPr lang="zh-CN" altLang="en-US" dirty="0"/>
          </a:p>
        </p:txBody>
      </p:sp>
      <p:sp>
        <p:nvSpPr>
          <p:cNvPr id="3" name="矩形 2"/>
          <p:cNvSpPr/>
          <p:nvPr/>
        </p:nvSpPr>
        <p:spPr>
          <a:xfrm>
            <a:off x="2821161" y="3325297"/>
            <a:ext cx="3519874" cy="369332"/>
          </a:xfrm>
          <a:prstGeom prst="rect">
            <a:avLst/>
          </a:prstGeom>
        </p:spPr>
        <p:txBody>
          <a:bodyPr wrap="none">
            <a:spAutoFit/>
          </a:bodyPr>
          <a:lstStyle/>
          <a:p>
            <a:r>
              <a:rPr lang="zh-CN" altLang="en-US" dirty="0"/>
              <a:t>https://try.servicefabric.azure.com/</a:t>
            </a:r>
          </a:p>
        </p:txBody>
      </p:sp>
    </p:spTree>
    <p:extLst>
      <p:ext uri="{BB962C8B-B14F-4D97-AF65-F5344CB8AC3E}">
        <p14:creationId xmlns:p14="http://schemas.microsoft.com/office/powerpoint/2010/main" val="1875345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a:t>术语</a:t>
            </a:r>
          </a:p>
        </p:txBody>
      </p:sp>
    </p:spTree>
    <p:extLst>
      <p:ext uri="{BB962C8B-B14F-4D97-AF65-F5344CB8AC3E}">
        <p14:creationId xmlns:p14="http://schemas.microsoft.com/office/powerpoint/2010/main" val="1849265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268" y="563307"/>
            <a:ext cx="6096000" cy="1569660"/>
          </a:xfrm>
          <a:prstGeom prst="rect">
            <a:avLst/>
          </a:prstGeom>
        </p:spPr>
        <p:txBody>
          <a:bodyPr>
            <a:spAutoFit/>
          </a:bodyPr>
          <a:lstStyle/>
          <a:p>
            <a:r>
              <a:rPr lang="zh-CN" altLang="en-US" sz="3200" b="1" i="0" dirty="0" smtClean="0">
                <a:solidFill>
                  <a:srgbClr val="222222"/>
                </a:solidFill>
                <a:effectLst/>
                <a:latin typeface="segoe-ui_bold"/>
              </a:rPr>
              <a:t>群集</a:t>
            </a:r>
            <a:endParaRPr lang="en-US" altLang="zh-CN" sz="3200" dirty="0">
              <a:solidFill>
                <a:srgbClr val="222222"/>
              </a:solidFill>
              <a:latin typeface="segoe-ui_normal"/>
            </a:endParaRPr>
          </a:p>
          <a:p>
            <a:r>
              <a:rPr lang="zh-CN" altLang="en-US" sz="3200" b="1" i="0" dirty="0" smtClean="0">
                <a:solidFill>
                  <a:srgbClr val="222222"/>
                </a:solidFill>
                <a:effectLst/>
                <a:latin typeface="segoe-ui_bold"/>
              </a:rPr>
              <a:t>节点</a:t>
            </a:r>
            <a:endParaRPr lang="en-US" altLang="zh-CN" sz="3200" b="1" i="0" dirty="0" smtClean="0">
              <a:solidFill>
                <a:srgbClr val="222222"/>
              </a:solidFill>
              <a:effectLst/>
              <a:latin typeface="segoe-ui_bold"/>
            </a:endParaRPr>
          </a:p>
          <a:p>
            <a:r>
              <a:rPr lang="zh-CN" altLang="en-US" sz="3200" b="1" dirty="0">
                <a:solidFill>
                  <a:srgbClr val="222222"/>
                </a:solidFill>
                <a:latin typeface="segoe-ui_bold"/>
              </a:rPr>
              <a:t>分区</a:t>
            </a:r>
            <a:endParaRPr lang="zh-CN" altLang="en-US" sz="3200" b="0" i="0" dirty="0">
              <a:solidFill>
                <a:srgbClr val="222222"/>
              </a:solidFill>
              <a:effectLst/>
              <a:latin typeface="segoe-ui_normal"/>
            </a:endParaRPr>
          </a:p>
        </p:txBody>
      </p:sp>
    </p:spTree>
    <p:extLst>
      <p:ext uri="{BB962C8B-B14F-4D97-AF65-F5344CB8AC3E}">
        <p14:creationId xmlns:p14="http://schemas.microsoft.com/office/powerpoint/2010/main" val="1819682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1201002"/>
            <a:ext cx="9144000" cy="1107957"/>
          </a:xfrm>
        </p:spPr>
        <p:txBody>
          <a:bodyPr/>
          <a:lstStyle/>
          <a:p>
            <a:r>
              <a:rPr lang="en-US" altLang="zh-CN" dirty="0"/>
              <a:t>Service Fabric </a:t>
            </a:r>
            <a:r>
              <a:rPr lang="zh-CN" altLang="en-US" dirty="0" smtClean="0"/>
              <a:t>精通预告</a:t>
            </a:r>
            <a:endParaRPr lang="zh-CN" altLang="en-US" dirty="0"/>
          </a:p>
        </p:txBody>
      </p:sp>
      <p:sp>
        <p:nvSpPr>
          <p:cNvPr id="3" name="矩形 2"/>
          <p:cNvSpPr/>
          <p:nvPr/>
        </p:nvSpPr>
        <p:spPr>
          <a:xfrm>
            <a:off x="2413881" y="2753015"/>
            <a:ext cx="4735592" cy="369332"/>
          </a:xfrm>
          <a:prstGeom prst="rect">
            <a:avLst/>
          </a:prstGeom>
        </p:spPr>
        <p:txBody>
          <a:bodyPr wrap="none">
            <a:spAutoFit/>
          </a:bodyPr>
          <a:lstStyle/>
          <a:p>
            <a:r>
              <a:rPr lang="zh-CN" altLang="en-US" b="1" dirty="0" smtClean="0">
                <a:solidFill>
                  <a:srgbClr val="222222"/>
                </a:solidFill>
                <a:latin typeface="segoe-ui_bold"/>
              </a:rPr>
              <a:t>新中国</a:t>
            </a:r>
            <a:r>
              <a:rPr lang="en-US" altLang="zh-CN" b="1" dirty="0" smtClean="0">
                <a:solidFill>
                  <a:srgbClr val="222222"/>
                </a:solidFill>
                <a:latin typeface="segoe-ui_bold"/>
              </a:rPr>
              <a:t>Service Fabric</a:t>
            </a:r>
            <a:r>
              <a:rPr lang="zh-CN" altLang="en-US" b="1" dirty="0" smtClean="0">
                <a:solidFill>
                  <a:srgbClr val="222222"/>
                </a:solidFill>
                <a:latin typeface="segoe-ui_bold"/>
              </a:rPr>
              <a:t>的领军人物 </a:t>
            </a:r>
            <a:r>
              <a:rPr lang="en-US" altLang="zh-CN" b="1" dirty="0" smtClean="0">
                <a:solidFill>
                  <a:srgbClr val="222222"/>
                </a:solidFill>
                <a:latin typeface="segoe-ui_bold"/>
              </a:rPr>
              <a:t>Sam Pang</a:t>
            </a:r>
            <a:endParaRPr lang="zh-CN" altLang="en-US" dirty="0">
              <a:solidFill>
                <a:srgbClr val="222222"/>
              </a:solidFill>
              <a:latin typeface="segoe-ui_normal"/>
            </a:endParaRPr>
          </a:p>
        </p:txBody>
      </p:sp>
    </p:spTree>
    <p:extLst>
      <p:ext uri="{BB962C8B-B14F-4D97-AF65-F5344CB8AC3E}">
        <p14:creationId xmlns:p14="http://schemas.microsoft.com/office/powerpoint/2010/main" val="37027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648" y="641444"/>
            <a:ext cx="9144000" cy="1121605"/>
          </a:xfrm>
        </p:spPr>
        <p:txBody>
          <a:bodyPr/>
          <a:lstStyle/>
          <a:p>
            <a:r>
              <a:rPr lang="zh-CN" altLang="en-US" dirty="0" smtClean="0"/>
              <a:t>什么是</a:t>
            </a:r>
            <a:r>
              <a:rPr lang="en-US" altLang="zh-CN" dirty="0" smtClean="0"/>
              <a:t>Service Fabric</a:t>
            </a:r>
            <a:endParaRPr lang="zh-CN" altLang="en-US" dirty="0"/>
          </a:p>
        </p:txBody>
      </p:sp>
      <p:sp>
        <p:nvSpPr>
          <p:cNvPr id="3" name="标题 1"/>
          <p:cNvSpPr txBox="1">
            <a:spLocks/>
          </p:cNvSpPr>
          <p:nvPr/>
        </p:nvSpPr>
        <p:spPr>
          <a:xfrm>
            <a:off x="2929721" y="2306470"/>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1.</a:t>
            </a:r>
            <a:r>
              <a:rPr lang="zh-CN" altLang="en-US" sz="4000" dirty="0" smtClean="0"/>
              <a:t>传统服务的弊端</a:t>
            </a:r>
            <a:endParaRPr lang="zh-CN" altLang="en-US" sz="4000" dirty="0"/>
          </a:p>
        </p:txBody>
      </p:sp>
      <p:sp>
        <p:nvSpPr>
          <p:cNvPr id="4" name="标题 1"/>
          <p:cNvSpPr txBox="1">
            <a:spLocks/>
          </p:cNvSpPr>
          <p:nvPr/>
        </p:nvSpPr>
        <p:spPr>
          <a:xfrm>
            <a:off x="2929721" y="3234517"/>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2.</a:t>
            </a:r>
            <a:r>
              <a:rPr lang="zh-CN" altLang="en-US" sz="4000" dirty="0" smtClean="0"/>
              <a:t>微服务</a:t>
            </a:r>
            <a:endParaRPr lang="zh-CN" altLang="en-US" sz="4000" dirty="0"/>
          </a:p>
        </p:txBody>
      </p:sp>
      <p:sp>
        <p:nvSpPr>
          <p:cNvPr id="5" name="标题 1"/>
          <p:cNvSpPr txBox="1">
            <a:spLocks/>
          </p:cNvSpPr>
          <p:nvPr/>
        </p:nvSpPr>
        <p:spPr>
          <a:xfrm>
            <a:off x="2929721" y="4162564"/>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3</a:t>
            </a:r>
            <a:r>
              <a:rPr lang="en-US" altLang="zh-CN" sz="4000" dirty="0" smtClean="0"/>
              <a:t>.</a:t>
            </a:r>
            <a:r>
              <a:rPr lang="en-US" altLang="zh-CN" sz="4000" dirty="0"/>
              <a:t> Service Fabric</a:t>
            </a:r>
            <a:endParaRPr lang="zh-CN" altLang="en-US" sz="4000" dirty="0"/>
          </a:p>
        </p:txBody>
      </p:sp>
    </p:spTree>
    <p:extLst>
      <p:ext uri="{BB962C8B-B14F-4D97-AF65-F5344CB8AC3E}">
        <p14:creationId xmlns:p14="http://schemas.microsoft.com/office/powerpoint/2010/main" val="118093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520" y="423080"/>
            <a:ext cx="4726673" cy="875945"/>
          </a:xfrm>
        </p:spPr>
        <p:txBody>
          <a:bodyPr>
            <a:normAutofit/>
          </a:bodyPr>
          <a:lstStyle/>
          <a:p>
            <a:pPr algn="l"/>
            <a:r>
              <a:rPr lang="zh-CN" altLang="en-US" sz="4800" dirty="0" smtClean="0"/>
              <a:t>传统服务的弊端</a:t>
            </a:r>
            <a:endParaRPr lang="zh-CN" altLang="en-US" sz="4800" dirty="0"/>
          </a:p>
        </p:txBody>
      </p:sp>
      <p:pic>
        <p:nvPicPr>
          <p:cNvPr id="4" name="图片 3"/>
          <p:cNvPicPr>
            <a:picLocks noChangeAspect="1"/>
          </p:cNvPicPr>
          <p:nvPr/>
        </p:nvPicPr>
        <p:blipFill>
          <a:blip r:embed="rId2"/>
          <a:stretch>
            <a:fillRect/>
          </a:stretch>
        </p:blipFill>
        <p:spPr>
          <a:xfrm>
            <a:off x="8617533" y="423080"/>
            <a:ext cx="3064950" cy="3072212"/>
          </a:xfrm>
          <a:prstGeom prst="rect">
            <a:avLst/>
          </a:prstGeom>
        </p:spPr>
      </p:pic>
      <p:sp>
        <p:nvSpPr>
          <p:cNvPr id="5" name="矩形 4"/>
          <p:cNvSpPr/>
          <p:nvPr/>
        </p:nvSpPr>
        <p:spPr>
          <a:xfrm>
            <a:off x="932681" y="1959186"/>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sp>
        <p:nvSpPr>
          <p:cNvPr id="6" name="矩形 5"/>
          <p:cNvSpPr/>
          <p:nvPr/>
        </p:nvSpPr>
        <p:spPr>
          <a:xfrm>
            <a:off x="946329" y="2662468"/>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sp>
        <p:nvSpPr>
          <p:cNvPr id="7" name="矩形 6"/>
          <p:cNvSpPr/>
          <p:nvPr/>
        </p:nvSpPr>
        <p:spPr>
          <a:xfrm>
            <a:off x="959977" y="3365750"/>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11778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2239" y="569373"/>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pic>
        <p:nvPicPr>
          <p:cNvPr id="3" name="图片 2"/>
          <p:cNvPicPr>
            <a:picLocks noChangeAspect="1"/>
          </p:cNvPicPr>
          <p:nvPr/>
        </p:nvPicPr>
        <p:blipFill>
          <a:blip r:embed="rId2"/>
          <a:stretch>
            <a:fillRect/>
          </a:stretch>
        </p:blipFill>
        <p:spPr>
          <a:xfrm>
            <a:off x="7028597" y="1204972"/>
            <a:ext cx="3903260" cy="2173026"/>
          </a:xfrm>
          <a:prstGeom prst="rect">
            <a:avLst/>
          </a:prstGeom>
        </p:spPr>
      </p:pic>
      <p:sp>
        <p:nvSpPr>
          <p:cNvPr id="2" name="矩形 1"/>
          <p:cNvSpPr/>
          <p:nvPr/>
        </p:nvSpPr>
        <p:spPr>
          <a:xfrm>
            <a:off x="1628633" y="3644265"/>
            <a:ext cx="9658066" cy="2031325"/>
          </a:xfrm>
          <a:prstGeom prst="rect">
            <a:avLst/>
          </a:prstGeom>
        </p:spPr>
        <p:txBody>
          <a:bodyPr wrap="square">
            <a:spAutoFit/>
          </a:bodyPr>
          <a:lstStyle/>
          <a:p>
            <a:r>
              <a:rPr lang="en-US" altLang="zh-CN" dirty="0">
                <a:solidFill>
                  <a:srgbClr val="505050"/>
                </a:solidFill>
                <a:latin typeface="Segoe UI Condensed"/>
              </a:rPr>
              <a:t>Competitive business pressures demand that applications continuously evolve, adding new features and functionality while remaining available 24x7. For example, it is no longer acceptable for a bank website to have a maintenance window, whereas even a few years ago it was the norm. Similarly, an e-commerce site that’s down for even a short time will drive customers to one of many competitors that can serve them at that moment. Failure to meet these demands can mean the difference between staying relevant and losing business.</a:t>
            </a:r>
            <a:endParaRPr lang="zh-CN" altLang="en-US" dirty="0"/>
          </a:p>
        </p:txBody>
      </p:sp>
    </p:spTree>
    <p:extLst>
      <p:ext uri="{BB962C8B-B14F-4D97-AF65-F5344CB8AC3E}">
        <p14:creationId xmlns:p14="http://schemas.microsoft.com/office/powerpoint/2010/main" val="334494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4112" y="583020"/>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pic>
        <p:nvPicPr>
          <p:cNvPr id="2" name="图片 1"/>
          <p:cNvPicPr>
            <a:picLocks noChangeAspect="1"/>
          </p:cNvPicPr>
          <p:nvPr/>
        </p:nvPicPr>
        <p:blipFill>
          <a:blip r:embed="rId2"/>
          <a:stretch>
            <a:fillRect/>
          </a:stretch>
        </p:blipFill>
        <p:spPr>
          <a:xfrm>
            <a:off x="1194112" y="1466503"/>
            <a:ext cx="2557207" cy="2657209"/>
          </a:xfrm>
          <a:prstGeom prst="rect">
            <a:avLst/>
          </a:prstGeom>
        </p:spPr>
      </p:pic>
      <p:pic>
        <p:nvPicPr>
          <p:cNvPr id="3" name="图片 2"/>
          <p:cNvPicPr>
            <a:picLocks noChangeAspect="1"/>
          </p:cNvPicPr>
          <p:nvPr/>
        </p:nvPicPr>
        <p:blipFill>
          <a:blip r:embed="rId3"/>
          <a:stretch>
            <a:fillRect/>
          </a:stretch>
        </p:blipFill>
        <p:spPr>
          <a:xfrm>
            <a:off x="5593560" y="1466503"/>
            <a:ext cx="4055407" cy="2657209"/>
          </a:xfrm>
          <a:prstGeom prst="rect">
            <a:avLst/>
          </a:prstGeom>
        </p:spPr>
      </p:pic>
    </p:spTree>
    <p:extLst>
      <p:ext uri="{BB962C8B-B14F-4D97-AF65-F5344CB8AC3E}">
        <p14:creationId xmlns:p14="http://schemas.microsoft.com/office/powerpoint/2010/main" val="377725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7447" y="1142579"/>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pic>
        <p:nvPicPr>
          <p:cNvPr id="4" name="图片 3"/>
          <p:cNvPicPr>
            <a:picLocks noChangeAspect="1"/>
          </p:cNvPicPr>
          <p:nvPr/>
        </p:nvPicPr>
        <p:blipFill>
          <a:blip r:embed="rId2"/>
          <a:stretch>
            <a:fillRect/>
          </a:stretch>
        </p:blipFill>
        <p:spPr>
          <a:xfrm>
            <a:off x="1377455" y="2070503"/>
            <a:ext cx="2853352" cy="2902928"/>
          </a:xfrm>
          <a:prstGeom prst="rect">
            <a:avLst/>
          </a:prstGeom>
        </p:spPr>
      </p:pic>
      <p:pic>
        <p:nvPicPr>
          <p:cNvPr id="5" name="图片 4"/>
          <p:cNvPicPr>
            <a:picLocks noChangeAspect="1"/>
          </p:cNvPicPr>
          <p:nvPr/>
        </p:nvPicPr>
        <p:blipFill>
          <a:blip r:embed="rId3"/>
          <a:stretch>
            <a:fillRect/>
          </a:stretch>
        </p:blipFill>
        <p:spPr>
          <a:xfrm>
            <a:off x="5677470" y="2070503"/>
            <a:ext cx="5887591" cy="2902333"/>
          </a:xfrm>
          <a:prstGeom prst="rect">
            <a:avLst/>
          </a:prstGeom>
        </p:spPr>
      </p:pic>
    </p:spTree>
    <p:extLst>
      <p:ext uri="{BB962C8B-B14F-4D97-AF65-F5344CB8AC3E}">
        <p14:creationId xmlns:p14="http://schemas.microsoft.com/office/powerpoint/2010/main" val="238153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9644" y="272955"/>
            <a:ext cx="4467072" cy="862298"/>
          </a:xfrm>
        </p:spPr>
        <p:txBody>
          <a:bodyPr>
            <a:normAutofit/>
          </a:bodyPr>
          <a:lstStyle/>
          <a:p>
            <a:pPr algn="l"/>
            <a:r>
              <a:rPr lang="en-US" altLang="zh-CN" sz="4800" dirty="0" err="1"/>
              <a:t>Microservices</a:t>
            </a:r>
            <a:endParaRPr lang="zh-CN" altLang="en-US" sz="4800" dirty="0"/>
          </a:p>
        </p:txBody>
      </p:sp>
      <p:pic>
        <p:nvPicPr>
          <p:cNvPr id="5" name="图片 4"/>
          <p:cNvPicPr>
            <a:picLocks noChangeAspect="1"/>
          </p:cNvPicPr>
          <p:nvPr/>
        </p:nvPicPr>
        <p:blipFill>
          <a:blip r:embed="rId2"/>
          <a:stretch>
            <a:fillRect/>
          </a:stretch>
        </p:blipFill>
        <p:spPr>
          <a:xfrm>
            <a:off x="7019643" y="215584"/>
            <a:ext cx="4828169" cy="2740089"/>
          </a:xfrm>
          <a:prstGeom prst="rect">
            <a:avLst/>
          </a:prstGeom>
        </p:spPr>
      </p:pic>
      <p:sp>
        <p:nvSpPr>
          <p:cNvPr id="3" name="矩形 2"/>
          <p:cNvSpPr/>
          <p:nvPr/>
        </p:nvSpPr>
        <p:spPr>
          <a:xfrm>
            <a:off x="1210395" y="1380913"/>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6" name="矩形 5"/>
          <p:cNvSpPr/>
          <p:nvPr/>
        </p:nvSpPr>
        <p:spPr>
          <a:xfrm>
            <a:off x="1210395" y="1845779"/>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7" name="矩形 6"/>
          <p:cNvSpPr/>
          <p:nvPr/>
        </p:nvSpPr>
        <p:spPr>
          <a:xfrm>
            <a:off x="1210395" y="2310645"/>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9" name="矩形 8"/>
          <p:cNvSpPr/>
          <p:nvPr/>
        </p:nvSpPr>
        <p:spPr>
          <a:xfrm>
            <a:off x="1210395" y="3951996"/>
            <a:ext cx="10526680" cy="923330"/>
          </a:xfrm>
          <a:prstGeom prst="rect">
            <a:avLst/>
          </a:prstGeom>
        </p:spPr>
        <p:txBody>
          <a:bodyPr wrap="square">
            <a:spAutoFit/>
          </a:bodyPr>
          <a:lstStyle/>
          <a:p>
            <a:r>
              <a:rPr lang="en-US" altLang="zh-CN" dirty="0" err="1"/>
              <a:t>Microservices</a:t>
            </a:r>
            <a:r>
              <a:rPr lang="en-US" altLang="zh-CN" dirty="0"/>
              <a:t>: An application revolution powered by the </a:t>
            </a:r>
            <a:r>
              <a:rPr lang="en-US" altLang="zh-CN" dirty="0" smtClean="0"/>
              <a:t>cloud</a:t>
            </a:r>
          </a:p>
          <a:p>
            <a:r>
              <a:rPr lang="zh-CN" altLang="en-US" dirty="0" smtClean="0">
                <a:hlinkClick r:id="rId3"/>
              </a:rPr>
              <a:t>https</a:t>
            </a:r>
            <a:r>
              <a:rPr lang="zh-CN" altLang="en-US" dirty="0">
                <a:hlinkClick r:id="rId3"/>
              </a:rPr>
              <a:t>://azure.microsoft.com/en-us/blog/microservices-an-application-revolution-powered-by-the-cloud</a:t>
            </a:r>
            <a:r>
              <a:rPr lang="zh-CN" altLang="en-US" dirty="0" smtClean="0">
                <a:hlinkClick r:id="rId3"/>
              </a:rPr>
              <a:t>/</a:t>
            </a:r>
            <a:endParaRPr lang="en-US" altLang="zh-CN" dirty="0" smtClean="0"/>
          </a:p>
          <a:p>
            <a:endParaRPr lang="en-US" altLang="zh-CN" dirty="0" smtClean="0"/>
          </a:p>
        </p:txBody>
      </p:sp>
    </p:spTree>
    <p:extLst>
      <p:ext uri="{BB962C8B-B14F-4D97-AF65-F5344CB8AC3E}">
        <p14:creationId xmlns:p14="http://schemas.microsoft.com/office/powerpoint/2010/main" val="40251530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1212</Words>
  <Application>Microsoft Office PowerPoint</Application>
  <PresentationFormat>宽屏</PresentationFormat>
  <Paragraphs>78</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Segoe UI Condensed</vt:lpstr>
      <vt:lpstr>segoe-ui_bold</vt:lpstr>
      <vt:lpstr>segoe-ui_normal</vt:lpstr>
      <vt:lpstr>宋体</vt:lpstr>
      <vt:lpstr>Arial</vt:lpstr>
      <vt:lpstr>Calibri</vt:lpstr>
      <vt:lpstr>Calibri Light</vt:lpstr>
      <vt:lpstr>Office 主题</vt:lpstr>
      <vt:lpstr>PowerPoint 演示文稿</vt:lpstr>
      <vt:lpstr>PowerPoint 演示文稿</vt:lpstr>
      <vt:lpstr>Microservice</vt:lpstr>
      <vt:lpstr>什么是Service Fabric</vt:lpstr>
      <vt:lpstr>传统服务的弊端</vt:lpstr>
      <vt:lpstr>PowerPoint 演示文稿</vt:lpstr>
      <vt:lpstr>PowerPoint 演示文稿</vt:lpstr>
      <vt:lpstr>PowerPoint 演示文稿</vt:lpstr>
      <vt:lpstr>Microservices</vt:lpstr>
      <vt:lpstr>PowerPoint 演示文稿</vt:lpstr>
      <vt:lpstr>微服务的进化</vt:lpstr>
      <vt:lpstr>PowerPoint 演示文稿</vt:lpstr>
      <vt:lpstr>PowerPoint 演示文稿</vt:lpstr>
      <vt:lpstr>Azure Service Fabric</vt:lpstr>
      <vt:lpstr>PowerPoint 演示文稿</vt:lpstr>
      <vt:lpstr>Why Service Fabric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Stateless and stateful microservices for Service Fabric</vt:lpstr>
      <vt:lpstr>Application lifecycle management</vt:lpstr>
      <vt:lpstr>So you want to learn about Service Fabric?</vt:lpstr>
      <vt:lpstr> built-in programming models </vt:lpstr>
      <vt:lpstr>Service Fabric Deploy </vt:lpstr>
      <vt:lpstr>Service Fabric 术语</vt:lpstr>
      <vt:lpstr>PowerPoint 演示文稿</vt:lpstr>
      <vt:lpstr>Service Fabric 精通预告</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什么是Service Fabric</dc:title>
  <dc:creator>user</dc:creator>
  <cp:lastModifiedBy>user</cp:lastModifiedBy>
  <cp:revision>343</cp:revision>
  <dcterms:created xsi:type="dcterms:W3CDTF">2017-10-31T12:26:22Z</dcterms:created>
  <dcterms:modified xsi:type="dcterms:W3CDTF">2017-12-18T15:13:32Z</dcterms:modified>
</cp:coreProperties>
</file>