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301" r:id="rId5"/>
    <p:sldId id="272" r:id="rId6"/>
    <p:sldId id="268" r:id="rId7"/>
    <p:sldId id="273" r:id="rId8"/>
    <p:sldId id="257" r:id="rId9"/>
    <p:sldId id="266" r:id="rId10"/>
    <p:sldId id="270" r:id="rId11"/>
    <p:sldId id="265" r:id="rId12"/>
    <p:sldId id="258" r:id="rId13"/>
    <p:sldId id="259" r:id="rId14"/>
    <p:sldId id="260" r:id="rId15"/>
    <p:sldId id="293" r:id="rId16"/>
    <p:sldId id="261" r:id="rId17"/>
    <p:sldId id="267" r:id="rId18"/>
    <p:sldId id="262" r:id="rId19"/>
    <p:sldId id="291" r:id="rId20"/>
    <p:sldId id="292" r:id="rId21"/>
    <p:sldId id="264" r:id="rId22"/>
    <p:sldId id="263" r:id="rId23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6850-3E3A-41F5-8093-CEAFB613AB3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65E9-1434-4334-9693-4C3021E9D6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6850-3E3A-41F5-8093-CEAFB613AB3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65E9-1434-4334-9693-4C3021E9D6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6850-3E3A-41F5-8093-CEAFB613AB3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65E9-1434-4334-9693-4C3021E9D6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6850-3E3A-41F5-8093-CEAFB613AB3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65E9-1434-4334-9693-4C3021E9D6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6850-3E3A-41F5-8093-CEAFB613AB3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65E9-1434-4334-9693-4C3021E9D6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6850-3E3A-41F5-8093-CEAFB613AB3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65E9-1434-4334-9693-4C3021E9D6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6850-3E3A-41F5-8093-CEAFB613AB3B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65E9-1434-4334-9693-4C3021E9D6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6850-3E3A-41F5-8093-CEAFB613AB3B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65E9-1434-4334-9693-4C3021E9D6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6850-3E3A-41F5-8093-CEAFB613AB3B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65E9-1434-4334-9693-4C3021E9D6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6850-3E3A-41F5-8093-CEAFB613AB3B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65E9-1434-4334-9693-4C3021E9D6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6850-3E3A-41F5-8093-CEAFB613AB3B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65E9-1434-4334-9693-4C3021E9D6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6850-3E3A-41F5-8093-CEAFB613AB3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65E9-1434-4334-9693-4C3021E9D6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6850-3E3A-41F5-8093-CEAFB613AB3B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65E9-1434-4334-9693-4C3021E9D6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6850-3E3A-41F5-8093-CEAFB613AB3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65E9-1434-4334-9693-4C3021E9D6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6850-3E3A-41F5-8093-CEAFB613AB3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65E9-1434-4334-9693-4C3021E9D6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6850-3E3A-41F5-8093-CEAFB613AB3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65E9-1434-4334-9693-4C3021E9D6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6850-3E3A-41F5-8093-CEAFB613AB3B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65E9-1434-4334-9693-4C3021E9D6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6850-3E3A-41F5-8093-CEAFB613AB3B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65E9-1434-4334-9693-4C3021E9D6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6850-3E3A-41F5-8093-CEAFB613AB3B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65E9-1434-4334-9693-4C3021E9D6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6850-3E3A-41F5-8093-CEAFB613AB3B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65E9-1434-4334-9693-4C3021E9D6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6850-3E3A-41F5-8093-CEAFB613AB3B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65E9-1434-4334-9693-4C3021E9D6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6850-3E3A-41F5-8093-CEAFB613AB3B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65E9-1434-4334-9693-4C3021E9D6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76850-3E3A-41F5-8093-CEAFB613AB3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D65E9-1434-4334-9693-4C3021E9D6D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76850-3E3A-41F5-8093-CEAFB613AB3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D65E9-1434-4334-9693-4C3021E9D6D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56603"/>
          </a:xfrm>
        </p:spPr>
        <p:txBody>
          <a:bodyPr/>
          <a:lstStyle/>
          <a:p>
            <a:r>
              <a:rPr lang="zh-CN" altLang="en-US" dirty="0"/>
              <a:t>银行、证券、保险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1009"/>
          </a:xfrm>
        </p:spPr>
        <p:txBody>
          <a:bodyPr/>
          <a:lstStyle/>
          <a:p>
            <a:r>
              <a:rPr lang="zh-CN" altLang="en-US" dirty="0"/>
              <a:t>四种保险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568190" y="2484120"/>
            <a:ext cx="14020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dirty="0">
                <a:sym typeface="+mn-ea"/>
              </a:rPr>
              <a:t>重疾险</a:t>
            </a:r>
            <a:endParaRPr lang="zh-CN" altLang="en-US" sz="3200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68190" y="3188335"/>
            <a:ext cx="14020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dirty="0">
                <a:sym typeface="+mn-ea"/>
              </a:rPr>
              <a:t>医疗险</a:t>
            </a:r>
            <a:endParaRPr lang="zh-CN" altLang="en-US" sz="3200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61230" y="4109085"/>
            <a:ext cx="14020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dirty="0">
                <a:sym typeface="+mn-ea"/>
              </a:rPr>
              <a:t>意外险</a:t>
            </a:r>
            <a:endParaRPr lang="zh-CN" altLang="en-US" sz="3200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1230" y="4903470"/>
            <a:ext cx="9956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dirty="0">
                <a:sym typeface="+mn-ea"/>
              </a:rPr>
              <a:t>寿险</a:t>
            </a:r>
            <a:endParaRPr lang="zh-CN" altLang="en-US" sz="3200" dirty="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02191"/>
          </a:xfrm>
        </p:spPr>
        <p:txBody>
          <a:bodyPr/>
          <a:lstStyle/>
          <a:p>
            <a:r>
              <a:rPr lang="zh-CN" altLang="en-US" dirty="0"/>
              <a:t>保险不是你想买，想买就能买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2677942" y="3244334"/>
            <a:ext cx="23442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健康告知</a:t>
            </a:r>
            <a:endParaRPr lang="en-US" altLang="zh-CN" sz="2800" dirty="0"/>
          </a:p>
          <a:p>
            <a:r>
              <a:rPr lang="zh-CN" altLang="en-US" sz="2800" dirty="0"/>
              <a:t>预核保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86265"/>
          </a:xfrm>
        </p:spPr>
        <p:txBody>
          <a:bodyPr/>
          <a:lstStyle/>
          <a:p>
            <a:r>
              <a:rPr lang="zh-CN" altLang="en-US" dirty="0"/>
              <a:t>健康告知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2677942" y="2597220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如实告知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677942" y="3244334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医保卡外借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787797" y="4020939"/>
            <a:ext cx="41452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/>
              <a:t>审核不严对每个投保人不负责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86265"/>
          </a:xfrm>
        </p:spPr>
        <p:txBody>
          <a:bodyPr/>
          <a:lstStyle/>
          <a:p>
            <a:r>
              <a:rPr lang="zh-CN" altLang="en-US" dirty="0"/>
              <a:t>猝死不是意外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86265"/>
          </a:xfrm>
        </p:spPr>
        <p:txBody>
          <a:bodyPr/>
          <a:lstStyle/>
          <a:p>
            <a:r>
              <a:rPr lang="zh-CN" altLang="en-US" dirty="0"/>
              <a:t>异地投保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86265"/>
          </a:xfrm>
        </p:spPr>
        <p:txBody>
          <a:bodyPr/>
          <a:lstStyle/>
          <a:p>
            <a:r>
              <a:rPr lang="zh-CN" altLang="en-US" dirty="0"/>
              <a:t>知识点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2945228" y="2414340"/>
            <a:ext cx="5516880" cy="26765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先保障，再理财</a:t>
            </a:r>
            <a:endParaRPr lang="en-US" altLang="zh-CN" sz="2800" dirty="0"/>
          </a:p>
          <a:p>
            <a:r>
              <a:rPr lang="zh-CN" altLang="en-US" sz="2800" dirty="0"/>
              <a:t>先大人后小孩，顶梁柱要投保到位</a:t>
            </a:r>
            <a:endParaRPr lang="en-US" altLang="zh-CN" sz="2800" dirty="0"/>
          </a:p>
          <a:p>
            <a:r>
              <a:rPr lang="zh-CN" altLang="en-US" sz="2800" dirty="0"/>
              <a:t>定期高保额好于终身低保额</a:t>
            </a:r>
            <a:endParaRPr lang="en-US" altLang="zh-CN" sz="2800" dirty="0"/>
          </a:p>
          <a:p>
            <a:r>
              <a:rPr lang="zh-CN" altLang="en-US" sz="2800" dirty="0"/>
              <a:t>拉长缴费期限 </a:t>
            </a:r>
            <a:endParaRPr lang="en-US" altLang="zh-CN" sz="2800" dirty="0"/>
          </a:p>
          <a:p>
            <a:r>
              <a:rPr lang="zh-CN" altLang="en-US" sz="2800" dirty="0"/>
              <a:t>夫妻互保</a:t>
            </a:r>
            <a:endParaRPr lang="en-US" altLang="zh-CN" sz="2800" dirty="0"/>
          </a:p>
          <a:p>
            <a:r>
              <a:rPr lang="zh-CN" altLang="en-US" sz="2800" dirty="0"/>
              <a:t>两年不可抗辩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2945130" y="509079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犹豫期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2945130" y="567055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高端医疗险</a:t>
            </a:r>
            <a:endParaRPr lang="zh-CN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86265"/>
          </a:xfrm>
        </p:spPr>
        <p:txBody>
          <a:bodyPr/>
          <a:lstStyle/>
          <a:p>
            <a:r>
              <a:rPr lang="zh-CN" altLang="en-US" dirty="0"/>
              <a:t>退保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733800" y="2321560"/>
            <a:ext cx="17811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dirty="0">
                <a:sym typeface="+mn-ea"/>
              </a:rPr>
              <a:t>现金价值</a:t>
            </a:r>
            <a:endParaRPr lang="zh-CN" altLang="en-US" sz="2400" dirty="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86265"/>
          </a:xfrm>
        </p:spPr>
        <p:txBody>
          <a:bodyPr/>
          <a:lstStyle/>
          <a:p>
            <a:r>
              <a:rPr lang="zh-CN" altLang="en-US" dirty="0"/>
              <a:t>相互保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86265"/>
          </a:xfrm>
        </p:spPr>
        <p:txBody>
          <a:bodyPr/>
          <a:lstStyle/>
          <a:p>
            <a:r>
              <a:rPr lang="zh-CN" altLang="en-US" dirty="0"/>
              <a:t>自己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86265"/>
          </a:xfrm>
        </p:spPr>
        <p:txBody>
          <a:bodyPr/>
          <a:lstStyle/>
          <a:p>
            <a:r>
              <a:rPr lang="zh-CN" altLang="en-US" dirty="0"/>
              <a:t>孩子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56603"/>
          </a:xfrm>
        </p:spPr>
        <p:txBody>
          <a:bodyPr/>
          <a:lstStyle/>
          <a:p>
            <a:r>
              <a:rPr lang="zh-CN" altLang="en-US" dirty="0"/>
              <a:t>起源，黑奴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86265"/>
          </a:xfrm>
        </p:spPr>
        <p:txBody>
          <a:bodyPr/>
          <a:lstStyle/>
          <a:p>
            <a:r>
              <a:rPr lang="zh-CN" altLang="en-US" dirty="0"/>
              <a:t>父母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825" y="173355"/>
            <a:ext cx="4578985" cy="651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56603"/>
          </a:xfrm>
        </p:spPr>
        <p:txBody>
          <a:bodyPr/>
          <a:lstStyle/>
          <a:p>
            <a:r>
              <a:rPr lang="zh-CN" altLang="en-US" dirty="0"/>
              <a:t>保险都是骗人的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48640"/>
            <a:ext cx="9144000" cy="1156603"/>
          </a:xfrm>
        </p:spPr>
        <p:txBody>
          <a:bodyPr/>
          <a:lstStyle/>
          <a:p>
            <a:r>
              <a:rPr lang="zh-CN" altLang="en-US" dirty="0"/>
              <a:t>保险到底是什么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766032" y="2637958"/>
            <a:ext cx="640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赌局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1659986" y="2017264"/>
            <a:ext cx="1783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ym typeface="+mn-ea"/>
              </a:rPr>
              <a:t>规避风险的工具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86265"/>
          </a:xfrm>
        </p:spPr>
        <p:txBody>
          <a:bodyPr/>
          <a:lstStyle/>
          <a:p>
            <a:r>
              <a:rPr lang="zh-CN" altLang="en-US" dirty="0"/>
              <a:t>医保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1953065" y="2509933"/>
            <a:ext cx="42811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起付线</a:t>
            </a:r>
            <a:endParaRPr lang="en-US" altLang="zh-CN" sz="2800" dirty="0"/>
          </a:p>
          <a:p>
            <a:r>
              <a:rPr lang="zh-CN" altLang="en-US" sz="2800" dirty="0"/>
              <a:t>报销比例</a:t>
            </a:r>
            <a:endParaRPr lang="en-US" altLang="zh-CN" sz="2800" dirty="0"/>
          </a:p>
          <a:p>
            <a:r>
              <a:rPr lang="zh-CN" altLang="en-US" sz="2800" dirty="0"/>
              <a:t>报销上限</a:t>
            </a:r>
            <a:endParaRPr lang="en-US" altLang="zh-CN" sz="2800" dirty="0"/>
          </a:p>
          <a:p>
            <a:r>
              <a:rPr lang="zh-CN" altLang="en-US" sz="2800" dirty="0"/>
              <a:t>药品限制</a:t>
            </a:r>
            <a:endParaRPr lang="zh-CN" altLang="en-US" sz="2800" dirty="0"/>
          </a:p>
          <a:p>
            <a:r>
              <a:rPr lang="zh-CN" altLang="en-US" sz="2800" dirty="0"/>
              <a:t>人人享有基本的医疗保障</a:t>
            </a:r>
            <a:endParaRPr 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7997605" y="2521059"/>
            <a:ext cx="2241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保证续保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86265"/>
          </a:xfrm>
        </p:spPr>
        <p:txBody>
          <a:bodyPr/>
          <a:lstStyle/>
          <a:p>
            <a:r>
              <a:rPr lang="zh-CN" altLang="en-US" dirty="0"/>
              <a:t>你的医保真的不够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858129" y="2526881"/>
            <a:ext cx="1062110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重疾治疗费</a:t>
            </a:r>
            <a:r>
              <a:rPr lang="en-US" altLang="zh-CN" sz="2800" dirty="0"/>
              <a:t>10-50</a:t>
            </a:r>
            <a:r>
              <a:rPr lang="zh-CN" altLang="en-US" sz="2800" dirty="0"/>
              <a:t>万</a:t>
            </a:r>
            <a:endParaRPr lang="en-US" altLang="zh-CN" sz="2800" dirty="0"/>
          </a:p>
          <a:p>
            <a:r>
              <a:rPr lang="zh-CN" altLang="en-US" dirty="0"/>
              <a:t>社保可以报销一部分，但很多疗效好副作用小的药品都是自费药，比如靶向治疗药物，所以不能完全指望社保。</a:t>
            </a:r>
            <a:r>
              <a:rPr lang="zh-CN" altLang="en-US" b="1" dirty="0"/>
              <a:t>根据北上广肿瘤医院的统计结果，癌症治疗中，实际的社保报销比例仅为</a:t>
            </a:r>
            <a:r>
              <a:rPr lang="en-US" altLang="zh-CN" b="1" dirty="0"/>
              <a:t>20%</a:t>
            </a:r>
            <a:r>
              <a:rPr lang="zh-CN" altLang="en-US" b="1" dirty="0"/>
              <a:t>左右。</a:t>
            </a:r>
            <a:r>
              <a:rPr lang="zh-CN" altLang="en-US" dirty="0"/>
              <a:t>如果出国就医或是使用国际最尖端的质子重离子治疗技术，那根本不用指望社保。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800" dirty="0"/>
              <a:t>康复费用</a:t>
            </a:r>
            <a:endParaRPr lang="en-US" altLang="zh-CN" sz="2800" dirty="0"/>
          </a:p>
          <a:p>
            <a:endParaRPr lang="en-US" altLang="zh-CN" sz="4000" dirty="0"/>
          </a:p>
          <a:p>
            <a:r>
              <a:rPr lang="zh-CN" altLang="en-US" sz="2800" dirty="0"/>
              <a:t>收入损失补偿  收入减少 </a:t>
            </a:r>
            <a:r>
              <a:rPr lang="en-US" altLang="zh-CN" sz="2800" dirty="0"/>
              <a:t>3-5 </a:t>
            </a:r>
            <a:r>
              <a:rPr lang="zh-CN" altLang="en-US" sz="2800" dirty="0"/>
              <a:t>年 </a:t>
            </a:r>
            <a:r>
              <a:rPr lang="en-US" altLang="zh-CN" sz="2800" dirty="0"/>
              <a:t>  50</a:t>
            </a:r>
            <a:r>
              <a:rPr lang="zh-CN" altLang="en-US" sz="2800" dirty="0"/>
              <a:t>万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369" y="438863"/>
            <a:ext cx="7834752" cy="460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106659" y="5358843"/>
            <a:ext cx="10288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91919"/>
                </a:solidFill>
                <a:latin typeface="PingFang SC"/>
              </a:rPr>
              <a:t>（</a:t>
            </a:r>
            <a:r>
              <a:rPr lang="en-US" altLang="zh-CN" b="1" dirty="0">
                <a:solidFill>
                  <a:srgbClr val="191919"/>
                </a:solidFill>
                <a:latin typeface="PingFang SC"/>
              </a:rPr>
              <a:t>1</a:t>
            </a:r>
            <a:r>
              <a:rPr lang="zh-CN" altLang="en-US" b="1" dirty="0">
                <a:solidFill>
                  <a:srgbClr val="191919"/>
                </a:solidFill>
                <a:latin typeface="PingFang SC"/>
              </a:rPr>
              <a:t>）</a:t>
            </a:r>
            <a:r>
              <a:rPr lang="en-US" altLang="zh-CN" b="1" dirty="0">
                <a:solidFill>
                  <a:srgbClr val="191919"/>
                </a:solidFill>
                <a:latin typeface="PingFang SC"/>
              </a:rPr>
              <a:t>40</a:t>
            </a:r>
            <a:r>
              <a:rPr lang="zh-CN" altLang="en-US" b="1" dirty="0">
                <a:solidFill>
                  <a:srgbClr val="191919"/>
                </a:solidFill>
                <a:latin typeface="PingFang SC"/>
              </a:rPr>
              <a:t>岁后重疾发病率快速提升；</a:t>
            </a:r>
            <a:endParaRPr lang="zh-CN" altLang="en-US" dirty="0">
              <a:solidFill>
                <a:srgbClr val="191919"/>
              </a:solidFill>
              <a:latin typeface="PingFang SC"/>
            </a:endParaRPr>
          </a:p>
          <a:p>
            <a:r>
              <a:rPr lang="zh-CN" altLang="en-US" b="1" dirty="0">
                <a:solidFill>
                  <a:srgbClr val="191919"/>
                </a:solidFill>
                <a:latin typeface="PingFang SC"/>
              </a:rPr>
              <a:t>（</a:t>
            </a:r>
            <a:r>
              <a:rPr lang="en-US" altLang="zh-CN" b="1" dirty="0">
                <a:solidFill>
                  <a:srgbClr val="191919"/>
                </a:solidFill>
                <a:latin typeface="PingFang SC"/>
              </a:rPr>
              <a:t>2</a:t>
            </a:r>
            <a:r>
              <a:rPr lang="zh-CN" altLang="en-US" b="1" dirty="0">
                <a:solidFill>
                  <a:srgbClr val="191919"/>
                </a:solidFill>
                <a:latin typeface="PingFang SC"/>
              </a:rPr>
              <a:t>）</a:t>
            </a:r>
            <a:r>
              <a:rPr lang="en-US" altLang="zh-CN" b="1" dirty="0">
                <a:solidFill>
                  <a:srgbClr val="191919"/>
                </a:solidFill>
                <a:latin typeface="PingFang SC"/>
              </a:rPr>
              <a:t>0-44</a:t>
            </a:r>
            <a:r>
              <a:rPr lang="zh-CN" altLang="en-US" b="1" dirty="0">
                <a:solidFill>
                  <a:srgbClr val="191919"/>
                </a:solidFill>
                <a:latin typeface="PingFang SC"/>
              </a:rPr>
              <a:t>岁（青年）发生重疾的概率为</a:t>
            </a:r>
            <a:r>
              <a:rPr lang="en-US" altLang="zh-CN" b="1" dirty="0">
                <a:solidFill>
                  <a:srgbClr val="191919"/>
                </a:solidFill>
                <a:latin typeface="PingFang SC"/>
              </a:rPr>
              <a:t>4.3%</a:t>
            </a:r>
            <a:r>
              <a:rPr lang="zh-CN" altLang="en-US" b="1" dirty="0">
                <a:solidFill>
                  <a:srgbClr val="191919"/>
                </a:solidFill>
                <a:latin typeface="PingFang SC"/>
              </a:rPr>
              <a:t>，</a:t>
            </a:r>
            <a:r>
              <a:rPr lang="en-US" altLang="zh-CN" b="1" dirty="0">
                <a:solidFill>
                  <a:srgbClr val="191919"/>
                </a:solidFill>
                <a:latin typeface="PingFang SC"/>
              </a:rPr>
              <a:t>0-59</a:t>
            </a:r>
            <a:r>
              <a:rPr lang="zh-CN" altLang="en-US" b="1" dirty="0">
                <a:solidFill>
                  <a:srgbClr val="191919"/>
                </a:solidFill>
                <a:latin typeface="PingFang SC"/>
              </a:rPr>
              <a:t>岁（中年）发生重疾的概率为</a:t>
            </a:r>
            <a:r>
              <a:rPr lang="en-US" altLang="zh-CN" b="1" dirty="0">
                <a:solidFill>
                  <a:srgbClr val="191919"/>
                </a:solidFill>
                <a:latin typeface="PingFang SC"/>
              </a:rPr>
              <a:t>18%</a:t>
            </a:r>
            <a:r>
              <a:rPr lang="zh-CN" altLang="en-US" b="1" dirty="0">
                <a:solidFill>
                  <a:srgbClr val="191919"/>
                </a:solidFill>
                <a:latin typeface="PingFang SC"/>
              </a:rPr>
              <a:t>。</a:t>
            </a:r>
            <a:endParaRPr lang="zh-CN" altLang="en-US" b="0" i="0" dirty="0">
              <a:solidFill>
                <a:srgbClr val="191919"/>
              </a:solidFill>
              <a:effectLst/>
              <a:latin typeface="PingFang S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86265"/>
          </a:xfrm>
        </p:spPr>
        <p:txBody>
          <a:bodyPr/>
          <a:lstStyle/>
          <a:p>
            <a:r>
              <a:rPr lang="zh-CN" altLang="en-US" dirty="0"/>
              <a:t>保险倒闭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2330669" y="2625355"/>
            <a:ext cx="59411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开办资质</a:t>
            </a:r>
            <a:endParaRPr lang="en-US" altLang="zh-CN" sz="2800" dirty="0"/>
          </a:p>
          <a:p>
            <a:r>
              <a:rPr lang="zh-CN" altLang="en-US" sz="2800" dirty="0"/>
              <a:t>偿付率  评级， 银保监会 监管</a:t>
            </a:r>
            <a:endParaRPr lang="en-US" altLang="zh-CN" sz="2800" dirty="0"/>
          </a:p>
          <a:p>
            <a:r>
              <a:rPr lang="zh-CN" altLang="en-US" sz="2800" dirty="0"/>
              <a:t>保单接管</a:t>
            </a:r>
            <a:endParaRPr lang="en-US" altLang="zh-CN" sz="2800" dirty="0"/>
          </a:p>
          <a:p>
            <a:r>
              <a:rPr lang="zh-CN" altLang="en-US" sz="2800" dirty="0"/>
              <a:t>保险公司 保险金</a:t>
            </a:r>
            <a:endParaRPr 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2551430" y="4678680"/>
            <a:ext cx="2540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偿付能力充足率为 178.11%</a:t>
            </a:r>
            <a:endParaRPr lang="zh-CN" altLang="en-US" sz="2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DI2Njc4ZTc5ZTU2NWMwZjRiODczNTgwMmIwMjg1ZG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WPS 演示</Application>
  <PresentationFormat>宽屏</PresentationFormat>
  <Paragraphs>95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PingFang SC</vt:lpstr>
      <vt:lpstr>Segoe Print</vt:lpstr>
      <vt:lpstr>等线 Light</vt:lpstr>
      <vt:lpstr>Calibri Light</vt:lpstr>
      <vt:lpstr>微软雅黑</vt:lpstr>
      <vt:lpstr>Arial Unicode MS</vt:lpstr>
      <vt:lpstr>Calibri</vt:lpstr>
      <vt:lpstr>等线</vt:lpstr>
      <vt:lpstr>Office 主题​​</vt:lpstr>
      <vt:lpstr>1_Office 主题​​</vt:lpstr>
      <vt:lpstr>银行、证券、保险</vt:lpstr>
      <vt:lpstr>银行、证券、保险</vt:lpstr>
      <vt:lpstr>PowerPoint 演示文稿</vt:lpstr>
      <vt:lpstr>保险都是骗人的</vt:lpstr>
      <vt:lpstr>保险到底是什么</vt:lpstr>
      <vt:lpstr>医保</vt:lpstr>
      <vt:lpstr>你的医保真的不够</vt:lpstr>
      <vt:lpstr>PowerPoint 演示文稿</vt:lpstr>
      <vt:lpstr>保险倒闭</vt:lpstr>
      <vt:lpstr>四种保险</vt:lpstr>
      <vt:lpstr>保险不是你想买，想买就能买</vt:lpstr>
      <vt:lpstr>健康告知</vt:lpstr>
      <vt:lpstr>猝死不是意外</vt:lpstr>
      <vt:lpstr>异地投保</vt:lpstr>
      <vt:lpstr>知识点</vt:lpstr>
      <vt:lpstr>退保</vt:lpstr>
      <vt:lpstr>相互保</vt:lpstr>
      <vt:lpstr>自己</vt:lpstr>
      <vt:lpstr>孩子</vt:lpstr>
      <vt:lpstr>父母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保险都是骗人的</dc:title>
  <dc:creator>Fei Jiang</dc:creator>
  <cp:lastModifiedBy>科索尔</cp:lastModifiedBy>
  <cp:revision>95</cp:revision>
  <dcterms:created xsi:type="dcterms:W3CDTF">2019-10-20T09:42:00Z</dcterms:created>
  <dcterms:modified xsi:type="dcterms:W3CDTF">2022-06-11T08:24:05Z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7023182CF4A84EAC866C5AEB18B6AA22</vt:lpwstr>
  </property>
  <property fmtid="{D5CDD505-2E9C-101B-9397-08002B2CF9AE}" pid="3" name="KSOProductBuildVer">
    <vt:lpwstr>2052-11.1.0.11744</vt:lpwstr>
  </property>
</Properties>
</file>