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60" r:id="rId6"/>
    <p:sldId id="263" r:id="rId7"/>
    <p:sldId id="264" r:id="rId8"/>
    <p:sldId id="265" r:id="rId9"/>
    <p:sldId id="258" r:id="rId10"/>
    <p:sldId id="25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1331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988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7952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45979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8867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84426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09325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35005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224910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57970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5205B4-2139-4F1E-9E51-3064BBDFE32A}" type="datetimeFigureOut">
              <a:rPr lang="zh-CN" altLang="en-US" smtClean="0"/>
              <a:t>2017/7/30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12710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205B4-2139-4F1E-9E51-3064BBDFE32A}" type="datetimeFigureOut">
              <a:rPr lang="zh-CN" altLang="en-US" smtClean="0"/>
              <a:t>2017/7/30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5F95F-540A-4C91-9954-A4005FB2B9C2}" type="slidenum">
              <a:rPr lang="zh-CN" altLang="en-US" smtClean="0"/>
              <a:t>‹#›</a:t>
            </a:fld>
            <a:endParaRPr lang="zh-CN" altLang="en-US"/>
          </a:p>
        </p:txBody>
      </p:sp>
    </p:spTree>
    <p:extLst>
      <p:ext uri="{BB962C8B-B14F-4D97-AF65-F5344CB8AC3E}">
        <p14:creationId xmlns:p14="http://schemas.microsoft.com/office/powerpoint/2010/main" val="495438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angular.cn/docs/ts/latest/guide/template-syntax.html#property-binding" TargetMode="External"/><Relationship Id="rId2" Type="http://schemas.openxmlformats.org/officeDocument/2006/relationships/hyperlink" Target="https://www.angular.cn/docs/ts/latest/guide/displaying-data.html#interpolation" TargetMode="External"/><Relationship Id="rId1" Type="http://schemas.openxmlformats.org/officeDocument/2006/relationships/slideLayout" Target="../slideLayouts/slideLayout1.xml"/><Relationship Id="rId4" Type="http://schemas.openxmlformats.org/officeDocument/2006/relationships/hyperlink" Target="https://www.angular.cn/docs/ts/latest/guide/user-input.html#cli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332931" y="518614"/>
            <a:ext cx="9144000" cy="998775"/>
          </a:xfrm>
        </p:spPr>
        <p:txBody>
          <a:bodyPr/>
          <a:lstStyle/>
          <a:p>
            <a:r>
              <a:rPr lang="zh-CN" altLang="en-US" dirty="0"/>
              <a:t>装饰器</a:t>
            </a:r>
          </a:p>
        </p:txBody>
      </p:sp>
      <p:sp>
        <p:nvSpPr>
          <p:cNvPr id="4" name="矩形 3"/>
          <p:cNvSpPr/>
          <p:nvPr/>
        </p:nvSpPr>
        <p:spPr>
          <a:xfrm>
            <a:off x="1457164" y="2418985"/>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2" name="矩形 1"/>
          <p:cNvSpPr/>
          <p:nvPr/>
        </p:nvSpPr>
        <p:spPr>
          <a:xfrm>
            <a:off x="1510352" y="1755805"/>
            <a:ext cx="10681648" cy="369332"/>
          </a:xfrm>
          <a:prstGeom prst="rect">
            <a:avLst/>
          </a:prstGeom>
        </p:spPr>
        <p:txBody>
          <a:bodyPr wrap="square">
            <a:spAutoFit/>
          </a:bodyPr>
          <a:lstStyle/>
          <a:p>
            <a:r>
              <a:rPr lang="zh-CN" altLang="en-US" dirty="0">
                <a:solidFill>
                  <a:srgbClr val="455A64"/>
                </a:solidFill>
                <a:latin typeface="Helvetica Neue"/>
              </a:rPr>
              <a:t>装饰器是一个</a:t>
            </a:r>
            <a:r>
              <a:rPr lang="zh-CN" altLang="en-US" b="1" dirty="0">
                <a:solidFill>
                  <a:srgbClr val="455A64"/>
                </a:solidFill>
                <a:latin typeface="Helvetica Neue"/>
              </a:rPr>
              <a:t>函数</a:t>
            </a:r>
            <a:r>
              <a:rPr lang="zh-CN" altLang="en-US" dirty="0">
                <a:solidFill>
                  <a:srgbClr val="455A64"/>
                </a:solidFill>
                <a:latin typeface="Helvetica Neue"/>
              </a:rPr>
              <a:t>，它将元数据添加到类、类成员（属性、方法）和函数参数。</a:t>
            </a:r>
            <a:endParaRPr lang="zh-CN" altLang="en-US" dirty="0"/>
          </a:p>
        </p:txBody>
      </p:sp>
      <p:sp>
        <p:nvSpPr>
          <p:cNvPr id="5" name="矩形 4"/>
          <p:cNvSpPr/>
          <p:nvPr/>
        </p:nvSpPr>
        <p:spPr>
          <a:xfrm>
            <a:off x="1457164" y="3006682"/>
            <a:ext cx="1354858" cy="369332"/>
          </a:xfrm>
          <a:prstGeom prst="rect">
            <a:avLst/>
          </a:prstGeom>
        </p:spPr>
        <p:txBody>
          <a:bodyPr wrap="none">
            <a:spAutoFit/>
          </a:bodyPr>
          <a:lstStyle/>
          <a:p>
            <a:r>
              <a:rPr lang="en-US" altLang="zh-CN" b="1" dirty="0">
                <a:solidFill>
                  <a:srgbClr val="0097A7"/>
                </a:solidFill>
                <a:latin typeface="Monaco"/>
              </a:rPr>
              <a:t>@Component</a:t>
            </a:r>
            <a:endParaRPr lang="zh-CN" altLang="en-US" dirty="0"/>
          </a:p>
        </p:txBody>
      </p:sp>
      <p:sp>
        <p:nvSpPr>
          <p:cNvPr id="7" name="矩形 6"/>
          <p:cNvSpPr/>
          <p:nvPr/>
        </p:nvSpPr>
        <p:spPr>
          <a:xfrm>
            <a:off x="1457164" y="3594379"/>
            <a:ext cx="1454244" cy="369332"/>
          </a:xfrm>
          <a:prstGeom prst="rect">
            <a:avLst/>
          </a:prstGeom>
        </p:spPr>
        <p:txBody>
          <a:bodyPr wrap="none">
            <a:spAutoFit/>
          </a:bodyPr>
          <a:lstStyle/>
          <a:p>
            <a:r>
              <a:rPr lang="en-US" altLang="zh-CN" dirty="0">
                <a:solidFill>
                  <a:srgbClr val="546E7A"/>
                </a:solidFill>
                <a:latin typeface="Helvetica Neue"/>
              </a:rPr>
              <a:t>@Injectable</a:t>
            </a:r>
            <a:endParaRPr lang="zh-CN" altLang="en-US" dirty="0"/>
          </a:p>
        </p:txBody>
      </p:sp>
      <p:sp>
        <p:nvSpPr>
          <p:cNvPr id="8" name="矩形 7"/>
          <p:cNvSpPr/>
          <p:nvPr/>
        </p:nvSpPr>
        <p:spPr>
          <a:xfrm>
            <a:off x="1457164" y="4182076"/>
            <a:ext cx="769763" cy="369332"/>
          </a:xfrm>
          <a:prstGeom prst="rect">
            <a:avLst/>
          </a:prstGeom>
        </p:spPr>
        <p:txBody>
          <a:bodyPr wrap="none">
            <a:spAutoFit/>
          </a:bodyPr>
          <a:lstStyle/>
          <a:p>
            <a:r>
              <a:rPr lang="en-US" altLang="zh-CN" b="1" dirty="0">
                <a:solidFill>
                  <a:srgbClr val="00796B"/>
                </a:solidFill>
                <a:latin typeface="Monaco"/>
              </a:rPr>
              <a:t>@Pipe</a:t>
            </a:r>
            <a:endParaRPr lang="zh-CN" altLang="en-US" dirty="0"/>
          </a:p>
        </p:txBody>
      </p:sp>
      <p:sp>
        <p:nvSpPr>
          <p:cNvPr id="9" name="矩形 8"/>
          <p:cNvSpPr/>
          <p:nvPr/>
        </p:nvSpPr>
        <p:spPr>
          <a:xfrm>
            <a:off x="1332931" y="4769773"/>
            <a:ext cx="1471878" cy="369332"/>
          </a:xfrm>
          <a:prstGeom prst="rect">
            <a:avLst/>
          </a:prstGeom>
        </p:spPr>
        <p:txBody>
          <a:bodyPr wrap="none">
            <a:spAutoFit/>
          </a:bodyPr>
          <a:lstStyle/>
          <a:p>
            <a:r>
              <a:rPr lang="en-US" altLang="zh-CN" b="1" dirty="0">
                <a:solidFill>
                  <a:srgbClr val="00796B"/>
                </a:solidFill>
                <a:latin typeface="Monaco"/>
              </a:rPr>
              <a:t> @Directive</a:t>
            </a:r>
            <a:endParaRPr lang="zh-CN" altLang="en-US" dirty="0"/>
          </a:p>
        </p:txBody>
      </p:sp>
      <p:sp>
        <p:nvSpPr>
          <p:cNvPr id="12" name="矩形 11"/>
          <p:cNvSpPr/>
          <p:nvPr/>
        </p:nvSpPr>
        <p:spPr>
          <a:xfrm>
            <a:off x="124233" y="2418985"/>
            <a:ext cx="1114408" cy="369332"/>
          </a:xfrm>
          <a:prstGeom prst="rect">
            <a:avLst/>
          </a:prstGeom>
        </p:spPr>
        <p:txBody>
          <a:bodyPr wrap="none">
            <a:spAutoFit/>
          </a:bodyPr>
          <a:lstStyle/>
          <a:p>
            <a:pPr latinLnBrk="1"/>
            <a:r>
              <a:rPr lang="zh-CN" altLang="en-US" b="1" dirty="0">
                <a:solidFill>
                  <a:srgbClr val="333333"/>
                </a:solidFill>
                <a:latin typeface="RobotoRegular"/>
              </a:rPr>
              <a:t>类装饰器</a:t>
            </a:r>
            <a:endParaRPr lang="zh-CN" altLang="en-US" b="1" i="0" dirty="0">
              <a:solidFill>
                <a:srgbClr val="333333"/>
              </a:solidFill>
              <a:effectLst/>
              <a:latin typeface="RobotoRegular"/>
            </a:endParaRPr>
          </a:p>
        </p:txBody>
      </p:sp>
    </p:spTree>
    <p:extLst>
      <p:ext uri="{BB962C8B-B14F-4D97-AF65-F5344CB8AC3E}">
        <p14:creationId xmlns:p14="http://schemas.microsoft.com/office/powerpoint/2010/main" val="205761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fontScale="90000"/>
          </a:bodyPr>
          <a:lstStyle/>
          <a:p>
            <a:r>
              <a:rPr lang="zh-CN" altLang="en-US" cap="all" dirty="0"/>
              <a:t>生命周期钩子</a:t>
            </a:r>
            <a:br>
              <a:rPr lang="zh-CN" altLang="en-US" cap="all" dirty="0"/>
            </a:br>
            <a:r>
              <a:rPr lang="zh-CN" altLang="en-US" dirty="0"/>
              <a:t/>
            </a:r>
            <a:br>
              <a:rPr lang="zh-CN" altLang="en-US"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sz="6700" dirty="0"/>
              <a:t>生命周期钩子</a:t>
            </a:r>
          </a:p>
        </p:txBody>
      </p:sp>
    </p:spTree>
    <p:extLst>
      <p:ext uri="{BB962C8B-B14F-4D97-AF65-F5344CB8AC3E}">
        <p14:creationId xmlns:p14="http://schemas.microsoft.com/office/powerpoint/2010/main" val="245636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2420" y="144026"/>
            <a:ext cx="6096000" cy="2862322"/>
          </a:xfrm>
          <a:prstGeom prst="rect">
            <a:avLst/>
          </a:prstGeom>
        </p:spPr>
        <p:txBody>
          <a:bodyPr>
            <a:spAutoFit/>
          </a:bodyPr>
          <a:lstStyle/>
          <a:p>
            <a:r>
              <a:rPr lang="en-US" altLang="zh-CN" b="1" dirty="0">
                <a:solidFill>
                  <a:srgbClr val="546E7A"/>
                </a:solidFill>
                <a:latin typeface="Roboto"/>
              </a:rPr>
              <a:t>  </a:t>
            </a:r>
            <a:endParaRPr lang="en-US" altLang="zh-CN" b="1" dirty="0" smtClean="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Input()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a:solidFill>
                  <a:srgbClr val="546E7A"/>
                </a:solidFill>
                <a:latin typeface="Roboto"/>
              </a:rPr>
              <a:t>Output()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HostBinding</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HostListener</a:t>
            </a:r>
            <a:r>
              <a:rPr lang="en-US" altLang="zh-CN" b="1" dirty="0">
                <a:solidFill>
                  <a:srgbClr val="546E7A"/>
                </a:solidFill>
                <a:latin typeface="Roboto"/>
              </a:rPr>
              <a:t> </a:t>
            </a:r>
            <a:endParaRPr lang="en-US" altLang="zh-CN" b="1" dirty="0" smtClean="0">
              <a:solidFill>
                <a:srgbClr val="546E7A"/>
              </a:solidFill>
              <a:latin typeface="Roboto"/>
            </a:endParaRPr>
          </a:p>
          <a:p>
            <a:endParaRPr lang="en-US" altLang="zh-CN" b="1" dirty="0">
              <a:solidFill>
                <a:srgbClr val="546E7A"/>
              </a:solidFill>
              <a:latin typeface="Roboto"/>
            </a:endParaRPr>
          </a:p>
          <a:p>
            <a:r>
              <a:rPr lang="en-US" altLang="zh-CN" b="1" dirty="0" smtClean="0">
                <a:solidFill>
                  <a:srgbClr val="546E7A"/>
                </a:solidFill>
                <a:latin typeface="Roboto"/>
              </a:rPr>
              <a:t>@</a:t>
            </a:r>
            <a:r>
              <a:rPr lang="en-US" altLang="zh-CN" b="1" dirty="0" err="1">
                <a:solidFill>
                  <a:srgbClr val="546E7A"/>
                </a:solidFill>
                <a:latin typeface="Roboto"/>
              </a:rPr>
              <a:t>ContentChild</a:t>
            </a:r>
            <a:endParaRPr lang="zh-CN" altLang="en-US" dirty="0"/>
          </a:p>
        </p:txBody>
      </p:sp>
      <p:sp>
        <p:nvSpPr>
          <p:cNvPr id="11" name="矩形 10"/>
          <p:cNvSpPr/>
          <p:nvPr/>
        </p:nvSpPr>
        <p:spPr>
          <a:xfrm>
            <a:off x="255576" y="439053"/>
            <a:ext cx="1346844" cy="369332"/>
          </a:xfrm>
          <a:prstGeom prst="rect">
            <a:avLst/>
          </a:prstGeom>
        </p:spPr>
        <p:txBody>
          <a:bodyPr wrap="none">
            <a:spAutoFit/>
          </a:bodyPr>
          <a:lstStyle/>
          <a:p>
            <a:pPr latinLnBrk="1"/>
            <a:r>
              <a:rPr lang="zh-CN" altLang="en-US" b="1" dirty="0">
                <a:solidFill>
                  <a:srgbClr val="333333"/>
                </a:solidFill>
                <a:latin typeface="RobotoRegular"/>
              </a:rPr>
              <a:t>属性装饰器</a:t>
            </a:r>
            <a:endParaRPr lang="zh-CN" altLang="en-US" b="1" i="0" dirty="0">
              <a:solidFill>
                <a:srgbClr val="333333"/>
              </a:solidFill>
              <a:effectLst/>
              <a:latin typeface="RobotoRegular"/>
            </a:endParaRPr>
          </a:p>
        </p:txBody>
      </p:sp>
      <p:sp>
        <p:nvSpPr>
          <p:cNvPr id="13" name="矩形 12"/>
          <p:cNvSpPr/>
          <p:nvPr/>
        </p:nvSpPr>
        <p:spPr>
          <a:xfrm>
            <a:off x="255576" y="3301375"/>
            <a:ext cx="1346844" cy="369332"/>
          </a:xfrm>
          <a:prstGeom prst="rect">
            <a:avLst/>
          </a:prstGeom>
        </p:spPr>
        <p:txBody>
          <a:bodyPr wrap="none">
            <a:spAutoFit/>
          </a:bodyPr>
          <a:lstStyle/>
          <a:p>
            <a:pPr latinLnBrk="1"/>
            <a:r>
              <a:rPr lang="zh-CN" altLang="en-US" b="1" dirty="0">
                <a:solidFill>
                  <a:srgbClr val="333333"/>
                </a:solidFill>
                <a:latin typeface="RobotoRegular"/>
              </a:rPr>
              <a:t>参数装饰器</a:t>
            </a:r>
            <a:endParaRPr lang="zh-CN" altLang="en-US" b="1" i="0" dirty="0">
              <a:solidFill>
                <a:srgbClr val="333333"/>
              </a:solidFill>
              <a:effectLst/>
              <a:latin typeface="RobotoRegular"/>
            </a:endParaRPr>
          </a:p>
        </p:txBody>
      </p:sp>
      <p:sp>
        <p:nvSpPr>
          <p:cNvPr id="14" name="矩形 13"/>
          <p:cNvSpPr/>
          <p:nvPr/>
        </p:nvSpPr>
        <p:spPr>
          <a:xfrm>
            <a:off x="1602420" y="3301375"/>
            <a:ext cx="6096000" cy="3139321"/>
          </a:xfrm>
          <a:prstGeom prst="rect">
            <a:avLst/>
          </a:prstGeom>
        </p:spPr>
        <p:txBody>
          <a:bodyPr>
            <a:spAutoFit/>
          </a:bodyPr>
          <a:lstStyle/>
          <a:p>
            <a:pPr latinLnBrk="1"/>
            <a:r>
              <a:rPr lang="en-US" altLang="zh-CN" b="1" dirty="0">
                <a:solidFill>
                  <a:srgbClr val="333333"/>
                </a:solidFill>
                <a:latin typeface="RobotoRegular"/>
              </a:rPr>
              <a:t>@Inject</a:t>
            </a:r>
            <a:r>
              <a:rPr lang="zh-CN" altLang="en-US" dirty="0">
                <a:solidFill>
                  <a:srgbClr val="333333"/>
                </a:solidFill>
                <a:latin typeface="RobotoRegular"/>
              </a:rPr>
              <a:t>指定依赖关系的参数装饰器</a:t>
            </a:r>
            <a:r>
              <a:rPr lang="en-US" altLang="zh-CN" dirty="0">
                <a:solidFill>
                  <a:srgbClr val="333333"/>
                </a:solidFill>
                <a:latin typeface="RobotoRegular"/>
              </a:rPr>
              <a:t>(</a:t>
            </a:r>
            <a:r>
              <a:rPr lang="zh-CN" altLang="en-US" dirty="0">
                <a:solidFill>
                  <a:srgbClr val="333333"/>
                </a:solidFill>
                <a:latin typeface="RobotoRegular"/>
              </a:rPr>
              <a:t>一般用来注入被标记</a:t>
            </a:r>
            <a:r>
              <a:rPr lang="en-US" altLang="zh-CN" dirty="0">
                <a:solidFill>
                  <a:srgbClr val="333333"/>
                </a:solidFill>
                <a:latin typeface="RobotoRegular"/>
              </a:rPr>
              <a:t>Injectable</a:t>
            </a:r>
            <a:r>
              <a:rPr lang="zh-CN" altLang="en-US" dirty="0">
                <a:solidFill>
                  <a:srgbClr val="333333"/>
                </a:solidFill>
                <a:latin typeface="RobotoRegular"/>
              </a:rPr>
              <a:t>的类</a:t>
            </a:r>
            <a:r>
              <a:rPr lang="en-US" altLang="zh-CN" dirty="0" smtClean="0">
                <a:solidFill>
                  <a:srgbClr val="333333"/>
                </a:solidFill>
                <a:latin typeface="RobotoRegular"/>
              </a:rPr>
              <a:t>)</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@Optional</a:t>
            </a:r>
            <a:r>
              <a:rPr lang="zh-CN" altLang="en-US" dirty="0">
                <a:solidFill>
                  <a:srgbClr val="333333"/>
                </a:solidFill>
                <a:latin typeface="RobotoRegular"/>
              </a:rPr>
              <a:t>将依赖项标记为可选的参数元数据</a:t>
            </a:r>
            <a:r>
              <a:rPr lang="en-US" altLang="zh-CN" dirty="0">
                <a:solidFill>
                  <a:srgbClr val="333333"/>
                </a:solidFill>
                <a:latin typeface="RobotoRegular"/>
              </a:rPr>
              <a:t>. </a:t>
            </a:r>
            <a:r>
              <a:rPr lang="zh-CN" altLang="en-US" dirty="0">
                <a:solidFill>
                  <a:srgbClr val="333333"/>
                </a:solidFill>
                <a:latin typeface="RobotoRegular"/>
              </a:rPr>
              <a:t>如果没有找到依赖关系</a:t>
            </a:r>
            <a:r>
              <a:rPr lang="en-US" altLang="zh-CN" dirty="0">
                <a:solidFill>
                  <a:srgbClr val="333333"/>
                </a:solidFill>
                <a:latin typeface="RobotoRegular"/>
              </a:rPr>
              <a:t>,</a:t>
            </a:r>
            <a:r>
              <a:rPr lang="zh-CN" altLang="en-US" dirty="0">
                <a:solidFill>
                  <a:srgbClr val="333333"/>
                </a:solidFill>
                <a:latin typeface="RobotoRegular"/>
              </a:rPr>
              <a:t>注射器将提供</a:t>
            </a:r>
            <a:r>
              <a:rPr lang="en-US" altLang="zh-CN" dirty="0" smtClean="0">
                <a:solidFill>
                  <a:srgbClr val="333333"/>
                </a:solidFill>
                <a:latin typeface="RobotoRegular"/>
              </a:rPr>
              <a:t>null</a:t>
            </a:r>
          </a:p>
          <a:p>
            <a:pPr latinLnBrk="1"/>
            <a:endParaRPr lang="en-US" altLang="zh-CN" dirty="0">
              <a:solidFill>
                <a:srgbClr val="333333"/>
              </a:solidFill>
              <a:latin typeface="RobotoRegular"/>
            </a:endParaRPr>
          </a:p>
          <a:p>
            <a:pPr latinLnBrk="1"/>
            <a:r>
              <a:rPr lang="en-US" altLang="zh-CN" b="1" dirty="0">
                <a:solidFill>
                  <a:srgbClr val="333333"/>
                </a:solidFill>
                <a:latin typeface="RobotoRegular"/>
              </a:rPr>
              <a:t>@Self</a:t>
            </a:r>
            <a:r>
              <a:rPr lang="zh-CN" altLang="en-US" dirty="0">
                <a:solidFill>
                  <a:srgbClr val="333333"/>
                </a:solidFill>
                <a:latin typeface="RobotoRegular"/>
              </a:rPr>
              <a:t>指定注射器只能从本身检索依赖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a:t>
            </a:r>
            <a:r>
              <a:rPr lang="en-US" altLang="zh-CN" b="1" dirty="0" err="1">
                <a:solidFill>
                  <a:srgbClr val="333333"/>
                </a:solidFill>
                <a:latin typeface="RobotoRegular"/>
              </a:rPr>
              <a:t>SkipSelf</a:t>
            </a:r>
            <a:r>
              <a:rPr lang="zh-CN" altLang="en-US" dirty="0">
                <a:solidFill>
                  <a:srgbClr val="333333"/>
                </a:solidFill>
                <a:latin typeface="RobotoRegular"/>
              </a:rPr>
              <a:t>指定注射器只能从父类检索依赖</a:t>
            </a:r>
            <a:r>
              <a:rPr lang="zh-CN" altLang="en-US" dirty="0" smtClean="0">
                <a:solidFill>
                  <a:srgbClr val="333333"/>
                </a:solidFill>
                <a:latin typeface="RobotoRegular"/>
              </a:rPr>
              <a:t>关系</a:t>
            </a:r>
            <a:endParaRPr lang="en-US" altLang="zh-CN" dirty="0" smtClean="0">
              <a:solidFill>
                <a:srgbClr val="333333"/>
              </a:solidFill>
              <a:latin typeface="RobotoRegular"/>
            </a:endParaRPr>
          </a:p>
          <a:p>
            <a:pPr latinLnBrk="1"/>
            <a:endParaRPr lang="zh-CN" altLang="en-US" dirty="0">
              <a:solidFill>
                <a:srgbClr val="333333"/>
              </a:solidFill>
              <a:latin typeface="RobotoRegular"/>
            </a:endParaRPr>
          </a:p>
          <a:p>
            <a:pPr latinLnBrk="1"/>
            <a:r>
              <a:rPr lang="en-US" altLang="zh-CN" b="1" dirty="0">
                <a:solidFill>
                  <a:srgbClr val="333333"/>
                </a:solidFill>
                <a:latin typeface="RobotoRegular"/>
              </a:rPr>
              <a:t>@Host</a:t>
            </a:r>
            <a:r>
              <a:rPr lang="zh-CN" altLang="en-US" dirty="0">
                <a:solidFill>
                  <a:srgbClr val="333333"/>
                </a:solidFill>
                <a:latin typeface="RobotoRegular"/>
              </a:rPr>
              <a:t>按照依赖关系来检索</a:t>
            </a:r>
            <a:endParaRPr lang="zh-CN" altLang="en-US" b="0" i="0" dirty="0">
              <a:solidFill>
                <a:srgbClr val="333333"/>
              </a:solidFill>
              <a:effectLst/>
              <a:latin typeface="RobotoRegular"/>
            </a:endParaRPr>
          </a:p>
        </p:txBody>
      </p:sp>
    </p:spTree>
    <p:extLst>
      <p:ext uri="{BB962C8B-B14F-4D97-AF65-F5344CB8AC3E}">
        <p14:creationId xmlns:p14="http://schemas.microsoft.com/office/powerpoint/2010/main" val="16033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646331"/>
          </a:xfrm>
          <a:prstGeom prst="rect">
            <a:avLst/>
          </a:prstGeom>
        </p:spPr>
        <p:txBody>
          <a:bodyPr wrap="square">
            <a:spAutoFit/>
          </a:bodyPr>
          <a:lstStyle/>
          <a:p>
            <a:r>
              <a:rPr lang="en-US" altLang="zh-CN" dirty="0"/>
              <a:t>While the </a:t>
            </a:r>
            <a:r>
              <a:rPr lang="en-US" altLang="zh-CN" b="1" dirty="0"/>
              <a:t>root module</a:t>
            </a:r>
            <a:r>
              <a:rPr lang="en-US" altLang="zh-CN" dirty="0"/>
              <a:t> may be the only module in a small application, most apps have many more </a:t>
            </a:r>
            <a:r>
              <a:rPr lang="en-US" altLang="zh-CN" b="1" dirty="0"/>
              <a:t>feature modules</a:t>
            </a:r>
            <a:r>
              <a:rPr lang="en-US" altLang="zh-CN" dirty="0"/>
              <a:t>, each a cohesive block of code dedicated to an application domain, a workflow, or a closely related set of capabilities</a:t>
            </a:r>
            <a:r>
              <a:rPr lang="en-US" altLang="zh-CN" dirty="0" smtClean="0"/>
              <a:t>.</a:t>
            </a:r>
            <a:endParaRPr lang="zh-CN" altLang="en-US" dirty="0"/>
          </a:p>
        </p:txBody>
      </p:sp>
      <p:sp>
        <p:nvSpPr>
          <p:cNvPr id="3" name="标题 2"/>
          <p:cNvSpPr>
            <a:spLocks noGrp="1"/>
          </p:cNvSpPr>
          <p:nvPr>
            <p:ph type="ctrTitle"/>
          </p:nvPr>
        </p:nvSpPr>
        <p:spPr>
          <a:xfrm>
            <a:off x="1332931" y="518614"/>
            <a:ext cx="9144000" cy="998775"/>
          </a:xfrm>
        </p:spPr>
        <p:txBody>
          <a:bodyPr/>
          <a:lstStyle/>
          <a:p>
            <a:r>
              <a:rPr lang="zh-CN" altLang="en-US" dirty="0" smtClean="0"/>
              <a:t>模块</a:t>
            </a:r>
            <a:endParaRPr lang="zh-CN" altLang="en-US" dirty="0"/>
          </a:p>
        </p:txBody>
      </p:sp>
      <p:sp>
        <p:nvSpPr>
          <p:cNvPr id="4" name="矩形 3"/>
          <p:cNvSpPr/>
          <p:nvPr/>
        </p:nvSpPr>
        <p:spPr>
          <a:xfrm>
            <a:off x="277505" y="2705752"/>
            <a:ext cx="1223412" cy="369332"/>
          </a:xfrm>
          <a:prstGeom prst="rect">
            <a:avLst/>
          </a:prstGeom>
        </p:spPr>
        <p:txBody>
          <a:bodyPr wrap="none">
            <a:spAutoFit/>
          </a:bodyPr>
          <a:lstStyle/>
          <a:p>
            <a:r>
              <a:rPr lang="en-US" altLang="zh-CN" dirty="0">
                <a:solidFill>
                  <a:srgbClr val="00796B"/>
                </a:solidFill>
                <a:latin typeface="Monaco"/>
              </a:rPr>
              <a:t>@</a:t>
            </a:r>
            <a:r>
              <a:rPr lang="en-US" altLang="zh-CN" dirty="0" err="1">
                <a:solidFill>
                  <a:srgbClr val="00796B"/>
                </a:solidFill>
                <a:latin typeface="Monaco"/>
              </a:rPr>
              <a:t>NgModule</a:t>
            </a:r>
            <a:endParaRPr lang="zh-CN" altLang="en-US" dirty="0"/>
          </a:p>
        </p:txBody>
      </p:sp>
      <p:sp>
        <p:nvSpPr>
          <p:cNvPr id="11" name="矩形 10"/>
          <p:cNvSpPr/>
          <p:nvPr/>
        </p:nvSpPr>
        <p:spPr>
          <a:xfrm>
            <a:off x="670049" y="3628913"/>
            <a:ext cx="5378395" cy="369332"/>
          </a:xfrm>
          <a:prstGeom prst="rect">
            <a:avLst/>
          </a:prstGeom>
        </p:spPr>
        <p:txBody>
          <a:bodyPr wrap="none">
            <a:spAutoFit/>
          </a:bodyPr>
          <a:lstStyle/>
          <a:p>
            <a:r>
              <a:rPr lang="en-US" altLang="zh-CN" dirty="0" smtClean="0">
                <a:solidFill>
                  <a:srgbClr val="00796B"/>
                </a:solidFill>
                <a:latin typeface="Monaco"/>
              </a:rPr>
              <a:t>exports – Module, Pipe, Directive, Component</a:t>
            </a:r>
            <a:endParaRPr lang="zh-CN" altLang="en-US" dirty="0"/>
          </a:p>
        </p:txBody>
      </p:sp>
      <p:sp>
        <p:nvSpPr>
          <p:cNvPr id="13" name="矩形 12"/>
          <p:cNvSpPr/>
          <p:nvPr/>
        </p:nvSpPr>
        <p:spPr>
          <a:xfrm>
            <a:off x="670049" y="3131908"/>
            <a:ext cx="5262979" cy="369332"/>
          </a:xfrm>
          <a:prstGeom prst="rect">
            <a:avLst/>
          </a:prstGeom>
        </p:spPr>
        <p:txBody>
          <a:bodyPr wrap="none">
            <a:spAutoFit/>
          </a:bodyPr>
          <a:lstStyle/>
          <a:p>
            <a:r>
              <a:rPr lang="en-US" altLang="zh-CN" dirty="0" smtClean="0">
                <a:solidFill>
                  <a:srgbClr val="00796B"/>
                </a:solidFill>
                <a:latin typeface="Monaco"/>
              </a:rPr>
              <a:t>declarations – Component, Directive, Pipe </a:t>
            </a:r>
            <a:endParaRPr lang="zh-CN" altLang="en-US" dirty="0"/>
          </a:p>
        </p:txBody>
      </p:sp>
      <p:sp>
        <p:nvSpPr>
          <p:cNvPr id="14" name="矩形 13"/>
          <p:cNvSpPr/>
          <p:nvPr/>
        </p:nvSpPr>
        <p:spPr>
          <a:xfrm>
            <a:off x="670048" y="4125918"/>
            <a:ext cx="2031325" cy="369332"/>
          </a:xfrm>
          <a:prstGeom prst="rect">
            <a:avLst/>
          </a:prstGeom>
        </p:spPr>
        <p:txBody>
          <a:bodyPr wrap="none">
            <a:spAutoFit/>
          </a:bodyPr>
          <a:lstStyle/>
          <a:p>
            <a:r>
              <a:rPr lang="en-US" altLang="zh-CN" dirty="0" smtClean="0">
                <a:solidFill>
                  <a:srgbClr val="00796B"/>
                </a:solidFill>
                <a:latin typeface="Monaco"/>
              </a:rPr>
              <a:t>imports - Module</a:t>
            </a:r>
            <a:endParaRPr lang="zh-CN" altLang="en-US" dirty="0"/>
          </a:p>
        </p:txBody>
      </p:sp>
      <p:sp>
        <p:nvSpPr>
          <p:cNvPr id="15" name="矩形 14"/>
          <p:cNvSpPr/>
          <p:nvPr/>
        </p:nvSpPr>
        <p:spPr>
          <a:xfrm>
            <a:off x="670048" y="4622923"/>
            <a:ext cx="2377574" cy="369332"/>
          </a:xfrm>
          <a:prstGeom prst="rect">
            <a:avLst/>
          </a:prstGeom>
        </p:spPr>
        <p:txBody>
          <a:bodyPr wrap="none">
            <a:spAutoFit/>
          </a:bodyPr>
          <a:lstStyle/>
          <a:p>
            <a:r>
              <a:rPr lang="en-US" altLang="zh-CN" dirty="0" smtClean="0">
                <a:solidFill>
                  <a:srgbClr val="00796B"/>
                </a:solidFill>
                <a:latin typeface="Monaco"/>
              </a:rPr>
              <a:t>Providers </a:t>
            </a:r>
            <a:r>
              <a:rPr lang="en-US" altLang="zh-CN" dirty="0" smtClean="0">
                <a:solidFill>
                  <a:srgbClr val="00796B"/>
                </a:solidFill>
                <a:latin typeface="Monaco"/>
              </a:rPr>
              <a:t>–Service</a:t>
            </a:r>
            <a:endParaRPr lang="zh-CN" altLang="en-US" dirty="0"/>
          </a:p>
        </p:txBody>
      </p:sp>
      <p:sp>
        <p:nvSpPr>
          <p:cNvPr id="16" name="矩形 15"/>
          <p:cNvSpPr/>
          <p:nvPr/>
        </p:nvSpPr>
        <p:spPr>
          <a:xfrm>
            <a:off x="670048" y="5176752"/>
            <a:ext cx="1223412" cy="369332"/>
          </a:xfrm>
          <a:prstGeom prst="rect">
            <a:avLst/>
          </a:prstGeom>
        </p:spPr>
        <p:txBody>
          <a:bodyPr wrap="none">
            <a:spAutoFit/>
          </a:bodyPr>
          <a:lstStyle/>
          <a:p>
            <a:r>
              <a:rPr lang="en-US" altLang="zh-CN" dirty="0">
                <a:solidFill>
                  <a:srgbClr val="00796B"/>
                </a:solidFill>
                <a:latin typeface="Monaco"/>
              </a:rPr>
              <a:t>bootstrap</a:t>
            </a:r>
            <a:endParaRPr lang="zh-CN" altLang="en-US" dirty="0"/>
          </a:p>
        </p:txBody>
      </p:sp>
    </p:spTree>
    <p:extLst>
      <p:ext uri="{BB962C8B-B14F-4D97-AF65-F5344CB8AC3E}">
        <p14:creationId xmlns:p14="http://schemas.microsoft.com/office/powerpoint/2010/main" val="394910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505" y="1973071"/>
            <a:ext cx="11691582" cy="369332"/>
          </a:xfrm>
          <a:prstGeom prst="rect">
            <a:avLst/>
          </a:prstGeom>
        </p:spPr>
        <p:txBody>
          <a:bodyPr wrap="square">
            <a:spAutoFit/>
          </a:bodyPr>
          <a:lstStyle/>
          <a:p>
            <a:r>
              <a:rPr lang="en-US" altLang="zh-CN" dirty="0"/>
              <a:t>A </a:t>
            </a:r>
            <a:r>
              <a:rPr lang="en-US" altLang="zh-CN" b="1" dirty="0"/>
              <a:t>component</a:t>
            </a:r>
            <a:r>
              <a:rPr lang="en-US" altLang="zh-CN" dirty="0"/>
              <a:t> controls a patch of screen called a </a:t>
            </a:r>
            <a:r>
              <a:rPr lang="en-US" altLang="zh-CN" b="1" dirty="0"/>
              <a:t>view</a:t>
            </a:r>
            <a:r>
              <a:rPr lang="en-US" altLang="zh-CN" dirty="0"/>
              <a:t>.</a:t>
            </a:r>
            <a:endParaRPr lang="zh-CN" altLang="en-US" dirty="0"/>
          </a:p>
        </p:txBody>
      </p:sp>
      <p:sp>
        <p:nvSpPr>
          <p:cNvPr id="3" name="标题 2"/>
          <p:cNvSpPr>
            <a:spLocks noGrp="1"/>
          </p:cNvSpPr>
          <p:nvPr>
            <p:ph type="ctrTitle"/>
          </p:nvPr>
        </p:nvSpPr>
        <p:spPr>
          <a:xfrm>
            <a:off x="1291988" y="450376"/>
            <a:ext cx="9144000" cy="1039718"/>
          </a:xfrm>
        </p:spPr>
        <p:txBody>
          <a:bodyPr/>
          <a:lstStyle/>
          <a:p>
            <a:r>
              <a:rPr lang="zh-CN" altLang="en-US" dirty="0"/>
              <a:t>组件</a:t>
            </a:r>
          </a:p>
        </p:txBody>
      </p:sp>
    </p:spTree>
    <p:extLst>
      <p:ext uri="{BB962C8B-B14F-4D97-AF65-F5344CB8AC3E}">
        <p14:creationId xmlns:p14="http://schemas.microsoft.com/office/powerpoint/2010/main" val="34436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元数据</a:t>
            </a:r>
          </a:p>
        </p:txBody>
      </p:sp>
      <p:sp>
        <p:nvSpPr>
          <p:cNvPr id="2" name="矩形 1"/>
          <p:cNvSpPr/>
          <p:nvPr/>
        </p:nvSpPr>
        <p:spPr>
          <a:xfrm>
            <a:off x="919793" y="1620250"/>
            <a:ext cx="5493812" cy="369332"/>
          </a:xfrm>
          <a:prstGeom prst="rect">
            <a:avLst/>
          </a:prstGeom>
        </p:spPr>
        <p:txBody>
          <a:bodyPr wrap="none">
            <a:spAutoFit/>
          </a:bodyPr>
          <a:lstStyle/>
          <a:p>
            <a:r>
              <a:rPr lang="en-US" altLang="zh-CN" dirty="0">
                <a:solidFill>
                  <a:srgbClr val="546E7A"/>
                </a:solidFill>
                <a:latin typeface="Helvetica Neue"/>
              </a:rPr>
              <a:t>Metadata tells Angular how to process a class.</a:t>
            </a:r>
            <a:endParaRPr lang="zh-CN" altLang="en-US" dirty="0"/>
          </a:p>
        </p:txBody>
      </p:sp>
      <p:sp>
        <p:nvSpPr>
          <p:cNvPr id="4" name="矩形 3"/>
          <p:cNvSpPr/>
          <p:nvPr/>
        </p:nvSpPr>
        <p:spPr>
          <a:xfrm>
            <a:off x="902606" y="2119738"/>
            <a:ext cx="11021998" cy="369332"/>
          </a:xfrm>
          <a:prstGeom prst="rect">
            <a:avLst/>
          </a:prstGeom>
        </p:spPr>
        <p:txBody>
          <a:bodyPr wrap="square">
            <a:spAutoFit/>
          </a:bodyPr>
          <a:lstStyle/>
          <a:p>
            <a:r>
              <a:rPr lang="en-US" altLang="zh-CN" dirty="0">
                <a:solidFill>
                  <a:srgbClr val="546E7A"/>
                </a:solidFill>
                <a:latin typeface="Helvetica Neue"/>
              </a:rPr>
              <a:t>In </a:t>
            </a:r>
            <a:r>
              <a:rPr lang="en-US" altLang="zh-CN" dirty="0" err="1">
                <a:solidFill>
                  <a:srgbClr val="546E7A"/>
                </a:solidFill>
                <a:latin typeface="Helvetica Neue"/>
              </a:rPr>
              <a:t>TypeScript</a:t>
            </a:r>
            <a:r>
              <a:rPr lang="en-US" altLang="zh-CN" dirty="0">
                <a:solidFill>
                  <a:srgbClr val="546E7A"/>
                </a:solidFill>
                <a:latin typeface="Helvetica Neue"/>
              </a:rPr>
              <a:t>, you attach metadata by using a </a:t>
            </a:r>
            <a:r>
              <a:rPr lang="en-US" altLang="zh-CN" b="1" dirty="0">
                <a:solidFill>
                  <a:srgbClr val="546E7A"/>
                </a:solidFill>
                <a:latin typeface="Helvetica Neue"/>
              </a:rPr>
              <a:t>decorator</a:t>
            </a:r>
            <a:r>
              <a:rPr lang="en-US" altLang="zh-CN" dirty="0">
                <a:solidFill>
                  <a:srgbClr val="546E7A"/>
                </a:solidFill>
                <a:latin typeface="Helvetica Neue"/>
              </a:rPr>
              <a:t>. </a:t>
            </a:r>
            <a:endParaRPr lang="zh-CN" altLang="en-US" dirty="0"/>
          </a:p>
        </p:txBody>
      </p:sp>
    </p:spTree>
    <p:extLst>
      <p:ext uri="{BB962C8B-B14F-4D97-AF65-F5344CB8AC3E}">
        <p14:creationId xmlns:p14="http://schemas.microsoft.com/office/powerpoint/2010/main" val="98297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lstStyle/>
          <a:p>
            <a:r>
              <a:rPr lang="zh-CN" altLang="en-US" b="1" dirty="0"/>
              <a:t>数据绑定</a:t>
            </a:r>
          </a:p>
        </p:txBody>
      </p:sp>
      <p:sp>
        <p:nvSpPr>
          <p:cNvPr id="6" name="矩形 5"/>
          <p:cNvSpPr/>
          <p:nvPr/>
        </p:nvSpPr>
        <p:spPr>
          <a:xfrm>
            <a:off x="532263" y="1633898"/>
            <a:ext cx="11423176" cy="369332"/>
          </a:xfrm>
          <a:prstGeom prst="rect">
            <a:avLst/>
          </a:prstGeom>
        </p:spPr>
        <p:txBody>
          <a:bodyPr wrap="square">
            <a:spAutoFit/>
          </a:bodyPr>
          <a:lstStyle/>
          <a:p>
            <a:r>
              <a:rPr lang="en-US" altLang="zh-CN" b="1" dirty="0" smtClean="0">
                <a:solidFill>
                  <a:srgbClr val="1976D2"/>
                </a:solidFill>
                <a:latin typeface="Helvetica Neue"/>
                <a:hlinkClick r:id="rId2"/>
              </a:rPr>
              <a:t>Interpolation</a:t>
            </a:r>
            <a:r>
              <a:rPr lang="en-US" altLang="zh-CN" b="1" dirty="0" smtClean="0">
                <a:solidFill>
                  <a:srgbClr val="1976D2"/>
                </a:solidFill>
                <a:latin typeface="Helvetica Neue"/>
              </a:rPr>
              <a:t> - </a:t>
            </a:r>
            <a:r>
              <a:rPr lang="zh-CN" altLang="en-US" b="1" dirty="0" smtClean="0">
                <a:hlinkClick r:id="rId2"/>
              </a:rPr>
              <a:t>插值表达式</a:t>
            </a:r>
            <a:r>
              <a:rPr lang="zh-CN" altLang="en-US" b="1" dirty="0" smtClean="0"/>
              <a:t>  </a:t>
            </a:r>
            <a:r>
              <a:rPr lang="en-US" altLang="zh-CN" dirty="0" smtClean="0">
                <a:solidFill>
                  <a:srgbClr val="FF0000"/>
                </a:solidFill>
              </a:rPr>
              <a:t>{{</a:t>
            </a:r>
            <a:r>
              <a:rPr lang="en-US" altLang="zh-CN" dirty="0">
                <a:solidFill>
                  <a:srgbClr val="FF0000"/>
                </a:solidFill>
              </a:rPr>
              <a:t>hero.name</a:t>
            </a:r>
            <a:r>
              <a:rPr lang="en-US" altLang="zh-CN" dirty="0" smtClean="0">
                <a:solidFill>
                  <a:srgbClr val="FF0000"/>
                </a:solidFill>
              </a:rPr>
              <a:t>}}</a:t>
            </a:r>
            <a:r>
              <a:rPr lang="zh-CN" altLang="en-US" dirty="0" smtClean="0"/>
              <a:t>， 显示值</a:t>
            </a:r>
            <a:endParaRPr lang="zh-CN" altLang="en-US" dirty="0"/>
          </a:p>
        </p:txBody>
      </p:sp>
      <p:sp>
        <p:nvSpPr>
          <p:cNvPr id="7" name="矩形 6"/>
          <p:cNvSpPr/>
          <p:nvPr/>
        </p:nvSpPr>
        <p:spPr>
          <a:xfrm>
            <a:off x="532263" y="2106091"/>
            <a:ext cx="11423176" cy="369332"/>
          </a:xfrm>
          <a:prstGeom prst="rect">
            <a:avLst/>
          </a:prstGeom>
        </p:spPr>
        <p:txBody>
          <a:bodyPr wrap="square">
            <a:spAutoFit/>
          </a:bodyPr>
          <a:lstStyle/>
          <a:p>
            <a:r>
              <a:rPr lang="en-US" altLang="zh-CN" dirty="0"/>
              <a:t> </a:t>
            </a:r>
            <a:r>
              <a:rPr lang="en-US" altLang="zh-CN" b="1" dirty="0">
                <a:hlinkClick r:id="rId3"/>
              </a:rPr>
              <a:t>property binding</a:t>
            </a:r>
            <a:r>
              <a:rPr lang="en-US" altLang="zh-CN" b="1" dirty="0" smtClean="0">
                <a:solidFill>
                  <a:srgbClr val="1976D2"/>
                </a:solidFill>
                <a:latin typeface="Helvetica Neue"/>
              </a:rPr>
              <a:t> -</a:t>
            </a:r>
            <a:r>
              <a:rPr lang="zh-CN" altLang="en-US" b="1" dirty="0">
                <a:hlinkClick r:id="rId3"/>
              </a:rPr>
              <a:t>属性</a:t>
            </a:r>
            <a:r>
              <a:rPr lang="zh-CN" altLang="en-US" b="1" dirty="0" smtClean="0">
                <a:hlinkClick r:id="rId3"/>
              </a:rPr>
              <a:t>绑定</a:t>
            </a:r>
            <a:r>
              <a:rPr lang="zh-CN" altLang="en-US" b="1" dirty="0" smtClean="0"/>
              <a:t> </a:t>
            </a:r>
            <a:r>
              <a:rPr lang="zh-CN" altLang="en-US" b="1" dirty="0" smtClean="0">
                <a:solidFill>
                  <a:srgbClr val="FF0000"/>
                </a:solidFill>
              </a:rPr>
              <a:t> </a:t>
            </a:r>
            <a:r>
              <a:rPr lang="en-US" altLang="zh-CN" dirty="0" smtClean="0">
                <a:solidFill>
                  <a:srgbClr val="FF0000"/>
                </a:solidFill>
              </a:rPr>
              <a:t>[</a:t>
            </a:r>
            <a:r>
              <a:rPr lang="en-US" altLang="zh-CN" dirty="0">
                <a:solidFill>
                  <a:srgbClr val="FF0000"/>
                </a:solidFill>
              </a:rPr>
              <a:t>hero</a:t>
            </a:r>
            <a:r>
              <a:rPr lang="en-US" altLang="zh-CN" dirty="0" smtClean="0">
                <a:solidFill>
                  <a:srgbClr val="FF0000"/>
                </a:solidFill>
              </a:rPr>
              <a:t>] </a:t>
            </a:r>
            <a:r>
              <a:rPr lang="zh-CN" altLang="en-US" dirty="0" smtClean="0"/>
              <a:t>， 把父组件的值传到子组件的属性中去</a:t>
            </a:r>
            <a:endParaRPr lang="zh-CN" altLang="en-US" dirty="0"/>
          </a:p>
        </p:txBody>
      </p:sp>
      <p:sp>
        <p:nvSpPr>
          <p:cNvPr id="9" name="矩形 8"/>
          <p:cNvSpPr/>
          <p:nvPr/>
        </p:nvSpPr>
        <p:spPr>
          <a:xfrm>
            <a:off x="532263" y="2578284"/>
            <a:ext cx="11423176" cy="369332"/>
          </a:xfrm>
          <a:prstGeom prst="rect">
            <a:avLst/>
          </a:prstGeom>
        </p:spPr>
        <p:txBody>
          <a:bodyPr wrap="square">
            <a:spAutoFit/>
          </a:bodyPr>
          <a:lstStyle/>
          <a:p>
            <a:r>
              <a:rPr lang="en-US" altLang="zh-CN" dirty="0"/>
              <a:t>  </a:t>
            </a:r>
            <a:r>
              <a:rPr lang="en-US" altLang="zh-CN" b="1" dirty="0">
                <a:hlinkClick r:id="rId4"/>
              </a:rPr>
              <a:t>event </a:t>
            </a:r>
            <a:r>
              <a:rPr lang="en-US" altLang="zh-CN" b="1" dirty="0" smtClean="0">
                <a:hlinkClick r:id="rId4"/>
              </a:rPr>
              <a:t>binding</a:t>
            </a:r>
            <a:r>
              <a:rPr lang="en-US" altLang="zh-CN" b="1" dirty="0" smtClean="0"/>
              <a:t> </a:t>
            </a:r>
            <a:r>
              <a:rPr lang="en-US" altLang="zh-CN" b="1" dirty="0" smtClean="0">
                <a:solidFill>
                  <a:srgbClr val="1976D2"/>
                </a:solidFill>
                <a:latin typeface="Helvetica Neue"/>
              </a:rPr>
              <a:t>-</a:t>
            </a:r>
            <a:r>
              <a:rPr lang="zh-CN" altLang="en-US" b="1" dirty="0" smtClean="0">
                <a:hlinkClick r:id="rId3"/>
              </a:rPr>
              <a:t>事件绑定</a:t>
            </a:r>
            <a:r>
              <a:rPr lang="zh-CN" altLang="en-US" b="1" dirty="0" smtClean="0"/>
              <a:t>  </a:t>
            </a:r>
            <a:r>
              <a:rPr lang="en-US" altLang="zh-CN" dirty="0" smtClean="0">
                <a:solidFill>
                  <a:srgbClr val="FF0000"/>
                </a:solidFill>
              </a:rPr>
              <a:t>(</a:t>
            </a:r>
            <a:r>
              <a:rPr lang="en-US" altLang="zh-CN" dirty="0">
                <a:solidFill>
                  <a:srgbClr val="FF0000"/>
                </a:solidFill>
              </a:rPr>
              <a:t>click)</a:t>
            </a:r>
            <a:r>
              <a:rPr lang="zh-CN" altLang="en-US" dirty="0" smtClean="0"/>
              <a:t>， 调用组件方法</a:t>
            </a:r>
            <a:endParaRPr lang="zh-CN" altLang="en-US" dirty="0"/>
          </a:p>
        </p:txBody>
      </p:sp>
      <p:sp>
        <p:nvSpPr>
          <p:cNvPr id="10" name="矩形 9"/>
          <p:cNvSpPr/>
          <p:nvPr/>
        </p:nvSpPr>
        <p:spPr>
          <a:xfrm>
            <a:off x="532263" y="3050477"/>
            <a:ext cx="11423176" cy="923330"/>
          </a:xfrm>
          <a:prstGeom prst="rect">
            <a:avLst/>
          </a:prstGeom>
        </p:spPr>
        <p:txBody>
          <a:bodyPr wrap="square">
            <a:spAutoFit/>
          </a:bodyPr>
          <a:lstStyle/>
          <a:p>
            <a:r>
              <a:rPr lang="en-US" altLang="zh-CN" dirty="0"/>
              <a:t>  </a:t>
            </a:r>
            <a:r>
              <a:rPr lang="en-US" altLang="zh-CN" b="1" dirty="0"/>
              <a:t>Two-way data </a:t>
            </a:r>
            <a:r>
              <a:rPr lang="en-US" altLang="zh-CN" b="1" dirty="0" smtClean="0"/>
              <a:t>binding - </a:t>
            </a:r>
            <a:r>
              <a:rPr lang="zh-CN" altLang="en-US" b="1" dirty="0"/>
              <a:t>双向</a:t>
            </a:r>
            <a:r>
              <a:rPr lang="zh-CN" altLang="en-US" b="1" dirty="0"/>
              <a:t>数据</a:t>
            </a:r>
            <a:r>
              <a:rPr lang="zh-CN" altLang="en-US" b="1" dirty="0"/>
              <a:t>绑定 </a:t>
            </a:r>
            <a:r>
              <a:rPr lang="en-US" altLang="zh-CN" b="1" dirty="0" smtClean="0">
                <a:solidFill>
                  <a:srgbClr val="FF0000"/>
                </a:solidFill>
              </a:rPr>
              <a:t>[</a:t>
            </a:r>
            <a:r>
              <a:rPr lang="en-US" altLang="zh-CN" b="1" dirty="0">
                <a:solidFill>
                  <a:srgbClr val="FF0000"/>
                </a:solidFill>
              </a:rPr>
              <a:t>(</a:t>
            </a:r>
            <a:r>
              <a:rPr lang="zh-CN" altLang="zh-CN" dirty="0" smtClean="0">
                <a:solidFill>
                  <a:srgbClr val="FF0000"/>
                </a:solidFill>
                <a:latin typeface="Arial Unicode MS" panose="020B0604020202020204" pitchFamily="34" charset="-122"/>
                <a:ea typeface="Monaco"/>
              </a:rPr>
              <a:t>ngModel</a:t>
            </a:r>
            <a:r>
              <a:rPr lang="en-US" altLang="zh-CN" dirty="0" smtClean="0">
                <a:solidFill>
                  <a:srgbClr val="FF0000"/>
                </a:solidFill>
                <a:latin typeface="Arial Unicode MS" panose="020B0604020202020204" pitchFamily="34" charset="-122"/>
                <a:ea typeface="Monaco"/>
              </a:rPr>
              <a:t>)]</a:t>
            </a:r>
            <a:r>
              <a:rPr lang="zh-CN" altLang="en-US" dirty="0" smtClean="0">
                <a:solidFill>
                  <a:srgbClr val="00796B"/>
                </a:solidFill>
                <a:latin typeface="Arial Unicode MS" panose="020B0604020202020204" pitchFamily="34" charset="-122"/>
                <a:ea typeface="Monaco"/>
              </a:rPr>
              <a:t>，</a:t>
            </a:r>
            <a:r>
              <a:rPr lang="en-US" altLang="zh-CN" dirty="0"/>
              <a:t>In two-way binding, a data property value flows to the input box from the component as with property binding. The user's changes also flow back to the component, resetting the property to the latest value, as with event binding.</a:t>
            </a:r>
            <a:endParaRPr lang="zh-CN" altLang="en-US" dirty="0"/>
          </a:p>
        </p:txBody>
      </p:sp>
    </p:spTree>
    <p:extLst>
      <p:ext uri="{BB962C8B-B14F-4D97-AF65-F5344CB8AC3E}">
        <p14:creationId xmlns:p14="http://schemas.microsoft.com/office/powerpoint/2010/main" val="423872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指令</a:t>
            </a:r>
            <a:endParaRPr lang="zh-CN" altLang="en-US" b="1" dirty="0"/>
          </a:p>
        </p:txBody>
      </p:sp>
      <p:sp>
        <p:nvSpPr>
          <p:cNvPr id="4" name="Rectangle 2"/>
          <p:cNvSpPr>
            <a:spLocks noChangeArrowheads="1"/>
          </p:cNvSpPr>
          <p:nvPr/>
        </p:nvSpPr>
        <p:spPr bwMode="auto">
          <a:xfrm>
            <a:off x="549360" y="1765223"/>
            <a:ext cx="1062925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546E7A"/>
                </a:solidFill>
                <a:effectLst/>
                <a:latin typeface="Arial" panose="020B0604020202020204" pitchFamily="34" charset="0"/>
                <a:ea typeface="Helvetica Neue"/>
              </a:rPr>
              <a:t>A directive is a class with a </a:t>
            </a:r>
            <a:r>
              <a:rPr kumimoji="0" lang="zh-CN" altLang="zh-CN" sz="1400" b="0" i="0" u="none" strike="noStrike" cap="none" normalizeH="0" baseline="0" dirty="0" smtClean="0">
                <a:ln>
                  <a:noFill/>
                </a:ln>
                <a:solidFill>
                  <a:srgbClr val="00796B"/>
                </a:solidFill>
                <a:effectLst/>
                <a:latin typeface="Arial Unicode MS" panose="020B0604020202020204" pitchFamily="34" charset="-122"/>
                <a:ea typeface="Monaco"/>
              </a:rPr>
              <a:t>@Directive</a:t>
            </a:r>
            <a:r>
              <a:rPr kumimoji="0" lang="zh-CN" altLang="zh-CN" sz="2000" b="0" i="0" u="none" strike="noStrike" cap="none" normalizeH="0" baseline="0" dirty="0" smtClean="0">
                <a:ln>
                  <a:noFill/>
                </a:ln>
                <a:solidFill>
                  <a:srgbClr val="546E7A"/>
                </a:solidFill>
                <a:effectLst/>
                <a:ea typeface="Helvetica Neue"/>
              </a:rPr>
              <a:t> decorator. A component is a </a:t>
            </a:r>
            <a:r>
              <a:rPr kumimoji="0" lang="zh-CN" altLang="zh-CN" sz="2000" b="1" i="0" u="none" strike="noStrike" cap="none" normalizeH="0" baseline="0" dirty="0" smtClean="0">
                <a:ln>
                  <a:noFill/>
                </a:ln>
                <a:solidFill>
                  <a:srgbClr val="546E7A"/>
                </a:solidFill>
                <a:effectLst/>
                <a:ea typeface="Helvetica Neue"/>
              </a:rPr>
              <a:t>directive-with-a-template</a:t>
            </a:r>
            <a:r>
              <a:rPr kumimoji="0" lang="zh-CN" altLang="zh-CN" sz="20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chemeClr val="tx1"/>
                </a:solidFill>
                <a:effectLst/>
                <a:latin typeface="Arial" panose="020B0604020202020204" pitchFamily="34" charset="0"/>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549359" y="2440462"/>
            <a:ext cx="11174067" cy="369332"/>
          </a:xfrm>
          <a:prstGeom prst="rect">
            <a:avLst/>
          </a:prstGeom>
        </p:spPr>
        <p:txBody>
          <a:bodyPr wrap="square">
            <a:spAutoFit/>
          </a:bodyPr>
          <a:lstStyle/>
          <a:p>
            <a:r>
              <a:rPr lang="zh-CN" altLang="en-US" b="1" dirty="0">
                <a:solidFill>
                  <a:srgbClr val="546E7A"/>
                </a:solidFill>
                <a:latin typeface="Helvetica Neue"/>
              </a:rPr>
              <a:t>结构型</a:t>
            </a:r>
            <a:r>
              <a:rPr lang="zh-CN" altLang="en-US" dirty="0">
                <a:solidFill>
                  <a:srgbClr val="546E7A"/>
                </a:solidFill>
                <a:latin typeface="Helvetica Neue"/>
              </a:rPr>
              <a:t>指令和</a:t>
            </a:r>
            <a:r>
              <a:rPr lang="zh-CN" altLang="en-US" b="1" dirty="0">
                <a:solidFill>
                  <a:srgbClr val="546E7A"/>
                </a:solidFill>
                <a:latin typeface="Helvetica Neue"/>
              </a:rPr>
              <a:t>属性 </a:t>
            </a:r>
            <a:r>
              <a:rPr lang="en-US" altLang="zh-CN" b="1" dirty="0">
                <a:solidFill>
                  <a:srgbClr val="546E7A"/>
                </a:solidFill>
                <a:latin typeface="Helvetica Neue"/>
              </a:rPr>
              <a:t>(attribute) </a:t>
            </a:r>
            <a:r>
              <a:rPr lang="zh-CN" altLang="en-US" b="1" dirty="0">
                <a:solidFill>
                  <a:srgbClr val="546E7A"/>
                </a:solidFill>
                <a:latin typeface="Helvetica Neue"/>
              </a:rPr>
              <a:t>型</a:t>
            </a:r>
            <a:r>
              <a:rPr lang="zh-CN" altLang="en-US" dirty="0" smtClean="0">
                <a:solidFill>
                  <a:srgbClr val="546E7A"/>
                </a:solidFill>
                <a:latin typeface="Helvetica Neue"/>
              </a:rPr>
              <a:t>指令   </a:t>
            </a:r>
            <a:r>
              <a:rPr lang="en-US" altLang="zh-CN" dirty="0" smtClean="0">
                <a:solidFill>
                  <a:srgbClr val="546E7A"/>
                </a:solidFill>
                <a:latin typeface="Helvetica Neue"/>
              </a:rPr>
              <a:t>	</a:t>
            </a:r>
            <a:r>
              <a:rPr lang="en-US" altLang="zh-CN" b="1" dirty="0" smtClean="0"/>
              <a:t>structural</a:t>
            </a:r>
            <a:r>
              <a:rPr lang="en-US" altLang="zh-CN" dirty="0"/>
              <a:t> and </a:t>
            </a:r>
            <a:r>
              <a:rPr lang="en-US" altLang="zh-CN" b="1" dirty="0"/>
              <a:t>attribute</a:t>
            </a:r>
            <a:r>
              <a:rPr lang="en-US" altLang="zh-CN" dirty="0"/>
              <a:t> directives</a:t>
            </a:r>
            <a:endParaRPr lang="zh-CN" altLang="en-US" dirty="0"/>
          </a:p>
        </p:txBody>
      </p:sp>
      <p:sp>
        <p:nvSpPr>
          <p:cNvPr id="11" name="矩形 10"/>
          <p:cNvSpPr/>
          <p:nvPr/>
        </p:nvSpPr>
        <p:spPr>
          <a:xfrm>
            <a:off x="549358" y="3084923"/>
            <a:ext cx="11174067" cy="369332"/>
          </a:xfrm>
          <a:prstGeom prst="rect">
            <a:avLst/>
          </a:prstGeom>
        </p:spPr>
        <p:txBody>
          <a:bodyPr wrap="square">
            <a:spAutoFit/>
          </a:bodyPr>
          <a:lstStyle/>
          <a:p>
            <a:r>
              <a:rPr lang="en-US" altLang="zh-CN" b="1" dirty="0">
                <a:solidFill>
                  <a:srgbClr val="546E7A"/>
                </a:solidFill>
                <a:latin typeface="Helvetica Neue"/>
              </a:rPr>
              <a:t>Structural</a:t>
            </a:r>
            <a:r>
              <a:rPr lang="en-US" altLang="zh-CN" dirty="0">
                <a:solidFill>
                  <a:srgbClr val="546E7A"/>
                </a:solidFill>
                <a:latin typeface="Helvetica Neue"/>
              </a:rPr>
              <a:t> directives alter layout by adding, removing, and replacing elements in DOM.</a:t>
            </a:r>
            <a:endParaRPr lang="zh-CN" altLang="en-US" dirty="0"/>
          </a:p>
        </p:txBody>
      </p:sp>
      <p:sp>
        <p:nvSpPr>
          <p:cNvPr id="12" name="矩形 11"/>
          <p:cNvSpPr/>
          <p:nvPr/>
        </p:nvSpPr>
        <p:spPr>
          <a:xfrm>
            <a:off x="549357" y="3729384"/>
            <a:ext cx="11174067" cy="646331"/>
          </a:xfrm>
          <a:prstGeom prst="rect">
            <a:avLst/>
          </a:prstGeom>
        </p:spPr>
        <p:txBody>
          <a:bodyPr wrap="square">
            <a:spAutoFit/>
          </a:bodyPr>
          <a:lstStyle/>
          <a:p>
            <a:r>
              <a:rPr lang="en-US" altLang="zh-CN" b="1" dirty="0">
                <a:solidFill>
                  <a:srgbClr val="546E7A"/>
                </a:solidFill>
                <a:latin typeface="Helvetica Neue"/>
              </a:rPr>
              <a:t>Attribute</a:t>
            </a:r>
            <a:r>
              <a:rPr lang="en-US" altLang="zh-CN" dirty="0">
                <a:solidFill>
                  <a:srgbClr val="546E7A"/>
                </a:solidFill>
                <a:latin typeface="Helvetica Neue"/>
              </a:rPr>
              <a:t> directives alter the appearance or behavior of an existing element. In templates they look like regular HTML attributes, hence the name.</a:t>
            </a:r>
            <a:endParaRPr lang="zh-CN" altLang="en-US" dirty="0"/>
          </a:p>
        </p:txBody>
      </p:sp>
    </p:spTree>
    <p:extLst>
      <p:ext uri="{BB962C8B-B14F-4D97-AF65-F5344CB8AC3E}">
        <p14:creationId xmlns:p14="http://schemas.microsoft.com/office/powerpoint/2010/main" val="322806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b="1" dirty="0" smtClean="0"/>
              <a:t>服务</a:t>
            </a:r>
            <a:endParaRPr lang="zh-CN" altLang="en-US" b="1" dirty="0"/>
          </a:p>
        </p:txBody>
      </p:sp>
      <p:sp>
        <p:nvSpPr>
          <p:cNvPr id="2" name="矩形 1"/>
          <p:cNvSpPr/>
          <p:nvPr/>
        </p:nvSpPr>
        <p:spPr>
          <a:xfrm>
            <a:off x="509516" y="1490094"/>
            <a:ext cx="11404979" cy="646331"/>
          </a:xfrm>
          <a:prstGeom prst="rect">
            <a:avLst/>
          </a:prstGeom>
        </p:spPr>
        <p:txBody>
          <a:bodyPr wrap="square">
            <a:spAutoFit/>
          </a:bodyPr>
          <a:lstStyle/>
          <a:p>
            <a:r>
              <a:rPr lang="en-US" altLang="zh-CN" dirty="0">
                <a:solidFill>
                  <a:srgbClr val="546E7A"/>
                </a:solidFill>
                <a:latin typeface="Helvetica Neue"/>
              </a:rPr>
              <a:t>Almost anything can be a service. A service is typically a class with a narrow, well-defined purpose. It should do something specific and do it well.</a:t>
            </a:r>
            <a:endParaRPr lang="zh-CN" altLang="en-US" dirty="0"/>
          </a:p>
        </p:txBody>
      </p:sp>
      <p:sp>
        <p:nvSpPr>
          <p:cNvPr id="6" name="矩形 5"/>
          <p:cNvSpPr/>
          <p:nvPr/>
        </p:nvSpPr>
        <p:spPr>
          <a:xfrm>
            <a:off x="509516" y="2345146"/>
            <a:ext cx="1114408" cy="369332"/>
          </a:xfrm>
          <a:prstGeom prst="rect">
            <a:avLst/>
          </a:prstGeom>
        </p:spPr>
        <p:txBody>
          <a:bodyPr wrap="none">
            <a:spAutoFit/>
          </a:bodyPr>
          <a:lstStyle/>
          <a:p>
            <a:r>
              <a:rPr lang="zh-CN" altLang="en-US" b="1" dirty="0">
                <a:solidFill>
                  <a:srgbClr val="546E7A"/>
                </a:solidFill>
                <a:latin typeface="Helvetica Neue"/>
              </a:rPr>
              <a:t>依赖注入</a:t>
            </a:r>
            <a:endParaRPr lang="zh-CN" altLang="en-US" b="1" i="0" dirty="0">
              <a:solidFill>
                <a:srgbClr val="546E7A"/>
              </a:solidFill>
              <a:effectLst/>
              <a:latin typeface="Helvetica Neue"/>
            </a:endParaRPr>
          </a:p>
        </p:txBody>
      </p:sp>
      <p:sp>
        <p:nvSpPr>
          <p:cNvPr id="7" name="矩形 6"/>
          <p:cNvSpPr/>
          <p:nvPr/>
        </p:nvSpPr>
        <p:spPr>
          <a:xfrm>
            <a:off x="1066720" y="2923199"/>
            <a:ext cx="9369268" cy="1754326"/>
          </a:xfrm>
          <a:prstGeom prst="rect">
            <a:avLst/>
          </a:prstGeom>
        </p:spPr>
        <p:txBody>
          <a:bodyPr wrap="square">
            <a:spAutoFit/>
          </a:bodyPr>
          <a:lstStyle/>
          <a:p>
            <a:pPr>
              <a:buFont typeface="Arial" panose="020B0604020202020204" pitchFamily="34" charset="0"/>
              <a:buChar char="•"/>
            </a:pPr>
            <a:r>
              <a:rPr lang="zh-CN" altLang="en-US" dirty="0">
                <a:solidFill>
                  <a:srgbClr val="546E7A"/>
                </a:solidFill>
                <a:latin typeface="Helvetica Neue"/>
              </a:rPr>
              <a:t>依赖注入渗透在整个 </a:t>
            </a:r>
            <a:r>
              <a:rPr lang="en-US" altLang="zh-CN" dirty="0">
                <a:solidFill>
                  <a:srgbClr val="546E7A"/>
                </a:solidFill>
                <a:latin typeface="Helvetica Neue"/>
              </a:rPr>
              <a:t>Angular </a:t>
            </a:r>
            <a:r>
              <a:rPr lang="zh-CN" altLang="en-US" dirty="0">
                <a:solidFill>
                  <a:srgbClr val="546E7A"/>
                </a:solidFill>
                <a:latin typeface="Helvetica Neue"/>
              </a:rPr>
              <a:t>框架中，被到处使用。</a:t>
            </a:r>
          </a:p>
          <a:p>
            <a:pPr>
              <a:buFont typeface="Arial" panose="020B0604020202020204" pitchFamily="34" charset="0"/>
              <a:buChar char="•"/>
            </a:pPr>
            <a:r>
              <a:rPr lang="zh-CN" altLang="en-US" b="1" dirty="0">
                <a:solidFill>
                  <a:srgbClr val="546E7A"/>
                </a:solidFill>
                <a:latin typeface="Helvetica Neue"/>
              </a:rPr>
              <a:t>注入器 </a:t>
            </a:r>
            <a:r>
              <a:rPr lang="en-US" altLang="zh-CN" b="1" dirty="0">
                <a:solidFill>
                  <a:srgbClr val="546E7A"/>
                </a:solidFill>
                <a:latin typeface="Helvetica Neue"/>
              </a:rPr>
              <a:t>(injector)</a:t>
            </a:r>
            <a:r>
              <a:rPr lang="zh-CN" altLang="en-US" dirty="0">
                <a:solidFill>
                  <a:srgbClr val="546E7A"/>
                </a:solidFill>
                <a:latin typeface="Helvetica Neue"/>
              </a:rPr>
              <a:t> 是本机制的核心。</a:t>
            </a:r>
          </a:p>
          <a:p>
            <a:pPr marL="742950" lvl="1" indent="-285750">
              <a:buFont typeface="Arial" panose="020B0604020202020204" pitchFamily="34" charset="0"/>
              <a:buChar char="•"/>
            </a:pPr>
            <a:r>
              <a:rPr lang="zh-CN" altLang="en-US" dirty="0">
                <a:solidFill>
                  <a:srgbClr val="546E7A"/>
                </a:solidFill>
                <a:latin typeface="Helvetica Neue"/>
              </a:rPr>
              <a:t>注入器负责维护一个</a:t>
            </a:r>
            <a:r>
              <a:rPr lang="zh-CN" altLang="en-US" b="1" dirty="0">
                <a:solidFill>
                  <a:srgbClr val="546E7A"/>
                </a:solidFill>
                <a:latin typeface="Helvetica Neue"/>
              </a:rPr>
              <a:t>容器</a:t>
            </a:r>
            <a:r>
              <a:rPr lang="zh-CN" altLang="en-US" dirty="0">
                <a:solidFill>
                  <a:srgbClr val="546E7A"/>
                </a:solidFill>
                <a:latin typeface="Helvetica Neue"/>
              </a:rPr>
              <a:t>，用于存放它创建过的服务实例。</a:t>
            </a:r>
          </a:p>
          <a:p>
            <a:pPr marL="742950" lvl="1" indent="-285750">
              <a:buFont typeface="Arial" panose="020B0604020202020204" pitchFamily="34" charset="0"/>
              <a:buChar char="•"/>
            </a:pPr>
            <a:r>
              <a:rPr lang="zh-CN" altLang="en-US" dirty="0">
                <a:solidFill>
                  <a:srgbClr val="546E7A"/>
                </a:solidFill>
                <a:latin typeface="Helvetica Neue"/>
              </a:rPr>
              <a:t>注入器能使用</a:t>
            </a:r>
            <a:r>
              <a:rPr lang="zh-CN" altLang="en-US" b="1" dirty="0">
                <a:solidFill>
                  <a:srgbClr val="546E7A"/>
                </a:solidFill>
                <a:latin typeface="Helvetica Neue"/>
              </a:rPr>
              <a:t>提供商</a:t>
            </a:r>
            <a:r>
              <a:rPr lang="zh-CN" altLang="en-US" dirty="0">
                <a:solidFill>
                  <a:srgbClr val="546E7A"/>
                </a:solidFill>
                <a:latin typeface="Helvetica Neue"/>
              </a:rPr>
              <a:t>创建一个新的服务实例。</a:t>
            </a:r>
          </a:p>
          <a:p>
            <a:pPr>
              <a:buFont typeface="Arial" panose="020B0604020202020204" pitchFamily="34" charset="0"/>
              <a:buChar char="•"/>
            </a:pPr>
            <a:r>
              <a:rPr lang="zh-CN" altLang="en-US" b="1" dirty="0">
                <a:solidFill>
                  <a:srgbClr val="546E7A"/>
                </a:solidFill>
                <a:latin typeface="Helvetica Neue"/>
              </a:rPr>
              <a:t>提供商</a:t>
            </a:r>
            <a:r>
              <a:rPr lang="zh-CN" altLang="en-US" dirty="0">
                <a:solidFill>
                  <a:srgbClr val="546E7A"/>
                </a:solidFill>
                <a:latin typeface="Helvetica Neue"/>
              </a:rPr>
              <a:t>是一个用于创建服务的配方。</a:t>
            </a:r>
          </a:p>
          <a:p>
            <a:pPr>
              <a:buFont typeface="Arial" panose="020B0604020202020204" pitchFamily="34" charset="0"/>
              <a:buChar char="•"/>
            </a:pPr>
            <a:r>
              <a:rPr lang="zh-CN" altLang="en-US" dirty="0">
                <a:solidFill>
                  <a:srgbClr val="546E7A"/>
                </a:solidFill>
                <a:latin typeface="Helvetica Neue"/>
              </a:rPr>
              <a:t>把</a:t>
            </a:r>
            <a:r>
              <a:rPr lang="zh-CN" altLang="en-US" b="1" dirty="0">
                <a:solidFill>
                  <a:srgbClr val="546E7A"/>
                </a:solidFill>
                <a:latin typeface="Helvetica Neue"/>
              </a:rPr>
              <a:t>提供商</a:t>
            </a:r>
            <a:r>
              <a:rPr lang="zh-CN" altLang="en-US" dirty="0">
                <a:solidFill>
                  <a:srgbClr val="546E7A"/>
                </a:solidFill>
                <a:latin typeface="Helvetica Neue"/>
              </a:rPr>
              <a:t>注册到注入器。</a:t>
            </a:r>
            <a:endParaRPr lang="zh-CN" altLang="en-US" b="0" i="0" dirty="0">
              <a:solidFill>
                <a:srgbClr val="546E7A"/>
              </a:solidFill>
              <a:effectLst/>
              <a:latin typeface="Helvetica Neue"/>
            </a:endParaRPr>
          </a:p>
        </p:txBody>
      </p:sp>
    </p:spTree>
    <p:extLst>
      <p:ext uri="{BB962C8B-B14F-4D97-AF65-F5344CB8AC3E}">
        <p14:creationId xmlns:p14="http://schemas.microsoft.com/office/powerpoint/2010/main" val="244350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291988" y="450376"/>
            <a:ext cx="9144000" cy="1039718"/>
          </a:xfrm>
        </p:spPr>
        <p:txBody>
          <a:bodyPr>
            <a:normAutofit/>
          </a:bodyPr>
          <a:lstStyle/>
          <a:p>
            <a:r>
              <a:rPr lang="zh-CN" altLang="en-US" dirty="0"/>
              <a:t>模板语法</a:t>
            </a:r>
          </a:p>
        </p:txBody>
      </p:sp>
      <p:sp>
        <p:nvSpPr>
          <p:cNvPr id="7" name="Rectangle 3"/>
          <p:cNvSpPr>
            <a:spLocks noChangeArrowheads="1"/>
          </p:cNvSpPr>
          <p:nvPr/>
        </p:nvSpPr>
        <p:spPr bwMode="auto">
          <a:xfrm>
            <a:off x="559558" y="1727553"/>
            <a:ext cx="63466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*ngFor</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{{hero.name}}</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(click)</a:t>
            </a:r>
            <a:r>
              <a:rPr kumimoji="0" lang="zh-CN" altLang="zh-CN" sz="2800" b="0" i="0" u="none" strike="noStrike" cap="none" normalizeH="0" baseline="0" dirty="0" smtClean="0">
                <a:ln>
                  <a:noFill/>
                </a:ln>
                <a:solidFill>
                  <a:srgbClr val="546E7A"/>
                </a:solidFill>
                <a:effectLst/>
                <a:ea typeface="Helvetica Neue"/>
              </a:rPr>
              <a:t>、</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[hero]</a:t>
            </a:r>
            <a:r>
              <a:rPr kumimoji="0" lang="zh-CN" altLang="zh-CN" sz="2800" b="0" i="0" u="none" strike="noStrike" cap="none" normalizeH="0" baseline="0" dirty="0" smtClean="0">
                <a:ln>
                  <a:noFill/>
                </a:ln>
                <a:solidFill>
                  <a:srgbClr val="546E7A"/>
                </a:solidFill>
                <a:effectLst/>
                <a:ea typeface="Helvetica Neue"/>
              </a:rPr>
              <a:t>和</a:t>
            </a:r>
            <a:r>
              <a:rPr kumimoji="0" lang="zh-CN" altLang="zh-CN" b="0" i="0" u="none" strike="noStrike" cap="none" normalizeH="0" baseline="0" dirty="0" smtClean="0">
                <a:ln>
                  <a:noFill/>
                </a:ln>
                <a:solidFill>
                  <a:srgbClr val="00796B"/>
                </a:solidFill>
                <a:effectLst/>
                <a:latin typeface="Arial Unicode MS" panose="020B0604020202020204" pitchFamily="34" charset="-122"/>
                <a:ea typeface="Monaco"/>
              </a:rPr>
              <a:t>&lt;hero-detail&gt;</a:t>
            </a:r>
            <a:r>
              <a:rPr kumimoji="0" lang="zh-CN" altLang="zh-CN" sz="2400" b="0" i="0" u="none" strike="noStrike" cap="none" normalizeH="0" baseline="0" dirty="0" smtClean="0">
                <a:ln>
                  <a:noFill/>
                </a:ln>
                <a:solidFill>
                  <a:schemeClr val="tx1"/>
                </a:solidFill>
                <a:effectLst/>
              </a:rPr>
              <a:t> </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7840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268</Words>
  <Application>Microsoft Office PowerPoint</Application>
  <PresentationFormat>宽屏</PresentationFormat>
  <Paragraphs>64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 Unicode MS</vt:lpstr>
      <vt:lpstr>Helvetica Neue</vt:lpstr>
      <vt:lpstr>Monaco</vt:lpstr>
      <vt:lpstr>Roboto</vt:lpstr>
      <vt:lpstr>RobotoRegular</vt:lpstr>
      <vt:lpstr>宋体</vt:lpstr>
      <vt:lpstr>Arial</vt:lpstr>
      <vt:lpstr>Calibri</vt:lpstr>
      <vt:lpstr>Calibri Light</vt:lpstr>
      <vt:lpstr>Office 主题</vt:lpstr>
      <vt:lpstr>装饰器</vt:lpstr>
      <vt:lpstr>PowerPoint 演示文稿</vt:lpstr>
      <vt:lpstr>模块</vt:lpstr>
      <vt:lpstr>组件</vt:lpstr>
      <vt:lpstr>元数据</vt:lpstr>
      <vt:lpstr>数据绑定</vt:lpstr>
      <vt:lpstr>指令</vt:lpstr>
      <vt:lpstr>服务</vt:lpstr>
      <vt:lpstr>模板语法</vt:lpstr>
      <vt:lpstr>生命周期钩子     生命周期钩子</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 </dc:title>
  <dc:creator>user</dc:creator>
  <cp:lastModifiedBy>user</cp:lastModifiedBy>
  <cp:revision>71</cp:revision>
  <dcterms:created xsi:type="dcterms:W3CDTF">2017-07-30T08:01:04Z</dcterms:created>
  <dcterms:modified xsi:type="dcterms:W3CDTF">2017-07-30T13:53:12Z</dcterms:modified>
</cp:coreProperties>
</file>