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58" r:id="rId5"/>
    <p:sldId id="259" r:id="rId6"/>
    <p:sldId id="260" r:id="rId7"/>
    <p:sldId id="263" r:id="rId8"/>
    <p:sldId id="266" r:id="rId9"/>
    <p:sldId id="262" r:id="rId10"/>
    <p:sldId id="264" r:id="rId11"/>
    <p:sldId id="265" r:id="rId12"/>
    <p:sldId id="267"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594"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F393D260-C926-4CC8-914C-A13D71D9C43C}" type="datetimeFigureOut">
              <a:rPr lang="zh-CN" altLang="en-US" smtClean="0"/>
              <a:t>2018/8/8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6294F7-8146-4F3C-A6B0-B4AD6DB7C3F6}" type="slidenum">
              <a:rPr lang="zh-CN" altLang="en-US" smtClean="0"/>
              <a:t>‹#›</a:t>
            </a:fld>
            <a:endParaRPr lang="zh-CN" altLang="en-US"/>
          </a:p>
        </p:txBody>
      </p:sp>
    </p:spTree>
    <p:extLst>
      <p:ext uri="{BB962C8B-B14F-4D97-AF65-F5344CB8AC3E}">
        <p14:creationId xmlns:p14="http://schemas.microsoft.com/office/powerpoint/2010/main" val="10371894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393D260-C926-4CC8-914C-A13D71D9C43C}" type="datetimeFigureOut">
              <a:rPr lang="zh-CN" altLang="en-US" smtClean="0"/>
              <a:t>2018/8/8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6294F7-8146-4F3C-A6B0-B4AD6DB7C3F6}" type="slidenum">
              <a:rPr lang="zh-CN" altLang="en-US" smtClean="0"/>
              <a:t>‹#›</a:t>
            </a:fld>
            <a:endParaRPr lang="zh-CN" altLang="en-US"/>
          </a:p>
        </p:txBody>
      </p:sp>
    </p:spTree>
    <p:extLst>
      <p:ext uri="{BB962C8B-B14F-4D97-AF65-F5344CB8AC3E}">
        <p14:creationId xmlns:p14="http://schemas.microsoft.com/office/powerpoint/2010/main" val="19947041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393D260-C926-4CC8-914C-A13D71D9C43C}" type="datetimeFigureOut">
              <a:rPr lang="zh-CN" altLang="en-US" smtClean="0"/>
              <a:t>2018/8/8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6294F7-8146-4F3C-A6B0-B4AD6DB7C3F6}" type="slidenum">
              <a:rPr lang="zh-CN" altLang="en-US" smtClean="0"/>
              <a:t>‹#›</a:t>
            </a:fld>
            <a:endParaRPr lang="zh-CN" altLang="en-US"/>
          </a:p>
        </p:txBody>
      </p:sp>
    </p:spTree>
    <p:extLst>
      <p:ext uri="{BB962C8B-B14F-4D97-AF65-F5344CB8AC3E}">
        <p14:creationId xmlns:p14="http://schemas.microsoft.com/office/powerpoint/2010/main" val="17175780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393D260-C926-4CC8-914C-A13D71D9C43C}" type="datetimeFigureOut">
              <a:rPr lang="zh-CN" altLang="en-US" smtClean="0"/>
              <a:t>2018/8/8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6294F7-8146-4F3C-A6B0-B4AD6DB7C3F6}" type="slidenum">
              <a:rPr lang="zh-CN" altLang="en-US" smtClean="0"/>
              <a:t>‹#›</a:t>
            </a:fld>
            <a:endParaRPr lang="zh-CN" altLang="en-US"/>
          </a:p>
        </p:txBody>
      </p:sp>
    </p:spTree>
    <p:extLst>
      <p:ext uri="{BB962C8B-B14F-4D97-AF65-F5344CB8AC3E}">
        <p14:creationId xmlns:p14="http://schemas.microsoft.com/office/powerpoint/2010/main" val="34097773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F393D260-C926-4CC8-914C-A13D71D9C43C}" type="datetimeFigureOut">
              <a:rPr lang="zh-CN" altLang="en-US" smtClean="0"/>
              <a:t>2018/8/8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6294F7-8146-4F3C-A6B0-B4AD6DB7C3F6}" type="slidenum">
              <a:rPr lang="zh-CN" altLang="en-US" smtClean="0"/>
              <a:t>‹#›</a:t>
            </a:fld>
            <a:endParaRPr lang="zh-CN" altLang="en-US"/>
          </a:p>
        </p:txBody>
      </p:sp>
    </p:spTree>
    <p:extLst>
      <p:ext uri="{BB962C8B-B14F-4D97-AF65-F5344CB8AC3E}">
        <p14:creationId xmlns:p14="http://schemas.microsoft.com/office/powerpoint/2010/main" val="2817124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F393D260-C926-4CC8-914C-A13D71D9C43C}" type="datetimeFigureOut">
              <a:rPr lang="zh-CN" altLang="en-US" smtClean="0"/>
              <a:t>2018/8/8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C6294F7-8146-4F3C-A6B0-B4AD6DB7C3F6}" type="slidenum">
              <a:rPr lang="zh-CN" altLang="en-US" smtClean="0"/>
              <a:t>‹#›</a:t>
            </a:fld>
            <a:endParaRPr lang="zh-CN" altLang="en-US"/>
          </a:p>
        </p:txBody>
      </p:sp>
    </p:spTree>
    <p:extLst>
      <p:ext uri="{BB962C8B-B14F-4D97-AF65-F5344CB8AC3E}">
        <p14:creationId xmlns:p14="http://schemas.microsoft.com/office/powerpoint/2010/main" val="27724731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F393D260-C926-4CC8-914C-A13D71D9C43C}" type="datetimeFigureOut">
              <a:rPr lang="zh-CN" altLang="en-US" smtClean="0"/>
              <a:t>2018/8/8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C6294F7-8146-4F3C-A6B0-B4AD6DB7C3F6}" type="slidenum">
              <a:rPr lang="zh-CN" altLang="en-US" smtClean="0"/>
              <a:t>‹#›</a:t>
            </a:fld>
            <a:endParaRPr lang="zh-CN" altLang="en-US"/>
          </a:p>
        </p:txBody>
      </p:sp>
    </p:spTree>
    <p:extLst>
      <p:ext uri="{BB962C8B-B14F-4D97-AF65-F5344CB8AC3E}">
        <p14:creationId xmlns:p14="http://schemas.microsoft.com/office/powerpoint/2010/main" val="20586466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F393D260-C926-4CC8-914C-A13D71D9C43C}" type="datetimeFigureOut">
              <a:rPr lang="zh-CN" altLang="en-US" smtClean="0"/>
              <a:t>2018/8/8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C6294F7-8146-4F3C-A6B0-B4AD6DB7C3F6}" type="slidenum">
              <a:rPr lang="zh-CN" altLang="en-US" smtClean="0"/>
              <a:t>‹#›</a:t>
            </a:fld>
            <a:endParaRPr lang="zh-CN" altLang="en-US"/>
          </a:p>
        </p:txBody>
      </p:sp>
    </p:spTree>
    <p:extLst>
      <p:ext uri="{BB962C8B-B14F-4D97-AF65-F5344CB8AC3E}">
        <p14:creationId xmlns:p14="http://schemas.microsoft.com/office/powerpoint/2010/main" val="31069394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393D260-C926-4CC8-914C-A13D71D9C43C}" type="datetimeFigureOut">
              <a:rPr lang="zh-CN" altLang="en-US" smtClean="0"/>
              <a:t>2018/8/8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C6294F7-8146-4F3C-A6B0-B4AD6DB7C3F6}" type="slidenum">
              <a:rPr lang="zh-CN" altLang="en-US" smtClean="0"/>
              <a:t>‹#›</a:t>
            </a:fld>
            <a:endParaRPr lang="zh-CN" altLang="en-US"/>
          </a:p>
        </p:txBody>
      </p:sp>
    </p:spTree>
    <p:extLst>
      <p:ext uri="{BB962C8B-B14F-4D97-AF65-F5344CB8AC3E}">
        <p14:creationId xmlns:p14="http://schemas.microsoft.com/office/powerpoint/2010/main" val="15888430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F393D260-C926-4CC8-914C-A13D71D9C43C}" type="datetimeFigureOut">
              <a:rPr lang="zh-CN" altLang="en-US" smtClean="0"/>
              <a:t>2018/8/8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C6294F7-8146-4F3C-A6B0-B4AD6DB7C3F6}" type="slidenum">
              <a:rPr lang="zh-CN" altLang="en-US" smtClean="0"/>
              <a:t>‹#›</a:t>
            </a:fld>
            <a:endParaRPr lang="zh-CN" altLang="en-US"/>
          </a:p>
        </p:txBody>
      </p:sp>
    </p:spTree>
    <p:extLst>
      <p:ext uri="{BB962C8B-B14F-4D97-AF65-F5344CB8AC3E}">
        <p14:creationId xmlns:p14="http://schemas.microsoft.com/office/powerpoint/2010/main" val="34364339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F393D260-C926-4CC8-914C-A13D71D9C43C}" type="datetimeFigureOut">
              <a:rPr lang="zh-CN" altLang="en-US" smtClean="0"/>
              <a:t>2018/8/8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C6294F7-8146-4F3C-A6B0-B4AD6DB7C3F6}" type="slidenum">
              <a:rPr lang="zh-CN" altLang="en-US" smtClean="0"/>
              <a:t>‹#›</a:t>
            </a:fld>
            <a:endParaRPr lang="zh-CN" altLang="en-US"/>
          </a:p>
        </p:txBody>
      </p:sp>
    </p:spTree>
    <p:extLst>
      <p:ext uri="{BB962C8B-B14F-4D97-AF65-F5344CB8AC3E}">
        <p14:creationId xmlns:p14="http://schemas.microsoft.com/office/powerpoint/2010/main" val="24194963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93D260-C926-4CC8-914C-A13D71D9C43C}" type="datetimeFigureOut">
              <a:rPr lang="zh-CN" altLang="en-US" smtClean="0"/>
              <a:t>2018/8/8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6294F7-8146-4F3C-A6B0-B4AD6DB7C3F6}" type="slidenum">
              <a:rPr lang="zh-CN" altLang="en-US" smtClean="0"/>
              <a:t>‹#›</a:t>
            </a:fld>
            <a:endParaRPr lang="zh-CN" altLang="en-US"/>
          </a:p>
        </p:txBody>
      </p:sp>
    </p:spTree>
    <p:extLst>
      <p:ext uri="{BB962C8B-B14F-4D97-AF65-F5344CB8AC3E}">
        <p14:creationId xmlns:p14="http://schemas.microsoft.com/office/powerpoint/2010/main" val="7137709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401170" y="409433"/>
            <a:ext cx="9144000" cy="1490094"/>
          </a:xfrm>
        </p:spPr>
        <p:txBody>
          <a:bodyPr/>
          <a:lstStyle/>
          <a:p>
            <a:r>
              <a:rPr lang="zh-CN" altLang="en-US" dirty="0" smtClean="0"/>
              <a:t>金瓶梅</a:t>
            </a:r>
            <a:endParaRPr lang="zh-CN" altLang="en-US" dirty="0"/>
          </a:p>
        </p:txBody>
      </p:sp>
      <p:sp>
        <p:nvSpPr>
          <p:cNvPr id="3" name="副标题 2"/>
          <p:cNvSpPr>
            <a:spLocks noGrp="1"/>
          </p:cNvSpPr>
          <p:nvPr>
            <p:ph type="subTitle" idx="1"/>
          </p:nvPr>
        </p:nvSpPr>
        <p:spPr>
          <a:xfrm>
            <a:off x="1742365" y="2237263"/>
            <a:ext cx="9144000" cy="1655762"/>
          </a:xfrm>
        </p:spPr>
        <p:txBody>
          <a:bodyPr>
            <a:normAutofit fontScale="92500"/>
          </a:bodyPr>
          <a:lstStyle/>
          <a:p>
            <a:r>
              <a:rPr lang="zh-CN" altLang="en-US" dirty="0"/>
              <a:t>成书于明代隆庆至万历年间的</a:t>
            </a:r>
            <a:r>
              <a:rPr lang="en-US" altLang="zh-CN" dirty="0"/>
              <a:t>《</a:t>
            </a:r>
            <a:r>
              <a:rPr lang="zh-CN" altLang="en-US" dirty="0"/>
              <a:t>金瓶梅</a:t>
            </a:r>
            <a:r>
              <a:rPr lang="en-US" altLang="zh-CN" dirty="0"/>
              <a:t>》</a:t>
            </a:r>
            <a:r>
              <a:rPr lang="zh-CN" altLang="en-US" dirty="0"/>
              <a:t>，是中国第一部长篇社会世情小说。它借小说</a:t>
            </a:r>
            <a:r>
              <a:rPr lang="en-US" altLang="zh-CN" dirty="0"/>
              <a:t>《</a:t>
            </a:r>
            <a:r>
              <a:rPr lang="zh-CN" altLang="en-US" dirty="0"/>
              <a:t>水浒传</a:t>
            </a:r>
            <a:r>
              <a:rPr lang="en-US" altLang="zh-CN" dirty="0"/>
              <a:t>》</a:t>
            </a:r>
            <a:r>
              <a:rPr lang="zh-CN" altLang="en-US" dirty="0"/>
              <a:t>中描写西门庆与潘金莲的故事，把故事引申开来，写的完全是市井平民生活，详细刻画了官僚、恶霸、富商三位一体的封建恶势力代表西门庆由发迹到暴亡的罪恶生活历程，明写宋代，实为作者所处的明朝“当代史”，深刻揭露了明代后期黑暗腐朽的政治和社会现实。</a:t>
            </a:r>
          </a:p>
        </p:txBody>
      </p:sp>
      <p:sp>
        <p:nvSpPr>
          <p:cNvPr id="5" name="矩形 4"/>
          <p:cNvSpPr/>
          <p:nvPr/>
        </p:nvSpPr>
        <p:spPr>
          <a:xfrm>
            <a:off x="3034352" y="4074825"/>
            <a:ext cx="6096000" cy="1200329"/>
          </a:xfrm>
          <a:prstGeom prst="rect">
            <a:avLst/>
          </a:prstGeom>
        </p:spPr>
        <p:txBody>
          <a:bodyPr>
            <a:spAutoFit/>
          </a:bodyPr>
          <a:lstStyle/>
          <a:p>
            <a:r>
              <a:rPr lang="zh-CN" altLang="en-US" dirty="0">
                <a:solidFill>
                  <a:srgbClr val="494949"/>
                </a:solidFill>
                <a:latin typeface="宋体" panose="02010600030101010101" pitchFamily="2" charset="-122"/>
              </a:rPr>
              <a:t>生怜悯心者，菩萨也</a:t>
            </a:r>
            <a:r>
              <a:rPr lang="zh-CN" altLang="en-US" dirty="0" smtClean="0">
                <a:solidFill>
                  <a:srgbClr val="494949"/>
                </a:solidFill>
                <a:latin typeface="宋体" panose="02010600030101010101" pitchFamily="2" charset="-122"/>
              </a:rPr>
              <a:t>；</a:t>
            </a:r>
            <a:endParaRPr lang="en-US" altLang="zh-CN" dirty="0" smtClean="0">
              <a:solidFill>
                <a:srgbClr val="494949"/>
              </a:solidFill>
              <a:latin typeface="宋体" panose="02010600030101010101" pitchFamily="2" charset="-122"/>
            </a:endParaRPr>
          </a:p>
          <a:p>
            <a:r>
              <a:rPr lang="zh-CN" altLang="en-US" dirty="0" smtClean="0">
                <a:solidFill>
                  <a:srgbClr val="494949"/>
                </a:solidFill>
                <a:latin typeface="宋体" panose="02010600030101010101" pitchFamily="2" charset="-122"/>
              </a:rPr>
              <a:t>生</a:t>
            </a:r>
            <a:r>
              <a:rPr lang="zh-CN" altLang="en-US" dirty="0">
                <a:solidFill>
                  <a:srgbClr val="494949"/>
                </a:solidFill>
                <a:latin typeface="宋体" panose="02010600030101010101" pitchFamily="2" charset="-122"/>
              </a:rPr>
              <a:t>畏惧心者，君子也</a:t>
            </a:r>
            <a:r>
              <a:rPr lang="zh-CN" altLang="en-US" dirty="0" smtClean="0">
                <a:solidFill>
                  <a:srgbClr val="494949"/>
                </a:solidFill>
                <a:latin typeface="宋体" panose="02010600030101010101" pitchFamily="2" charset="-122"/>
              </a:rPr>
              <a:t>；</a:t>
            </a:r>
            <a:endParaRPr lang="en-US" altLang="zh-CN" dirty="0" smtClean="0">
              <a:solidFill>
                <a:srgbClr val="494949"/>
              </a:solidFill>
              <a:latin typeface="宋体" panose="02010600030101010101" pitchFamily="2" charset="-122"/>
            </a:endParaRPr>
          </a:p>
          <a:p>
            <a:r>
              <a:rPr lang="zh-CN" altLang="en-US" dirty="0" smtClean="0">
                <a:solidFill>
                  <a:srgbClr val="494949"/>
                </a:solidFill>
                <a:latin typeface="宋体" panose="02010600030101010101" pitchFamily="2" charset="-122"/>
              </a:rPr>
              <a:t>生</a:t>
            </a:r>
            <a:r>
              <a:rPr lang="zh-CN" altLang="en-US" dirty="0">
                <a:solidFill>
                  <a:srgbClr val="494949"/>
                </a:solidFill>
                <a:latin typeface="宋体" panose="02010600030101010101" pitchFamily="2" charset="-122"/>
              </a:rPr>
              <a:t>欢喜心者，小人也</a:t>
            </a:r>
            <a:r>
              <a:rPr lang="zh-CN" altLang="en-US" dirty="0" smtClean="0">
                <a:solidFill>
                  <a:srgbClr val="494949"/>
                </a:solidFill>
                <a:latin typeface="宋体" panose="02010600030101010101" pitchFamily="2" charset="-122"/>
              </a:rPr>
              <a:t>；</a:t>
            </a:r>
            <a:endParaRPr lang="en-US" altLang="zh-CN" dirty="0" smtClean="0">
              <a:solidFill>
                <a:srgbClr val="494949"/>
              </a:solidFill>
              <a:latin typeface="宋体" panose="02010600030101010101" pitchFamily="2" charset="-122"/>
            </a:endParaRPr>
          </a:p>
          <a:p>
            <a:r>
              <a:rPr lang="zh-CN" altLang="en-US" dirty="0" smtClean="0">
                <a:solidFill>
                  <a:srgbClr val="494949"/>
                </a:solidFill>
                <a:latin typeface="宋体" panose="02010600030101010101" pitchFamily="2" charset="-122"/>
              </a:rPr>
              <a:t>生效</a:t>
            </a:r>
            <a:r>
              <a:rPr lang="zh-CN" altLang="en-US" dirty="0">
                <a:solidFill>
                  <a:srgbClr val="494949"/>
                </a:solidFill>
                <a:latin typeface="宋体" panose="02010600030101010101" pitchFamily="2" charset="-122"/>
              </a:rPr>
              <a:t>法心者，乃禽兽耳。</a:t>
            </a:r>
            <a:endParaRPr lang="zh-CN" altLang="en-US" dirty="0"/>
          </a:p>
        </p:txBody>
      </p:sp>
      <p:sp>
        <p:nvSpPr>
          <p:cNvPr id="6" name="矩形 5"/>
          <p:cNvSpPr/>
          <p:nvPr/>
        </p:nvSpPr>
        <p:spPr>
          <a:xfrm>
            <a:off x="3034352" y="5564453"/>
            <a:ext cx="5065810" cy="369332"/>
          </a:xfrm>
          <a:prstGeom prst="rect">
            <a:avLst/>
          </a:prstGeom>
        </p:spPr>
        <p:txBody>
          <a:bodyPr wrap="none">
            <a:spAutoFit/>
          </a:bodyPr>
          <a:lstStyle/>
          <a:p>
            <a:r>
              <a:rPr lang="zh-CN" altLang="en-US" b="1" i="0" dirty="0" smtClean="0">
                <a:solidFill>
                  <a:srgbClr val="191919"/>
                </a:solidFill>
                <a:effectLst/>
                <a:latin typeface="PingFang SC"/>
              </a:rPr>
              <a:t>不管是不是黄书，人人说它黄，它就真的黄了。</a:t>
            </a:r>
            <a:endParaRPr lang="zh-CN" altLang="en-US" dirty="0"/>
          </a:p>
        </p:txBody>
      </p:sp>
    </p:spTree>
    <p:extLst>
      <p:ext uri="{BB962C8B-B14F-4D97-AF65-F5344CB8AC3E}">
        <p14:creationId xmlns:p14="http://schemas.microsoft.com/office/powerpoint/2010/main" val="19595901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387522" y="654121"/>
            <a:ext cx="9144000" cy="492291"/>
          </a:xfrm>
        </p:spPr>
        <p:txBody>
          <a:bodyPr/>
          <a:lstStyle/>
          <a:p>
            <a:r>
              <a:rPr lang="zh-CN" altLang="en-US" dirty="0" smtClean="0"/>
              <a:t>潘驴邓小闲</a:t>
            </a:r>
            <a:endParaRPr lang="zh-CN" altLang="en-US" dirty="0"/>
          </a:p>
        </p:txBody>
      </p:sp>
      <p:sp>
        <p:nvSpPr>
          <p:cNvPr id="2" name="矩形 1"/>
          <p:cNvSpPr/>
          <p:nvPr/>
        </p:nvSpPr>
        <p:spPr>
          <a:xfrm>
            <a:off x="1387522" y="1433015"/>
            <a:ext cx="9812741" cy="1754326"/>
          </a:xfrm>
          <a:prstGeom prst="rect">
            <a:avLst/>
          </a:prstGeom>
        </p:spPr>
        <p:txBody>
          <a:bodyPr wrap="square">
            <a:spAutoFit/>
          </a:bodyPr>
          <a:lstStyle/>
          <a:p>
            <a:r>
              <a:rPr lang="zh-CN" altLang="en-US" dirty="0" smtClean="0"/>
              <a:t>第一要潘安的貌；第二要驴大行货；第三要邓通般有钱；第四要青春少小，就要绵里针一般软款忍耐；第五要闲工夫。此五件，唤做‘潘驴邓小闲’。都全了，此事便获得着。”西门庆道：“实不瞒你说，这五件事我都有。第一件，我的貌虽比不得潘安，也充得过；第二件，我小时在三街两巷游串，也曾养得好大龟；第三，我家里也有几贯钱财，虽不及邓通，也颇得过日子；第四，我最忍耐；他便打我四百顿，休想我回他一拳；第五，我最有闲工夫，不然如何来得恁勤。干娘，你自作成，完备了时，我自重重谢你。”</a:t>
            </a:r>
            <a:endParaRPr lang="zh-CN" altLang="en-US" dirty="0"/>
          </a:p>
        </p:txBody>
      </p:sp>
    </p:spTree>
    <p:extLst>
      <p:ext uri="{BB962C8B-B14F-4D97-AF65-F5344CB8AC3E}">
        <p14:creationId xmlns:p14="http://schemas.microsoft.com/office/powerpoint/2010/main" val="15362071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387522" y="654121"/>
            <a:ext cx="9144000" cy="492291"/>
          </a:xfrm>
        </p:spPr>
        <p:txBody>
          <a:bodyPr/>
          <a:lstStyle/>
          <a:p>
            <a:r>
              <a:rPr lang="zh-CN" altLang="en-US" dirty="0" smtClean="0"/>
              <a:t>十分光</a:t>
            </a:r>
            <a:endParaRPr lang="zh-CN" altLang="en-US" dirty="0"/>
          </a:p>
        </p:txBody>
      </p:sp>
    </p:spTree>
    <p:extLst>
      <p:ext uri="{BB962C8B-B14F-4D97-AF65-F5344CB8AC3E}">
        <p14:creationId xmlns:p14="http://schemas.microsoft.com/office/powerpoint/2010/main" val="18638624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17714" y="136593"/>
            <a:ext cx="11791406" cy="6612323"/>
          </a:xfrm>
          <a:prstGeom prst="rect">
            <a:avLst/>
          </a:prstGeom>
        </p:spPr>
        <p:txBody>
          <a:bodyPr wrap="square">
            <a:spAutoFit/>
          </a:bodyPr>
          <a:lstStyle/>
          <a:p>
            <a:pPr>
              <a:lnSpc>
                <a:spcPct val="107000"/>
              </a:lnSpc>
              <a:spcAft>
                <a:spcPts val="800"/>
              </a:spcAft>
            </a:pPr>
            <a:r>
              <a:rPr lang="zh-CN" altLang="en-US" dirty="0">
                <a:latin typeface="Calibri" panose="020F0502020204030204" pitchFamily="34" charset="0"/>
                <a:ea typeface="SimSun" panose="02010600030101010101" pitchFamily="2" charset="-122"/>
                <a:cs typeface="Times New Roman" panose="02020603050405020304" pitchFamily="18" charset="0"/>
              </a:rPr>
              <a:t>这个雌儿来历，虽然微末出身，却倒百伶百俐，会一手好弹唱，针指女工，百家歌曲，双陆象棋，无所不知。小名叫做金莲，娘家姓潘，原是南门外潘裁的女儿，卖在张大户家学弹唱。后因大户年老，打发出来，不要武大一文钱，白白与了他为妻。这雌儿等闲不出来，老身无事常过去与他闲坐。他有事亦来请我理会，他也叫我做干娘。武大这两日出门早。大官人如干此事，便买一匹蓝绸、一匹白绸、一匹白绢，再用十两好绵，都把来与老身。老身却走过去问他借历日，央及他拣个好日期，叫个裁缝来做。他若见我这般说，拣了日期，不肯与我来做时，此事便休了；他若欢天喜地说：‘我替你做。’不要我叫裁缝，这光便有一分了。我便请得他来做，就替我缝，这光便二分了。他若来做时，午间我却安排些酒食点心请他吃。他若说不便当，定要将去家中做，此事便休了；他不言语吃了时，这光便有三分了。这一日你也莫来，直至第三日，晌午前后，你整整齐齐打扮了来，以咳嗽为号，你在门前叫道：‘怎的连日不见王干娘？我买盏茶吃。’我便出来请你入房里坐吃茶。他若见你便起身来，走了归去，难道我扯住他不成？此事便休了。他若见你入来，不动身时，这光便有四分了。坐下时，我便对雌儿说道：‘这个便是与我衣服施主的官人，亏杀他。’我便夸大官人许多好处，你便卖弄他针指。若是他不来兜揽答应时，此事便休了；他若口中答应与你说话时，这光便有五分了。我便道：‘却难为这位娘子与我作成出手做，亏杀你两施主，一个出钱，一个出力。不是老身路歧相央，难得这位娘子在这里，官人做个主人替娘子浇浇手。’你便取银子出来，央我买。若是他便走时，难道我扯住他？此事便休了。他若是不动身时，事务易成，这光便有六分了。我却拿银子，临出门时对他说：‘有劳娘子相待官人坐一坐。’他若起身走了家去，我终不成阻挡他？此事便休了。若是他不起身，又好了，这光便有七分了。待我买得东西提在桌子上，便说：‘娘子且收拾过生活去，且吃一杯儿酒，难得这官人坏钱。’他不肯和你同桌吃，去了，此事便休了。若是他不起身，此事又好了，这光便有八分了。待他吃得酒浓时，正说得入港，我便推道没了酒，再交你买，你便拿银子，又央我买酒去并果子来配酒。我把门拽上，关你两个在屋里。他若焦燥跑了归去时，此事便休了；他若由我拽上门，不焦躁时，这光便有九分，只欠一分了。只是这一分倒难。大官人你在房里，便着几句甜话儿说入去，却不可燥暴，便去动手动脚打搅了事，那时我不管你。你先把袖子向桌子上拂落一双箸下去，只推拾箸，将手去他脚上捏一捏。他若闹将起来，我自来搭救。此事便休了，再也难成。若是他不做声时，此事十分光了。</a:t>
            </a:r>
            <a:endParaRPr lang="en-US" dirty="0">
              <a:effectLst/>
              <a:latin typeface="Calibri" panose="020F0502020204030204" pitchFamily="34" charset="0"/>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8939364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020705" y="1154456"/>
            <a:ext cx="6096000" cy="646331"/>
          </a:xfrm>
          <a:prstGeom prst="rect">
            <a:avLst/>
          </a:prstGeom>
        </p:spPr>
        <p:txBody>
          <a:bodyPr>
            <a:spAutoFit/>
          </a:bodyPr>
          <a:lstStyle/>
          <a:p>
            <a:r>
              <a:rPr lang="zh-CN" altLang="en-US" b="0" i="0" dirty="0" smtClean="0">
                <a:solidFill>
                  <a:srgbClr val="464646"/>
                </a:solidFill>
                <a:effectLst/>
                <a:latin typeface="微软雅黑" panose="020B0503020204020204" pitchFamily="34" charset="-122"/>
                <a:ea typeface="微软雅黑" panose="020B0503020204020204" pitchFamily="34" charset="-122"/>
              </a:rPr>
              <a:t>如果单讲男女性史就太小看这部书的价值了，</a:t>
            </a:r>
            <a:r>
              <a:rPr lang="zh-CN" altLang="en-US" b="1" i="0" dirty="0" smtClean="0">
                <a:solidFill>
                  <a:srgbClr val="464646"/>
                </a:solidFill>
                <a:effectLst/>
                <a:latin typeface="微软雅黑" panose="020B0503020204020204" pitchFamily="34" charset="-122"/>
                <a:ea typeface="微软雅黑" panose="020B0503020204020204" pitchFamily="34" charset="-122"/>
              </a:rPr>
              <a:t>惩恶扬善才是该书的主题</a:t>
            </a:r>
            <a:endParaRPr lang="zh-CN" altLang="en-US" dirty="0"/>
          </a:p>
        </p:txBody>
      </p:sp>
    </p:spTree>
    <p:extLst>
      <p:ext uri="{BB962C8B-B14F-4D97-AF65-F5344CB8AC3E}">
        <p14:creationId xmlns:p14="http://schemas.microsoft.com/office/powerpoint/2010/main" val="28124936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469409" y="2155375"/>
            <a:ext cx="9144000" cy="1655762"/>
          </a:xfrm>
        </p:spPr>
        <p:txBody>
          <a:bodyPr/>
          <a:lstStyle/>
          <a:p>
            <a:r>
              <a:rPr lang="zh-CN" altLang="en-US" dirty="0" smtClean="0"/>
              <a:t>金瓶梅为什么被当作禁书</a:t>
            </a:r>
            <a:endParaRPr lang="zh-CN" altLang="en-US" dirty="0"/>
          </a:p>
        </p:txBody>
      </p:sp>
    </p:spTree>
    <p:extLst>
      <p:ext uri="{BB962C8B-B14F-4D97-AF65-F5344CB8AC3E}">
        <p14:creationId xmlns:p14="http://schemas.microsoft.com/office/powerpoint/2010/main" val="32038479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469409" y="2155375"/>
            <a:ext cx="9144000" cy="1655762"/>
          </a:xfrm>
        </p:spPr>
        <p:txBody>
          <a:bodyPr/>
          <a:lstStyle/>
          <a:p>
            <a:r>
              <a:rPr lang="zh-CN" altLang="en-US" dirty="0" smtClean="0"/>
              <a:t>毛主席评价金瓶梅</a:t>
            </a:r>
            <a:endParaRPr lang="zh-CN" altLang="en-US" dirty="0"/>
          </a:p>
        </p:txBody>
      </p:sp>
    </p:spTree>
    <p:extLst>
      <p:ext uri="{BB962C8B-B14F-4D97-AF65-F5344CB8AC3E}">
        <p14:creationId xmlns:p14="http://schemas.microsoft.com/office/powerpoint/2010/main" val="37103427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387522" y="599530"/>
            <a:ext cx="9144000" cy="492291"/>
          </a:xfrm>
        </p:spPr>
        <p:txBody>
          <a:bodyPr/>
          <a:lstStyle/>
          <a:p>
            <a:r>
              <a:rPr lang="zh-CN" altLang="en-US" dirty="0" smtClean="0"/>
              <a:t>金瓶梅的价值</a:t>
            </a:r>
            <a:endParaRPr lang="zh-CN" altLang="en-US" dirty="0"/>
          </a:p>
        </p:txBody>
      </p:sp>
      <p:sp>
        <p:nvSpPr>
          <p:cNvPr id="2" name="矩形 1"/>
          <p:cNvSpPr/>
          <p:nvPr/>
        </p:nvSpPr>
        <p:spPr>
          <a:xfrm>
            <a:off x="1942532" y="1411490"/>
            <a:ext cx="9739952" cy="1200329"/>
          </a:xfrm>
          <a:prstGeom prst="rect">
            <a:avLst/>
          </a:prstGeom>
        </p:spPr>
        <p:txBody>
          <a:bodyPr wrap="square">
            <a:spAutoFit/>
          </a:bodyPr>
          <a:lstStyle/>
          <a:p>
            <a:r>
              <a:rPr lang="zh-CN" altLang="en-US" dirty="0"/>
              <a:t>现在，</a:t>
            </a:r>
            <a:r>
              <a:rPr lang="en-US" altLang="zh-CN" dirty="0"/>
              <a:t>《</a:t>
            </a:r>
            <a:r>
              <a:rPr lang="zh-CN" altLang="en-US" dirty="0"/>
              <a:t>金瓶梅</a:t>
            </a:r>
            <a:r>
              <a:rPr lang="en-US" altLang="zh-CN" dirty="0"/>
              <a:t>》</a:t>
            </a:r>
            <a:r>
              <a:rPr lang="zh-CN" altLang="en-US" dirty="0"/>
              <a:t>的价值已被广泛认可，无论</a:t>
            </a:r>
            <a:r>
              <a:rPr lang="en-US" altLang="zh-CN" dirty="0"/>
              <a:t>《</a:t>
            </a:r>
            <a:r>
              <a:rPr lang="zh-CN" altLang="en-US" dirty="0"/>
              <a:t>美国大百科全书</a:t>
            </a:r>
            <a:r>
              <a:rPr lang="en-US" altLang="zh-CN" dirty="0"/>
              <a:t>》</a:t>
            </a:r>
            <a:r>
              <a:rPr lang="zh-CN" altLang="en-US" dirty="0"/>
              <a:t>也好，</a:t>
            </a:r>
            <a:r>
              <a:rPr lang="en-US" altLang="zh-CN" dirty="0"/>
              <a:t>《</a:t>
            </a:r>
            <a:r>
              <a:rPr lang="zh-CN" altLang="en-US" dirty="0"/>
              <a:t>苏联百科词典</a:t>
            </a:r>
            <a:r>
              <a:rPr lang="en-US" altLang="zh-CN" dirty="0"/>
              <a:t>》</a:t>
            </a:r>
            <a:r>
              <a:rPr lang="zh-CN" altLang="en-US" dirty="0"/>
              <a:t>也好，</a:t>
            </a:r>
            <a:r>
              <a:rPr lang="en-US" altLang="zh-CN" dirty="0"/>
              <a:t>《</a:t>
            </a:r>
            <a:r>
              <a:rPr lang="zh-CN" altLang="en-US" dirty="0"/>
              <a:t>法国大百科全书</a:t>
            </a:r>
            <a:r>
              <a:rPr lang="en-US" altLang="zh-CN" dirty="0"/>
              <a:t>》</a:t>
            </a:r>
            <a:r>
              <a:rPr lang="zh-CN" altLang="en-US" dirty="0"/>
              <a:t>也好，都说</a:t>
            </a:r>
            <a:r>
              <a:rPr lang="en-US" altLang="zh-CN" dirty="0"/>
              <a:t>《</a:t>
            </a:r>
            <a:r>
              <a:rPr lang="zh-CN" altLang="en-US" dirty="0"/>
              <a:t>金瓶梅</a:t>
            </a:r>
            <a:r>
              <a:rPr lang="en-US" altLang="zh-CN" dirty="0"/>
              <a:t>》</a:t>
            </a:r>
            <a:r>
              <a:rPr lang="zh-CN" altLang="en-US" dirty="0"/>
              <a:t>是中国第一部现实主义小说。文学评论家们认为</a:t>
            </a:r>
            <a:r>
              <a:rPr lang="en-US" altLang="zh-CN" dirty="0"/>
              <a:t>《</a:t>
            </a:r>
            <a:r>
              <a:rPr lang="zh-CN" altLang="en-US" dirty="0"/>
              <a:t>金瓶梅</a:t>
            </a:r>
            <a:r>
              <a:rPr lang="en-US" altLang="zh-CN" dirty="0"/>
              <a:t>》</a:t>
            </a:r>
            <a:r>
              <a:rPr lang="zh-CN" altLang="en-US" dirty="0"/>
              <a:t>是世界文学宝库中的瑰宝。而历史学家们则认为</a:t>
            </a:r>
            <a:r>
              <a:rPr lang="en-US" altLang="zh-CN" dirty="0"/>
              <a:t>《</a:t>
            </a:r>
            <a:r>
              <a:rPr lang="zh-CN" altLang="en-US" dirty="0"/>
              <a:t>金瓶梅</a:t>
            </a:r>
            <a:r>
              <a:rPr lang="en-US" altLang="zh-CN" dirty="0"/>
              <a:t>》</a:t>
            </a:r>
            <a:r>
              <a:rPr lang="zh-CN" altLang="en-US" dirty="0"/>
              <a:t>是研究明代社会的一部百科全书</a:t>
            </a:r>
            <a:r>
              <a:rPr lang="en-US" altLang="zh-CN" dirty="0"/>
              <a:t>……</a:t>
            </a:r>
            <a:endParaRPr lang="zh-CN" altLang="en-US" dirty="0"/>
          </a:p>
        </p:txBody>
      </p:sp>
    </p:spTree>
    <p:extLst>
      <p:ext uri="{BB962C8B-B14F-4D97-AF65-F5344CB8AC3E}">
        <p14:creationId xmlns:p14="http://schemas.microsoft.com/office/powerpoint/2010/main" val="28901636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387522" y="654121"/>
            <a:ext cx="9144000" cy="492291"/>
          </a:xfrm>
        </p:spPr>
        <p:txBody>
          <a:bodyPr/>
          <a:lstStyle/>
          <a:p>
            <a:r>
              <a:rPr lang="zh-CN" altLang="en-US" dirty="0" smtClean="0"/>
              <a:t>金瓶梅讲了什么</a:t>
            </a:r>
            <a:endParaRPr lang="zh-CN" altLang="en-US" dirty="0"/>
          </a:p>
        </p:txBody>
      </p:sp>
    </p:spTree>
    <p:extLst>
      <p:ext uri="{BB962C8B-B14F-4D97-AF65-F5344CB8AC3E}">
        <p14:creationId xmlns:p14="http://schemas.microsoft.com/office/powerpoint/2010/main" val="16864909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387522" y="490348"/>
            <a:ext cx="9144000" cy="492291"/>
          </a:xfrm>
        </p:spPr>
        <p:txBody>
          <a:bodyPr/>
          <a:lstStyle/>
          <a:p>
            <a:r>
              <a:rPr lang="zh-CN" altLang="en-US" dirty="0" smtClean="0"/>
              <a:t>金瓶梅讲了什么</a:t>
            </a:r>
            <a:endParaRPr lang="zh-CN" altLang="en-US" dirty="0"/>
          </a:p>
        </p:txBody>
      </p:sp>
    </p:spTree>
    <p:extLst>
      <p:ext uri="{BB962C8B-B14F-4D97-AF65-F5344CB8AC3E}">
        <p14:creationId xmlns:p14="http://schemas.microsoft.com/office/powerpoint/2010/main" val="15725723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387522" y="490348"/>
            <a:ext cx="9144000" cy="492291"/>
          </a:xfrm>
        </p:spPr>
        <p:txBody>
          <a:bodyPr/>
          <a:lstStyle/>
          <a:p>
            <a:r>
              <a:rPr lang="zh-CN" altLang="en-US" dirty="0" smtClean="0"/>
              <a:t>西门庆</a:t>
            </a:r>
            <a:endParaRPr lang="zh-CN" altLang="en-US" dirty="0"/>
          </a:p>
        </p:txBody>
      </p:sp>
      <p:sp>
        <p:nvSpPr>
          <p:cNvPr id="4" name="矩形 3"/>
          <p:cNvSpPr/>
          <p:nvPr/>
        </p:nvSpPr>
        <p:spPr>
          <a:xfrm>
            <a:off x="1533097" y="1393799"/>
            <a:ext cx="9917373" cy="2031325"/>
          </a:xfrm>
          <a:prstGeom prst="rect">
            <a:avLst/>
          </a:prstGeom>
        </p:spPr>
        <p:txBody>
          <a:bodyPr wrap="square">
            <a:spAutoFit/>
          </a:bodyPr>
          <a:lstStyle/>
          <a:p>
            <a:r>
              <a:rPr lang="zh-CN" altLang="en-US" dirty="0" smtClean="0"/>
              <a:t>话说大宋徽宗皇帝政和年间，山东省东平府清河县中，有一个风流子弟，生得状貌魁梧，性情潇洒，饶有几贯家资，年纪二十六七。这人复姓西门，单讳一个庆字。他父亲西门达，原走川广贩药材，就在这清河县前开着一个大大的生药铺。现住着门面五间到底七进的房子。家中呼奴使婢骡马成群，虽算不得十分富贵，却也是清河县中一个殷实的人家。只为这西门达员外夫妇去世的早，单生这个儿子却又百般爱惜，听其所为，所以这人不甚读书，终日闲游浪荡。一自父母亡后，专一在外眠花宿柳，惹草招风，学得些好拳棒，又会赌博，双陆象棋，抹牌道字，无不通晓。结识的朋友，也都是些帮闲抹嘴，不守本分的人。</a:t>
            </a:r>
            <a:endParaRPr lang="zh-CN" altLang="en-US" dirty="0"/>
          </a:p>
        </p:txBody>
      </p:sp>
    </p:spTree>
    <p:extLst>
      <p:ext uri="{BB962C8B-B14F-4D97-AF65-F5344CB8AC3E}">
        <p14:creationId xmlns:p14="http://schemas.microsoft.com/office/powerpoint/2010/main" val="30849434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387522" y="654121"/>
            <a:ext cx="9144000" cy="492291"/>
          </a:xfrm>
        </p:spPr>
        <p:txBody>
          <a:bodyPr/>
          <a:lstStyle/>
          <a:p>
            <a:r>
              <a:rPr lang="zh-CN" altLang="en-US" dirty="0" smtClean="0"/>
              <a:t>王婆是个人才</a:t>
            </a:r>
            <a:endParaRPr lang="zh-CN" altLang="en-US" dirty="0"/>
          </a:p>
        </p:txBody>
      </p:sp>
    </p:spTree>
    <p:extLst>
      <p:ext uri="{BB962C8B-B14F-4D97-AF65-F5344CB8AC3E}">
        <p14:creationId xmlns:p14="http://schemas.microsoft.com/office/powerpoint/2010/main" val="61642675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90</TotalTime>
  <Words>1489</Words>
  <Application>Microsoft Office PowerPoint</Application>
  <PresentationFormat>宽屏</PresentationFormat>
  <Paragraphs>21</Paragraphs>
  <Slides>12</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12</vt:i4>
      </vt:variant>
    </vt:vector>
  </HeadingPairs>
  <TitlesOfParts>
    <vt:vector size="21" baseType="lpstr">
      <vt:lpstr>微软雅黑</vt:lpstr>
      <vt:lpstr>PingFang SC</vt:lpstr>
      <vt:lpstr>SimSun</vt:lpstr>
      <vt:lpstr>SimSun</vt:lpstr>
      <vt:lpstr>Arial</vt:lpstr>
      <vt:lpstr>Calibri</vt:lpstr>
      <vt:lpstr>Calibri Light</vt:lpstr>
      <vt:lpstr>Times New Roman</vt:lpstr>
      <vt:lpstr>Office 主题</vt:lpstr>
      <vt:lpstr>金瓶梅</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Windows 用户</dc:creator>
  <cp:lastModifiedBy>Fred</cp:lastModifiedBy>
  <cp:revision>25</cp:revision>
  <dcterms:created xsi:type="dcterms:W3CDTF">2018-08-06T13:26:41Z</dcterms:created>
  <dcterms:modified xsi:type="dcterms:W3CDTF">2018-08-08T08:04:09Z</dcterms:modified>
</cp:coreProperties>
</file>