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6" r:id="rId4"/>
    <p:sldId id="280" r:id="rId5"/>
    <p:sldId id="284" r:id="rId6"/>
    <p:sldId id="269" r:id="rId7"/>
    <p:sldId id="270" r:id="rId8"/>
    <p:sldId id="282" r:id="rId9"/>
    <p:sldId id="272" r:id="rId10"/>
    <p:sldId id="281" r:id="rId11"/>
    <p:sldId id="274" r:id="rId12"/>
    <p:sldId id="283" r:id="rId13"/>
    <p:sldId id="277" r:id="rId14"/>
    <p:sldId id="279" r:id="rId15"/>
    <p:sldId id="264" r:id="rId16"/>
    <p:sldId id="259" r:id="rId17"/>
    <p:sldId id="257" r:id="rId18"/>
    <p:sldId id="258" r:id="rId19"/>
    <p:sldId id="260" r:id="rId20"/>
    <p:sldId id="278" r:id="rId21"/>
    <p:sldId id="261" r:id="rId22"/>
    <p:sldId id="262"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10364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7685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3537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85245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55519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7848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57977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79175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06295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8111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2017/11/4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250731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CACAC-AFA6-490F-AB2E-95864F3C3404}" type="datetimeFigureOut">
              <a:rPr lang="zh-CN" altLang="en-US" smtClean="0"/>
              <a:t>2017/11/4 Saturday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5939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blog/microservices-an-application-revolution-powered-by-the-cloud/"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7844" y="2084274"/>
            <a:ext cx="6480620" cy="1446550"/>
          </a:xfrm>
          <a:prstGeom prst="rect">
            <a:avLst/>
          </a:prstGeom>
        </p:spPr>
        <p:txBody>
          <a:bodyPr wrap="none">
            <a:spAutoFit/>
          </a:bodyPr>
          <a:lstStyle/>
          <a:p>
            <a:r>
              <a:rPr lang="en-US" altLang="zh-CN" sz="8800" dirty="0"/>
              <a:t>Service Fabric</a:t>
            </a:r>
            <a:endParaRPr lang="zh-CN" altLang="en-US" sz="8800" dirty="0"/>
          </a:p>
        </p:txBody>
      </p:sp>
    </p:spTree>
    <p:extLst>
      <p:ext uri="{BB962C8B-B14F-4D97-AF65-F5344CB8AC3E}">
        <p14:creationId xmlns:p14="http://schemas.microsoft.com/office/powerpoint/2010/main" val="187628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3499" y="1374591"/>
            <a:ext cx="4669868" cy="369332"/>
          </a:xfrm>
          <a:prstGeom prst="rect">
            <a:avLst/>
          </a:prstGeom>
        </p:spPr>
        <p:txBody>
          <a:bodyPr wrap="none">
            <a:spAutoFit/>
          </a:bodyPr>
          <a:lstStyle/>
          <a:p>
            <a:r>
              <a:rPr lang="en-US" altLang="zh-CN" dirty="0" smtClean="0"/>
              <a:t>1.</a:t>
            </a:r>
            <a:r>
              <a:rPr lang="zh-CN" altLang="en-US" dirty="0" smtClean="0"/>
              <a:t>发布时间长  </a:t>
            </a:r>
            <a:r>
              <a:rPr lang="en-US" altLang="zh-CN" dirty="0" smtClean="0"/>
              <a:t>---------&gt;</a:t>
            </a:r>
            <a:r>
              <a:rPr lang="zh-CN" altLang="en-US" dirty="0" smtClean="0"/>
              <a:t>单个服务发布，</a:t>
            </a:r>
            <a:r>
              <a:rPr lang="en-US" altLang="zh-CN" dirty="0" smtClean="0"/>
              <a:t> 0 </a:t>
            </a:r>
            <a:r>
              <a:rPr lang="zh-CN" altLang="en-US" dirty="0" smtClean="0"/>
              <a:t>停机</a:t>
            </a:r>
            <a:endParaRPr lang="zh-CN" altLang="en-US" dirty="0"/>
          </a:p>
        </p:txBody>
      </p:sp>
      <p:sp>
        <p:nvSpPr>
          <p:cNvPr id="7" name="矩形 6"/>
          <p:cNvSpPr/>
          <p:nvPr/>
        </p:nvSpPr>
        <p:spPr>
          <a:xfrm>
            <a:off x="1263499" y="1961444"/>
            <a:ext cx="4998484" cy="369332"/>
          </a:xfrm>
          <a:prstGeom prst="rect">
            <a:avLst/>
          </a:prstGeom>
        </p:spPr>
        <p:txBody>
          <a:bodyPr wrap="none">
            <a:spAutoFit/>
          </a:bodyPr>
          <a:lstStyle/>
          <a:p>
            <a:r>
              <a:rPr lang="en-US" altLang="zh-CN" dirty="0" smtClean="0"/>
              <a:t>2.</a:t>
            </a:r>
            <a:r>
              <a:rPr lang="zh-CN" altLang="en-US" dirty="0" smtClean="0"/>
              <a:t>扩展又慢又贵 </a:t>
            </a:r>
            <a:r>
              <a:rPr lang="en-US" altLang="zh-CN" dirty="0" smtClean="0"/>
              <a:t>-------&gt;</a:t>
            </a:r>
            <a:r>
              <a:rPr lang="zh-CN" altLang="en-US" dirty="0"/>
              <a:t>单个</a:t>
            </a:r>
            <a:r>
              <a:rPr lang="zh-CN" altLang="en-US" dirty="0" smtClean="0"/>
              <a:t>服务</a:t>
            </a:r>
            <a:r>
              <a:rPr lang="zh-CN" altLang="en-US" dirty="0"/>
              <a:t>升级</a:t>
            </a:r>
            <a:r>
              <a:rPr lang="zh-CN" altLang="en-US" dirty="0" smtClean="0"/>
              <a:t>，</a:t>
            </a:r>
            <a:r>
              <a:rPr lang="en-US" altLang="zh-CN" dirty="0" smtClean="0"/>
              <a:t> </a:t>
            </a:r>
            <a:r>
              <a:rPr lang="zh-CN" altLang="en-US" dirty="0" smtClean="0"/>
              <a:t>有针对性</a:t>
            </a:r>
            <a:endParaRPr lang="zh-CN" altLang="en-US" dirty="0"/>
          </a:p>
        </p:txBody>
      </p:sp>
      <p:sp>
        <p:nvSpPr>
          <p:cNvPr id="8" name="矩形 7"/>
          <p:cNvSpPr/>
          <p:nvPr/>
        </p:nvSpPr>
        <p:spPr>
          <a:xfrm>
            <a:off x="1263499" y="2548297"/>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284440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66029" y="497856"/>
            <a:ext cx="5602469" cy="4840166"/>
          </a:xfrm>
          <a:prstGeom prst="rect">
            <a:avLst/>
          </a:prstGeom>
        </p:spPr>
      </p:pic>
      <p:sp>
        <p:nvSpPr>
          <p:cNvPr id="9" name="矩形 8"/>
          <p:cNvSpPr/>
          <p:nvPr/>
        </p:nvSpPr>
        <p:spPr>
          <a:xfrm>
            <a:off x="1800306" y="5605396"/>
            <a:ext cx="9349913" cy="369332"/>
          </a:xfrm>
          <a:prstGeom prst="rect">
            <a:avLst/>
          </a:prstGeom>
        </p:spPr>
        <p:txBody>
          <a:bodyPr wrap="square">
            <a:spAutoFit/>
          </a:bodyPr>
          <a:lstStyle/>
          <a:p>
            <a:r>
              <a:rPr lang="en-US" altLang="zh-CN" dirty="0" smtClean="0"/>
              <a:t>Developer needs write additional code. Inter service communication and handling failures</a:t>
            </a:r>
            <a:endParaRPr lang="en-US" altLang="zh-CN" dirty="0"/>
          </a:p>
        </p:txBody>
      </p:sp>
    </p:spTree>
    <p:extLst>
      <p:ext uri="{BB962C8B-B14F-4D97-AF65-F5344CB8AC3E}">
        <p14:creationId xmlns:p14="http://schemas.microsoft.com/office/powerpoint/2010/main" val="329289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637190" y="286603"/>
            <a:ext cx="7469580" cy="862298"/>
          </a:xfrm>
        </p:spPr>
        <p:txBody>
          <a:bodyPr>
            <a:normAutofit/>
          </a:bodyPr>
          <a:lstStyle/>
          <a:p>
            <a:pPr algn="l"/>
            <a:r>
              <a:rPr lang="en-US" altLang="zh-CN" sz="4800" dirty="0" smtClean="0"/>
              <a:t>Azure Service Fabric</a:t>
            </a:r>
            <a:endParaRPr lang="zh-CN" altLang="en-US" sz="4800" dirty="0"/>
          </a:p>
        </p:txBody>
      </p:sp>
      <p:pic>
        <p:nvPicPr>
          <p:cNvPr id="5" name="Picture 2" descr="Image result for service fabr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913" y="1303868"/>
            <a:ext cx="8822899" cy="452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3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459112" y="719499"/>
            <a:ext cx="9349913" cy="5078313"/>
          </a:xfrm>
          <a:prstGeom prst="rect">
            <a:avLst/>
          </a:prstGeom>
        </p:spPr>
        <p:txBody>
          <a:bodyPr wrap="square">
            <a:spAutoFit/>
          </a:bodyPr>
          <a:lstStyle/>
          <a:p>
            <a:r>
              <a:rPr lang="en-US" altLang="zh-CN" dirty="0" smtClean="0"/>
              <a:t>Azure service fabric is an application platform </a:t>
            </a:r>
            <a:r>
              <a:rPr lang="en-US" altLang="zh-CN" dirty="0"/>
              <a:t>that simplifies building</a:t>
            </a:r>
            <a:r>
              <a:rPr lang="en-US" altLang="zh-CN" dirty="0" smtClean="0"/>
              <a:t>, </a:t>
            </a:r>
            <a:r>
              <a:rPr lang="en-US" altLang="zh-CN" dirty="0"/>
              <a:t>deploying micro </a:t>
            </a:r>
            <a:r>
              <a:rPr lang="en-US" altLang="zh-CN" dirty="0" smtClean="0"/>
              <a:t>service base applications,  to provide organization with scalable, </a:t>
            </a:r>
            <a:r>
              <a:rPr lang="en-US" altLang="zh-CN" dirty="0"/>
              <a:t>agile</a:t>
            </a:r>
            <a:r>
              <a:rPr lang="en-US" altLang="zh-CN" dirty="0" smtClean="0"/>
              <a:t> and reliable applications</a:t>
            </a:r>
            <a:r>
              <a:rPr lang="en-US" altLang="zh-CN" dirty="0"/>
              <a:t>. </a:t>
            </a:r>
            <a:r>
              <a:rPr lang="en-US" altLang="zh-CN" dirty="0" smtClean="0"/>
              <a:t>Whether they are running Azure, </a:t>
            </a:r>
            <a:r>
              <a:rPr lang="en-US" altLang="zh-CN" dirty="0"/>
              <a:t>On-Premises</a:t>
            </a:r>
            <a:r>
              <a:rPr lang="en-US" altLang="zh-CN" dirty="0" smtClean="0"/>
              <a:t>, or in </a:t>
            </a:r>
            <a:r>
              <a:rPr lang="en-US" altLang="zh-CN" dirty="0"/>
              <a:t>Other </a:t>
            </a:r>
            <a:r>
              <a:rPr lang="en-US" altLang="zh-CN" dirty="0" smtClean="0"/>
              <a:t>clouds, and developers get focus on code and delivery business </a:t>
            </a:r>
            <a:r>
              <a:rPr lang="en-US" altLang="zh-CN" dirty="0" err="1" smtClean="0"/>
              <a:t>faiyer</a:t>
            </a:r>
            <a:r>
              <a:rPr lang="en-US" altLang="zh-CN" dirty="0" smtClean="0"/>
              <a:t>. Which means customer get new features faster.</a:t>
            </a:r>
          </a:p>
          <a:p>
            <a:r>
              <a:rPr lang="en-US" altLang="zh-CN" dirty="0" smtClean="0"/>
              <a:t>Azure service fabric protect applications against failures by </a:t>
            </a:r>
            <a:r>
              <a:rPr lang="en-US" altLang="zh-CN" dirty="0" err="1" smtClean="0"/>
              <a:t>modering</a:t>
            </a:r>
            <a:r>
              <a:rPr lang="en-US" altLang="zh-CN" dirty="0" smtClean="0"/>
              <a:t> cluster and automatically </a:t>
            </a:r>
            <a:r>
              <a:rPr lang="en-US" altLang="zh-CN" dirty="0" err="1" smtClean="0"/>
              <a:t>aiting</a:t>
            </a:r>
            <a:r>
              <a:rPr lang="en-US" altLang="zh-CN" dirty="0" smtClean="0"/>
              <a:t> to </a:t>
            </a:r>
            <a:r>
              <a:rPr lang="en-US" altLang="zh-CN" dirty="0" err="1" smtClean="0"/>
              <a:t>minegit</a:t>
            </a:r>
            <a:r>
              <a:rPr lang="en-US" altLang="zh-CN" dirty="0" smtClean="0"/>
              <a:t> issues. </a:t>
            </a:r>
          </a:p>
          <a:p>
            <a:r>
              <a:rPr lang="en-US" altLang="zh-CN" dirty="0"/>
              <a:t>Azure service </a:t>
            </a:r>
            <a:r>
              <a:rPr lang="en-US" altLang="zh-CN" dirty="0" smtClean="0"/>
              <a:t>fabric provide </a:t>
            </a:r>
            <a:r>
              <a:rPr lang="en-US" altLang="zh-CN" dirty="0" err="1" smtClean="0"/>
              <a:t>buting</a:t>
            </a:r>
            <a:r>
              <a:rPr lang="en-US" altLang="zh-CN" dirty="0" smtClean="0"/>
              <a:t> program models </a:t>
            </a:r>
            <a:r>
              <a:rPr lang="en-US" altLang="zh-CN" dirty="0"/>
              <a:t>to simplify developing </a:t>
            </a:r>
            <a:r>
              <a:rPr lang="en-US" altLang="zh-CN" dirty="0" smtClean="0"/>
              <a:t>micro services. </a:t>
            </a:r>
          </a:p>
          <a:p>
            <a:r>
              <a:rPr lang="en-US" altLang="zh-CN" dirty="0" smtClean="0"/>
              <a:t>Not only that, </a:t>
            </a:r>
            <a:r>
              <a:rPr lang="en-US" altLang="zh-CN" dirty="0" err="1" smtClean="0"/>
              <a:t>ilet’s</a:t>
            </a:r>
            <a:r>
              <a:rPr lang="en-US" altLang="zh-CN" dirty="0" smtClean="0"/>
              <a:t> you run any application code. </a:t>
            </a:r>
            <a:r>
              <a:rPr lang="en-US" altLang="zh-CN" dirty="0"/>
              <a:t>In </a:t>
            </a:r>
            <a:r>
              <a:rPr lang="en-US" altLang="zh-CN" dirty="0" smtClean="0"/>
              <a:t>additional </a:t>
            </a:r>
            <a:r>
              <a:rPr lang="en-US" altLang="zh-CN" dirty="0"/>
              <a:t>to </a:t>
            </a:r>
            <a:r>
              <a:rPr lang="en-US" altLang="zh-CN" dirty="0" smtClean="0"/>
              <a:t>support traditional stateless micro services</a:t>
            </a:r>
            <a:r>
              <a:rPr lang="en-US" altLang="zh-CN" dirty="0"/>
              <a:t>, Azure service </a:t>
            </a:r>
            <a:r>
              <a:rPr lang="en-US" altLang="zh-CN" dirty="0" smtClean="0"/>
              <a:t>fabric support </a:t>
            </a:r>
            <a:r>
              <a:rPr lang="en-US" altLang="zh-CN" dirty="0" err="1" smtClean="0"/>
              <a:t>stateful</a:t>
            </a:r>
            <a:r>
              <a:rPr lang="en-US" altLang="zh-CN" dirty="0" smtClean="0"/>
              <a:t> micro service, core locating compute and data to reduce </a:t>
            </a:r>
            <a:r>
              <a:rPr lang="en-US" altLang="zh-CN" dirty="0" err="1" smtClean="0"/>
              <a:t>lll</a:t>
            </a:r>
            <a:r>
              <a:rPr lang="en-US" altLang="zh-CN" dirty="0" smtClean="0"/>
              <a:t> and hands performance will providing </a:t>
            </a:r>
            <a:r>
              <a:rPr lang="en-US" altLang="zh-CN" dirty="0"/>
              <a:t>reliability through replication and persistence. </a:t>
            </a:r>
            <a:endParaRPr lang="en-US" altLang="zh-CN" dirty="0" smtClean="0"/>
          </a:p>
          <a:p>
            <a:r>
              <a:rPr lang="en-US" altLang="zh-CN" dirty="0" smtClean="0"/>
              <a:t>Data partitions in service will long with dynamic resource </a:t>
            </a:r>
            <a:r>
              <a:rPr lang="en-US" altLang="zh-CN" dirty="0"/>
              <a:t>balancing</a:t>
            </a:r>
            <a:r>
              <a:rPr lang="en-US" altLang="zh-CN" dirty="0" smtClean="0"/>
              <a:t> make scaling on the demand routing. </a:t>
            </a:r>
          </a:p>
          <a:p>
            <a:r>
              <a:rPr lang="en-US" altLang="zh-CN" dirty="0" smtClean="0"/>
              <a:t>Rolling updates is able zero application down time. And health check fail, service fabric automatically rolls back application to previous version. </a:t>
            </a:r>
          </a:p>
          <a:p>
            <a:r>
              <a:rPr lang="en-US" altLang="zh-CN" dirty="0" smtClean="0"/>
              <a:t>Azure service fabric was born from xx years to experience me critical cloud services. And today</a:t>
            </a:r>
            <a:r>
              <a:rPr lang="en-US" altLang="zh-CN" dirty="0"/>
              <a:t>, </a:t>
            </a:r>
            <a:r>
              <a:rPr lang="en-US" altLang="zh-CN" dirty="0" smtClean="0"/>
              <a:t>hundreds of organizations are releasing same benefits of micro service approach. </a:t>
            </a:r>
          </a:p>
          <a:p>
            <a:r>
              <a:rPr lang="en-US" altLang="zh-CN" dirty="0" smtClean="0"/>
              <a:t>Not only that, </a:t>
            </a:r>
            <a:r>
              <a:rPr lang="en-US" altLang="zh-CN" dirty="0"/>
              <a:t>but </a:t>
            </a:r>
            <a:r>
              <a:rPr lang="en-US" altLang="zh-CN" dirty="0" smtClean="0"/>
              <a:t>several key Microsoft products run on Azure service fabric.</a:t>
            </a:r>
          </a:p>
          <a:p>
            <a:endParaRPr lang="en-US" altLang="zh-CN" dirty="0"/>
          </a:p>
        </p:txBody>
      </p:sp>
    </p:spTree>
    <p:extLst>
      <p:ext uri="{BB962C8B-B14F-4D97-AF65-F5344CB8AC3E}">
        <p14:creationId xmlns:p14="http://schemas.microsoft.com/office/powerpoint/2010/main" val="2472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459112" y="719499"/>
            <a:ext cx="9349913" cy="3970318"/>
          </a:xfrm>
          <a:prstGeom prst="rect">
            <a:avLst/>
          </a:prstGeom>
        </p:spPr>
        <p:txBody>
          <a:bodyPr wrap="square">
            <a:spAutoFit/>
          </a:bodyPr>
          <a:lstStyle/>
          <a:p>
            <a:r>
              <a:rPr lang="en-US" altLang="zh-CN" dirty="0" smtClean="0"/>
              <a:t>Service fabric support from main develop tools and program models. Improve developers productivity. This can be use built stateless service. The traditional way. </a:t>
            </a:r>
          </a:p>
          <a:p>
            <a:r>
              <a:rPr lang="en-US" altLang="zh-CN" dirty="0" smtClean="0"/>
              <a:t>Where </a:t>
            </a:r>
            <a:r>
              <a:rPr lang="en-US" altLang="zh-CN" dirty="0" err="1" smtClean="0"/>
              <a:t>nows</a:t>
            </a:r>
            <a:r>
              <a:rPr lang="en-US" altLang="zh-CN" dirty="0" smtClean="0"/>
              <a:t> </a:t>
            </a:r>
            <a:r>
              <a:rPr lang="en-US" altLang="zh-CN" dirty="0" err="1" smtClean="0"/>
              <a:t>stateful</a:t>
            </a:r>
            <a:r>
              <a:rPr lang="en-US" altLang="zh-CN" dirty="0" smtClean="0"/>
              <a:t> micro service, will compute and data collocated to </a:t>
            </a:r>
            <a:r>
              <a:rPr lang="en-US" altLang="zh-CN" dirty="0"/>
              <a:t>further </a:t>
            </a:r>
            <a:r>
              <a:rPr lang="en-US" altLang="zh-CN" dirty="0" smtClean="0"/>
              <a:t>decrease app complexity. </a:t>
            </a:r>
          </a:p>
          <a:p>
            <a:r>
              <a:rPr lang="en-US" altLang="zh-CN" dirty="0" smtClean="0"/>
              <a:t>Azure service fabric also provide powerful management </a:t>
            </a:r>
            <a:r>
              <a:rPr lang="en-US" altLang="zh-CN" dirty="0" err="1" smtClean="0"/>
              <a:t>capleblety</a:t>
            </a:r>
            <a:r>
              <a:rPr lang="en-US" altLang="zh-CN" dirty="0" smtClean="0"/>
              <a:t>, include stage management, application lifecycle management with zero downtime upgrades. Easy service discover, </a:t>
            </a:r>
            <a:r>
              <a:rPr lang="en-US" altLang="zh-CN" dirty="0"/>
              <a:t>and details </a:t>
            </a:r>
            <a:r>
              <a:rPr lang="en-US" altLang="zh-CN" dirty="0" smtClean="0"/>
              <a:t>diagnosis and </a:t>
            </a:r>
            <a:r>
              <a:rPr lang="en-US" altLang="zh-CN" dirty="0" err="1" smtClean="0"/>
              <a:t>manzheri</a:t>
            </a:r>
            <a:r>
              <a:rPr lang="en-US" altLang="zh-CN" dirty="0" smtClean="0"/>
              <a:t>. </a:t>
            </a:r>
          </a:p>
          <a:p>
            <a:r>
              <a:rPr lang="en-US" altLang="zh-CN" dirty="0" smtClean="0"/>
              <a:t>In addition, with support for Linux, developer can use tools they know to build and deploy service fabric application on Linux.</a:t>
            </a:r>
          </a:p>
          <a:p>
            <a:r>
              <a:rPr lang="en-US" altLang="zh-CN" dirty="0" smtClean="0"/>
              <a:t>Azure service fabric is design to meet needs of many industries. </a:t>
            </a:r>
            <a:r>
              <a:rPr lang="en-US" altLang="zh-CN" dirty="0"/>
              <a:t>Include manufacturing, </a:t>
            </a:r>
            <a:r>
              <a:rPr lang="en-US" altLang="zh-CN" dirty="0" smtClean="0"/>
              <a:t>financial service, gaming, IOT or any application benefits from </a:t>
            </a:r>
            <a:r>
              <a:rPr lang="en-US" altLang="zh-CN" dirty="0" err="1" smtClean="0"/>
              <a:t>scalblelity</a:t>
            </a:r>
            <a:r>
              <a:rPr lang="en-US" altLang="zh-CN" dirty="0" smtClean="0"/>
              <a:t> and x.</a:t>
            </a:r>
          </a:p>
          <a:p>
            <a:r>
              <a:rPr lang="en-US" altLang="zh-CN" dirty="0" smtClean="0"/>
              <a:t>Azure service fabric simplify building and deploying micro service base applications in Azure, On-Premises, in other Clouds and is available on Windows and Linux as well. With Azure service fabric, organization can deliver customer more features faster. To drive better </a:t>
            </a:r>
            <a:r>
              <a:rPr lang="en-US" altLang="zh-CN" dirty="0"/>
              <a:t>business </a:t>
            </a:r>
            <a:r>
              <a:rPr lang="en-US" altLang="zh-CN" dirty="0" smtClean="0"/>
              <a:t>resolves.</a:t>
            </a:r>
            <a:endParaRPr lang="en-US" altLang="zh-CN" dirty="0"/>
          </a:p>
        </p:txBody>
      </p:sp>
    </p:spTree>
    <p:extLst>
      <p:ext uri="{BB962C8B-B14F-4D97-AF65-F5344CB8AC3E}">
        <p14:creationId xmlns:p14="http://schemas.microsoft.com/office/powerpoint/2010/main" val="137980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Service Fabric</a:t>
            </a:r>
            <a:r>
              <a:rPr lang="zh-CN" altLang="en-US" dirty="0" smtClean="0"/>
              <a:t>的诞生</a:t>
            </a:r>
            <a:endParaRPr lang="zh-CN" altLang="en-US" dirty="0"/>
          </a:p>
        </p:txBody>
      </p:sp>
    </p:spTree>
    <p:extLst>
      <p:ext uri="{BB962C8B-B14F-4D97-AF65-F5344CB8AC3E}">
        <p14:creationId xmlns:p14="http://schemas.microsoft.com/office/powerpoint/2010/main" val="104675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10185" y="2458320"/>
            <a:ext cx="9717206" cy="1569660"/>
          </a:xfrm>
          <a:prstGeom prst="rect">
            <a:avLst/>
          </a:prstGeom>
        </p:spPr>
        <p:txBody>
          <a:bodyPr wrap="square">
            <a:spAutoFit/>
          </a:bodyPr>
          <a:lstStyle/>
          <a:p>
            <a:r>
              <a:rPr lang="en-US" altLang="zh-CN" sz="2400" b="0" i="0" dirty="0" smtClean="0">
                <a:solidFill>
                  <a:srgbClr val="222222"/>
                </a:solidFill>
                <a:effectLst/>
                <a:latin typeface="segoe-ui_normal"/>
              </a:rPr>
              <a:t>Azure Service Fabric </a:t>
            </a:r>
            <a:r>
              <a:rPr lang="zh-CN" altLang="en-US" sz="2400" b="0" i="0" dirty="0" smtClean="0">
                <a:solidFill>
                  <a:srgbClr val="222222"/>
                </a:solidFill>
                <a:effectLst/>
                <a:latin typeface="segoe-ui_normal"/>
              </a:rPr>
              <a:t>是一款分布式系统平台，可方便用户轻松打包、部署和管理可缩放的可靠微服务和容器。 开发人员和管理员不需解决复杂的基础结构问题，只需专注于实现苛刻的任务关键型工作负荷，即那些可缩放、可靠且易于管理的工作负荷。</a:t>
            </a:r>
            <a:endParaRPr lang="zh-CN" altLang="en-US" sz="2400" dirty="0"/>
          </a:p>
        </p:txBody>
      </p:sp>
    </p:spTree>
    <p:extLst>
      <p:ext uri="{BB962C8B-B14F-4D97-AF65-F5344CB8AC3E}">
        <p14:creationId xmlns:p14="http://schemas.microsoft.com/office/powerpoint/2010/main" val="102724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为什么要使用</a:t>
            </a:r>
            <a:r>
              <a:rPr lang="en-US" altLang="zh-CN" dirty="0"/>
              <a:t>Service Fabric</a:t>
            </a:r>
            <a:endParaRPr lang="zh-CN" altLang="en-US" dirty="0"/>
          </a:p>
        </p:txBody>
      </p:sp>
    </p:spTree>
    <p:extLst>
      <p:ext uri="{BB962C8B-B14F-4D97-AF65-F5344CB8AC3E}">
        <p14:creationId xmlns:p14="http://schemas.microsoft.com/office/powerpoint/2010/main" val="394025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zh-CN" altLang="en-US" dirty="0"/>
              <a:t>的优缺点</a:t>
            </a:r>
          </a:p>
        </p:txBody>
      </p:sp>
    </p:spTree>
    <p:extLst>
      <p:ext uri="{BB962C8B-B14F-4D97-AF65-F5344CB8AC3E}">
        <p14:creationId xmlns:p14="http://schemas.microsoft.com/office/powerpoint/2010/main" val="123499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zh-CN" altLang="en-US" dirty="0" smtClean="0"/>
              <a:t>服务</a:t>
            </a:r>
            <a:endParaRPr lang="zh-CN" altLang="en-US" dirty="0"/>
          </a:p>
        </p:txBody>
      </p:sp>
    </p:spTree>
    <p:extLst>
      <p:ext uri="{BB962C8B-B14F-4D97-AF65-F5344CB8AC3E}">
        <p14:creationId xmlns:p14="http://schemas.microsoft.com/office/powerpoint/2010/main" val="417473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o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18" y="692844"/>
            <a:ext cx="8306037" cy="553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25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25525" y="846162"/>
            <a:ext cx="10259789" cy="5152899"/>
          </a:xfrm>
          <a:prstGeom prst="rect">
            <a:avLst/>
          </a:prstGeom>
        </p:spPr>
      </p:pic>
    </p:spTree>
    <p:extLst>
      <p:ext uri="{BB962C8B-B14F-4D97-AF65-F5344CB8AC3E}">
        <p14:creationId xmlns:p14="http://schemas.microsoft.com/office/powerpoint/2010/main" val="109023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zh-CN" altLang="en-US" dirty="0"/>
              <a:t>术语</a:t>
            </a:r>
          </a:p>
        </p:txBody>
      </p:sp>
    </p:spTree>
    <p:extLst>
      <p:ext uri="{BB962C8B-B14F-4D97-AF65-F5344CB8AC3E}">
        <p14:creationId xmlns:p14="http://schemas.microsoft.com/office/powerpoint/2010/main" val="187534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0268" y="563307"/>
            <a:ext cx="6096000" cy="1569660"/>
          </a:xfrm>
          <a:prstGeom prst="rect">
            <a:avLst/>
          </a:prstGeom>
        </p:spPr>
        <p:txBody>
          <a:bodyPr>
            <a:spAutoFit/>
          </a:bodyPr>
          <a:lstStyle/>
          <a:p>
            <a:r>
              <a:rPr lang="zh-CN" altLang="en-US" sz="3200" b="1" i="0" dirty="0" smtClean="0">
                <a:solidFill>
                  <a:srgbClr val="222222"/>
                </a:solidFill>
                <a:effectLst/>
                <a:latin typeface="segoe-ui_bold"/>
              </a:rPr>
              <a:t>群集</a:t>
            </a:r>
            <a:endParaRPr lang="en-US" altLang="zh-CN" sz="3200" dirty="0">
              <a:solidFill>
                <a:srgbClr val="222222"/>
              </a:solidFill>
              <a:latin typeface="segoe-ui_normal"/>
            </a:endParaRPr>
          </a:p>
          <a:p>
            <a:r>
              <a:rPr lang="zh-CN" altLang="en-US" sz="3200" b="1" i="0" dirty="0" smtClean="0">
                <a:solidFill>
                  <a:srgbClr val="222222"/>
                </a:solidFill>
                <a:effectLst/>
                <a:latin typeface="segoe-ui_bold"/>
              </a:rPr>
              <a:t>节点</a:t>
            </a:r>
            <a:endParaRPr lang="en-US" altLang="zh-CN" sz="3200" b="1" i="0" dirty="0" smtClean="0">
              <a:solidFill>
                <a:srgbClr val="222222"/>
              </a:solidFill>
              <a:effectLst/>
              <a:latin typeface="segoe-ui_bold"/>
            </a:endParaRPr>
          </a:p>
          <a:p>
            <a:r>
              <a:rPr lang="zh-CN" altLang="en-US" sz="3200" b="1" dirty="0">
                <a:solidFill>
                  <a:srgbClr val="222222"/>
                </a:solidFill>
                <a:latin typeface="segoe-ui_bold"/>
              </a:rPr>
              <a:t>分区</a:t>
            </a:r>
            <a:endParaRPr lang="zh-CN" altLang="en-US" sz="3200" b="0" i="0" dirty="0">
              <a:solidFill>
                <a:srgbClr val="222222"/>
              </a:solidFill>
              <a:effectLst/>
              <a:latin typeface="segoe-ui_normal"/>
            </a:endParaRPr>
          </a:p>
        </p:txBody>
      </p:sp>
    </p:spTree>
    <p:extLst>
      <p:ext uri="{BB962C8B-B14F-4D97-AF65-F5344CB8AC3E}">
        <p14:creationId xmlns:p14="http://schemas.microsoft.com/office/powerpoint/2010/main" val="181968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1201002"/>
            <a:ext cx="9144000" cy="1107957"/>
          </a:xfrm>
        </p:spPr>
        <p:txBody>
          <a:bodyPr/>
          <a:lstStyle/>
          <a:p>
            <a:r>
              <a:rPr lang="en-US" altLang="zh-CN" dirty="0"/>
              <a:t>Service Fabric </a:t>
            </a:r>
            <a:r>
              <a:rPr lang="zh-CN" altLang="en-US" dirty="0" smtClean="0"/>
              <a:t>精通预告</a:t>
            </a:r>
            <a:endParaRPr lang="zh-CN" altLang="en-US" dirty="0"/>
          </a:p>
        </p:txBody>
      </p:sp>
      <p:sp>
        <p:nvSpPr>
          <p:cNvPr id="3" name="矩形 2"/>
          <p:cNvSpPr/>
          <p:nvPr/>
        </p:nvSpPr>
        <p:spPr>
          <a:xfrm>
            <a:off x="2413881" y="2753015"/>
            <a:ext cx="4735592" cy="369332"/>
          </a:xfrm>
          <a:prstGeom prst="rect">
            <a:avLst/>
          </a:prstGeom>
        </p:spPr>
        <p:txBody>
          <a:bodyPr wrap="none">
            <a:spAutoFit/>
          </a:bodyPr>
          <a:lstStyle/>
          <a:p>
            <a:r>
              <a:rPr lang="zh-CN" altLang="en-US" b="1" dirty="0" smtClean="0">
                <a:solidFill>
                  <a:srgbClr val="222222"/>
                </a:solidFill>
                <a:latin typeface="segoe-ui_bold"/>
              </a:rPr>
              <a:t>新中国</a:t>
            </a:r>
            <a:r>
              <a:rPr lang="en-US" altLang="zh-CN" b="1" dirty="0" smtClean="0">
                <a:solidFill>
                  <a:srgbClr val="222222"/>
                </a:solidFill>
                <a:latin typeface="segoe-ui_bold"/>
              </a:rPr>
              <a:t>Service Fabric</a:t>
            </a:r>
            <a:r>
              <a:rPr lang="zh-CN" altLang="en-US" b="1" dirty="0" smtClean="0">
                <a:solidFill>
                  <a:srgbClr val="222222"/>
                </a:solidFill>
                <a:latin typeface="segoe-ui_bold"/>
              </a:rPr>
              <a:t>的领军人物 </a:t>
            </a:r>
            <a:r>
              <a:rPr lang="en-US" altLang="zh-CN" b="1" dirty="0" smtClean="0">
                <a:solidFill>
                  <a:srgbClr val="222222"/>
                </a:solidFill>
                <a:latin typeface="segoe-ui_bold"/>
              </a:rPr>
              <a:t>Sam Pang</a:t>
            </a:r>
            <a:endParaRPr lang="zh-CN" altLang="en-US" dirty="0">
              <a:solidFill>
                <a:srgbClr val="222222"/>
              </a:solidFill>
              <a:latin typeface="segoe-ui_normal"/>
            </a:endParaRPr>
          </a:p>
        </p:txBody>
      </p:sp>
    </p:spTree>
    <p:extLst>
      <p:ext uri="{BB962C8B-B14F-4D97-AF65-F5344CB8AC3E}">
        <p14:creationId xmlns:p14="http://schemas.microsoft.com/office/powerpoint/2010/main" val="370279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648" y="641444"/>
            <a:ext cx="9144000" cy="1121605"/>
          </a:xfrm>
        </p:spPr>
        <p:txBody>
          <a:bodyPr/>
          <a:lstStyle/>
          <a:p>
            <a:r>
              <a:rPr lang="zh-CN" altLang="en-US" dirty="0" smtClean="0"/>
              <a:t>什么</a:t>
            </a:r>
            <a:r>
              <a:rPr lang="zh-CN" altLang="en-US" dirty="0"/>
              <a:t>是</a:t>
            </a:r>
            <a:r>
              <a:rPr lang="en-US" altLang="zh-CN" dirty="0"/>
              <a:t>Service Fabric</a:t>
            </a:r>
            <a:endParaRPr lang="zh-CN" altLang="en-US" dirty="0"/>
          </a:p>
        </p:txBody>
      </p:sp>
      <p:sp>
        <p:nvSpPr>
          <p:cNvPr id="3" name="标题 1"/>
          <p:cNvSpPr txBox="1">
            <a:spLocks/>
          </p:cNvSpPr>
          <p:nvPr/>
        </p:nvSpPr>
        <p:spPr>
          <a:xfrm>
            <a:off x="2929721" y="2306470"/>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1.</a:t>
            </a:r>
            <a:r>
              <a:rPr lang="zh-CN" altLang="en-US" sz="4000" dirty="0" smtClean="0"/>
              <a:t>传统服务的弊端</a:t>
            </a:r>
            <a:endParaRPr lang="zh-CN" altLang="en-US" sz="4000" dirty="0"/>
          </a:p>
        </p:txBody>
      </p:sp>
      <p:sp>
        <p:nvSpPr>
          <p:cNvPr id="4" name="标题 1"/>
          <p:cNvSpPr txBox="1">
            <a:spLocks/>
          </p:cNvSpPr>
          <p:nvPr/>
        </p:nvSpPr>
        <p:spPr>
          <a:xfrm>
            <a:off x="2929721" y="3234517"/>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2.</a:t>
            </a:r>
            <a:r>
              <a:rPr lang="zh-CN" altLang="en-US" sz="4000" dirty="0" smtClean="0"/>
              <a:t>微服务</a:t>
            </a:r>
            <a:endParaRPr lang="zh-CN" altLang="en-US" sz="4000" dirty="0"/>
          </a:p>
        </p:txBody>
      </p:sp>
      <p:sp>
        <p:nvSpPr>
          <p:cNvPr id="5" name="标题 1"/>
          <p:cNvSpPr txBox="1">
            <a:spLocks/>
          </p:cNvSpPr>
          <p:nvPr/>
        </p:nvSpPr>
        <p:spPr>
          <a:xfrm>
            <a:off x="2929721" y="4162564"/>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t>3</a:t>
            </a:r>
            <a:r>
              <a:rPr lang="en-US" altLang="zh-CN" sz="4000" dirty="0" smtClean="0"/>
              <a:t>.</a:t>
            </a:r>
            <a:r>
              <a:rPr lang="en-US" altLang="zh-CN" sz="4000" dirty="0"/>
              <a:t> Service Fabric</a:t>
            </a:r>
            <a:endParaRPr lang="zh-CN" altLang="en-US" sz="4000" dirty="0"/>
          </a:p>
        </p:txBody>
      </p:sp>
    </p:spTree>
    <p:extLst>
      <p:ext uri="{BB962C8B-B14F-4D97-AF65-F5344CB8AC3E}">
        <p14:creationId xmlns:p14="http://schemas.microsoft.com/office/powerpoint/2010/main" val="118093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520" y="423080"/>
            <a:ext cx="4726673" cy="875945"/>
          </a:xfrm>
        </p:spPr>
        <p:txBody>
          <a:bodyPr>
            <a:normAutofit/>
          </a:bodyPr>
          <a:lstStyle/>
          <a:p>
            <a:pPr algn="l"/>
            <a:r>
              <a:rPr lang="zh-CN" altLang="en-US" sz="4800" dirty="0" smtClean="0"/>
              <a:t>传统服务的弊端</a:t>
            </a:r>
            <a:endParaRPr lang="zh-CN" altLang="en-US" sz="4800" dirty="0"/>
          </a:p>
        </p:txBody>
      </p:sp>
      <p:pic>
        <p:nvPicPr>
          <p:cNvPr id="4" name="图片 3"/>
          <p:cNvPicPr>
            <a:picLocks noChangeAspect="1"/>
          </p:cNvPicPr>
          <p:nvPr/>
        </p:nvPicPr>
        <p:blipFill>
          <a:blip r:embed="rId2"/>
          <a:stretch>
            <a:fillRect/>
          </a:stretch>
        </p:blipFill>
        <p:spPr>
          <a:xfrm>
            <a:off x="8617533" y="423080"/>
            <a:ext cx="3064950" cy="3072212"/>
          </a:xfrm>
          <a:prstGeom prst="rect">
            <a:avLst/>
          </a:prstGeom>
        </p:spPr>
      </p:pic>
      <p:sp>
        <p:nvSpPr>
          <p:cNvPr id="5" name="矩形 4"/>
          <p:cNvSpPr/>
          <p:nvPr/>
        </p:nvSpPr>
        <p:spPr>
          <a:xfrm>
            <a:off x="932681" y="1959186"/>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sp>
        <p:nvSpPr>
          <p:cNvPr id="6" name="矩形 5"/>
          <p:cNvSpPr/>
          <p:nvPr/>
        </p:nvSpPr>
        <p:spPr>
          <a:xfrm>
            <a:off x="946329" y="2662468"/>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sp>
        <p:nvSpPr>
          <p:cNvPr id="7" name="矩形 6"/>
          <p:cNvSpPr/>
          <p:nvPr/>
        </p:nvSpPr>
        <p:spPr>
          <a:xfrm>
            <a:off x="959977" y="3365750"/>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117784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32239" y="569373"/>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pic>
        <p:nvPicPr>
          <p:cNvPr id="3" name="图片 2"/>
          <p:cNvPicPr>
            <a:picLocks noChangeAspect="1"/>
          </p:cNvPicPr>
          <p:nvPr/>
        </p:nvPicPr>
        <p:blipFill>
          <a:blip r:embed="rId2"/>
          <a:stretch>
            <a:fillRect/>
          </a:stretch>
        </p:blipFill>
        <p:spPr>
          <a:xfrm>
            <a:off x="7028597" y="1204972"/>
            <a:ext cx="3903260" cy="2173026"/>
          </a:xfrm>
          <a:prstGeom prst="rect">
            <a:avLst/>
          </a:prstGeom>
        </p:spPr>
      </p:pic>
      <p:sp>
        <p:nvSpPr>
          <p:cNvPr id="2" name="矩形 1"/>
          <p:cNvSpPr/>
          <p:nvPr/>
        </p:nvSpPr>
        <p:spPr>
          <a:xfrm>
            <a:off x="1628633" y="3644265"/>
            <a:ext cx="9658066" cy="2031325"/>
          </a:xfrm>
          <a:prstGeom prst="rect">
            <a:avLst/>
          </a:prstGeom>
        </p:spPr>
        <p:txBody>
          <a:bodyPr wrap="square">
            <a:spAutoFit/>
          </a:bodyPr>
          <a:lstStyle/>
          <a:p>
            <a:r>
              <a:rPr lang="en-US" altLang="zh-CN" dirty="0">
                <a:solidFill>
                  <a:srgbClr val="505050"/>
                </a:solidFill>
                <a:latin typeface="Segoe UI Condensed"/>
              </a:rPr>
              <a:t>Competitive business pressures demand that applications continuously evolve, adding new features and functionality while remaining available 24x7. For example, it is no longer acceptable for a bank website to have a maintenance window, whereas even a few years ago it was the norm. Similarly, an e-commerce site that’s down for even a short time will drive customers to one of many competitors that can serve them at that moment. Failure to meet these demands can mean the difference between staying relevant and losing business.</a:t>
            </a:r>
            <a:endParaRPr lang="zh-CN" altLang="en-US" dirty="0"/>
          </a:p>
        </p:txBody>
      </p:sp>
    </p:spTree>
    <p:extLst>
      <p:ext uri="{BB962C8B-B14F-4D97-AF65-F5344CB8AC3E}">
        <p14:creationId xmlns:p14="http://schemas.microsoft.com/office/powerpoint/2010/main" val="334494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4112" y="583020"/>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pic>
        <p:nvPicPr>
          <p:cNvPr id="2" name="图片 1"/>
          <p:cNvPicPr>
            <a:picLocks noChangeAspect="1"/>
          </p:cNvPicPr>
          <p:nvPr/>
        </p:nvPicPr>
        <p:blipFill>
          <a:blip r:embed="rId2"/>
          <a:stretch>
            <a:fillRect/>
          </a:stretch>
        </p:blipFill>
        <p:spPr>
          <a:xfrm>
            <a:off x="1194112" y="1466503"/>
            <a:ext cx="2557207" cy="2657209"/>
          </a:xfrm>
          <a:prstGeom prst="rect">
            <a:avLst/>
          </a:prstGeom>
        </p:spPr>
      </p:pic>
      <p:pic>
        <p:nvPicPr>
          <p:cNvPr id="3" name="图片 2"/>
          <p:cNvPicPr>
            <a:picLocks noChangeAspect="1"/>
          </p:cNvPicPr>
          <p:nvPr/>
        </p:nvPicPr>
        <p:blipFill>
          <a:blip r:embed="rId3"/>
          <a:stretch>
            <a:fillRect/>
          </a:stretch>
        </p:blipFill>
        <p:spPr>
          <a:xfrm>
            <a:off x="5593560" y="1466503"/>
            <a:ext cx="4055407" cy="2657209"/>
          </a:xfrm>
          <a:prstGeom prst="rect">
            <a:avLst/>
          </a:prstGeom>
        </p:spPr>
      </p:pic>
    </p:spTree>
    <p:extLst>
      <p:ext uri="{BB962C8B-B14F-4D97-AF65-F5344CB8AC3E}">
        <p14:creationId xmlns:p14="http://schemas.microsoft.com/office/powerpoint/2010/main" val="377725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7447" y="1142579"/>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pic>
        <p:nvPicPr>
          <p:cNvPr id="4" name="图片 3"/>
          <p:cNvPicPr>
            <a:picLocks noChangeAspect="1"/>
          </p:cNvPicPr>
          <p:nvPr/>
        </p:nvPicPr>
        <p:blipFill>
          <a:blip r:embed="rId2"/>
          <a:stretch>
            <a:fillRect/>
          </a:stretch>
        </p:blipFill>
        <p:spPr>
          <a:xfrm>
            <a:off x="1377455" y="2070503"/>
            <a:ext cx="2853352" cy="2902928"/>
          </a:xfrm>
          <a:prstGeom prst="rect">
            <a:avLst/>
          </a:prstGeom>
        </p:spPr>
      </p:pic>
      <p:pic>
        <p:nvPicPr>
          <p:cNvPr id="5" name="图片 4"/>
          <p:cNvPicPr>
            <a:picLocks noChangeAspect="1"/>
          </p:cNvPicPr>
          <p:nvPr/>
        </p:nvPicPr>
        <p:blipFill>
          <a:blip r:embed="rId3"/>
          <a:stretch>
            <a:fillRect/>
          </a:stretch>
        </p:blipFill>
        <p:spPr>
          <a:xfrm>
            <a:off x="5677470" y="2070503"/>
            <a:ext cx="5887591" cy="2902333"/>
          </a:xfrm>
          <a:prstGeom prst="rect">
            <a:avLst/>
          </a:prstGeom>
        </p:spPr>
      </p:pic>
    </p:spTree>
    <p:extLst>
      <p:ext uri="{BB962C8B-B14F-4D97-AF65-F5344CB8AC3E}">
        <p14:creationId xmlns:p14="http://schemas.microsoft.com/office/powerpoint/2010/main" val="238153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9644" y="272955"/>
            <a:ext cx="4467072" cy="862298"/>
          </a:xfrm>
        </p:spPr>
        <p:txBody>
          <a:bodyPr>
            <a:normAutofit/>
          </a:bodyPr>
          <a:lstStyle/>
          <a:p>
            <a:pPr algn="l"/>
            <a:r>
              <a:rPr lang="en-US" altLang="zh-CN" sz="4800" dirty="0" err="1"/>
              <a:t>Microservices</a:t>
            </a:r>
            <a:endParaRPr lang="zh-CN" altLang="en-US" sz="4800" dirty="0"/>
          </a:p>
        </p:txBody>
      </p:sp>
      <p:pic>
        <p:nvPicPr>
          <p:cNvPr id="5" name="图片 4"/>
          <p:cNvPicPr>
            <a:picLocks noChangeAspect="1"/>
          </p:cNvPicPr>
          <p:nvPr/>
        </p:nvPicPr>
        <p:blipFill>
          <a:blip r:embed="rId2"/>
          <a:stretch>
            <a:fillRect/>
          </a:stretch>
        </p:blipFill>
        <p:spPr>
          <a:xfrm>
            <a:off x="7019643" y="215584"/>
            <a:ext cx="4828169" cy="2740089"/>
          </a:xfrm>
          <a:prstGeom prst="rect">
            <a:avLst/>
          </a:prstGeom>
        </p:spPr>
      </p:pic>
      <p:sp>
        <p:nvSpPr>
          <p:cNvPr id="3" name="矩形 2"/>
          <p:cNvSpPr/>
          <p:nvPr/>
        </p:nvSpPr>
        <p:spPr>
          <a:xfrm>
            <a:off x="1210395" y="1380913"/>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6" name="矩形 5"/>
          <p:cNvSpPr/>
          <p:nvPr/>
        </p:nvSpPr>
        <p:spPr>
          <a:xfrm>
            <a:off x="1210395" y="1845779"/>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7" name="矩形 6"/>
          <p:cNvSpPr/>
          <p:nvPr/>
        </p:nvSpPr>
        <p:spPr>
          <a:xfrm>
            <a:off x="1210395" y="2310645"/>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9" name="矩形 8"/>
          <p:cNvSpPr/>
          <p:nvPr/>
        </p:nvSpPr>
        <p:spPr>
          <a:xfrm>
            <a:off x="1210395" y="3951996"/>
            <a:ext cx="10526680" cy="923330"/>
          </a:xfrm>
          <a:prstGeom prst="rect">
            <a:avLst/>
          </a:prstGeom>
        </p:spPr>
        <p:txBody>
          <a:bodyPr wrap="square">
            <a:spAutoFit/>
          </a:bodyPr>
          <a:lstStyle/>
          <a:p>
            <a:r>
              <a:rPr lang="en-US" altLang="zh-CN" dirty="0" err="1"/>
              <a:t>Microservices</a:t>
            </a:r>
            <a:r>
              <a:rPr lang="en-US" altLang="zh-CN" dirty="0"/>
              <a:t>: An application revolution powered by the </a:t>
            </a:r>
            <a:r>
              <a:rPr lang="en-US" altLang="zh-CN" dirty="0" smtClean="0"/>
              <a:t>cloud</a:t>
            </a:r>
          </a:p>
          <a:p>
            <a:r>
              <a:rPr lang="zh-CN" altLang="en-US" dirty="0" smtClean="0">
                <a:hlinkClick r:id="rId3"/>
              </a:rPr>
              <a:t>https</a:t>
            </a:r>
            <a:r>
              <a:rPr lang="zh-CN" altLang="en-US" dirty="0">
                <a:hlinkClick r:id="rId3"/>
              </a:rPr>
              <a:t>://azure.microsoft.com/en-us/blog/microservices-an-application-revolution-powered-by-the-cloud</a:t>
            </a:r>
            <a:r>
              <a:rPr lang="zh-CN" altLang="en-US" dirty="0" smtClean="0">
                <a:hlinkClick r:id="rId3"/>
              </a:rPr>
              <a:t>/</a:t>
            </a:r>
            <a:endParaRPr lang="en-US" altLang="zh-CN" dirty="0" smtClean="0"/>
          </a:p>
          <a:p>
            <a:endParaRPr lang="en-US" altLang="zh-CN" dirty="0" smtClean="0"/>
          </a:p>
        </p:txBody>
      </p:sp>
    </p:spTree>
    <p:extLst>
      <p:ext uri="{BB962C8B-B14F-4D97-AF65-F5344CB8AC3E}">
        <p14:creationId xmlns:p14="http://schemas.microsoft.com/office/powerpoint/2010/main" val="402515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060061" y="2183330"/>
            <a:ext cx="3282433" cy="3270668"/>
          </a:xfrm>
          <a:prstGeom prst="rect">
            <a:avLst/>
          </a:prstGeom>
        </p:spPr>
      </p:pic>
      <p:pic>
        <p:nvPicPr>
          <p:cNvPr id="5" name="图片 4"/>
          <p:cNvPicPr>
            <a:picLocks noChangeAspect="1"/>
          </p:cNvPicPr>
          <p:nvPr/>
        </p:nvPicPr>
        <p:blipFill>
          <a:blip r:embed="rId3"/>
          <a:stretch>
            <a:fillRect/>
          </a:stretch>
        </p:blipFill>
        <p:spPr>
          <a:xfrm>
            <a:off x="272956" y="2183330"/>
            <a:ext cx="2920621" cy="3180974"/>
          </a:xfrm>
          <a:prstGeom prst="rect">
            <a:avLst/>
          </a:prstGeom>
        </p:spPr>
      </p:pic>
      <p:pic>
        <p:nvPicPr>
          <p:cNvPr id="4" name="图片 3"/>
          <p:cNvPicPr>
            <a:picLocks noChangeAspect="1"/>
          </p:cNvPicPr>
          <p:nvPr/>
        </p:nvPicPr>
        <p:blipFill>
          <a:blip r:embed="rId4"/>
          <a:stretch>
            <a:fillRect/>
          </a:stretch>
        </p:blipFill>
        <p:spPr>
          <a:xfrm>
            <a:off x="8038531" y="2293919"/>
            <a:ext cx="3862318" cy="3160079"/>
          </a:xfrm>
          <a:prstGeom prst="rect">
            <a:avLst/>
          </a:prstGeom>
        </p:spPr>
      </p:pic>
      <p:sp>
        <p:nvSpPr>
          <p:cNvPr id="6" name="标题 1"/>
          <p:cNvSpPr>
            <a:spLocks noGrp="1"/>
          </p:cNvSpPr>
          <p:nvPr>
            <p:ph type="ctrTitle"/>
          </p:nvPr>
        </p:nvSpPr>
        <p:spPr>
          <a:xfrm>
            <a:off x="309644" y="436727"/>
            <a:ext cx="6664362" cy="698525"/>
          </a:xfrm>
        </p:spPr>
        <p:txBody>
          <a:bodyPr>
            <a:normAutofit/>
          </a:bodyPr>
          <a:lstStyle/>
          <a:p>
            <a:pPr algn="l"/>
            <a:r>
              <a:rPr lang="zh-CN" altLang="en-US" sz="4000" dirty="0" smtClean="0"/>
              <a:t>微服务的进化</a:t>
            </a:r>
            <a:endParaRPr lang="zh-CN" altLang="en-US" sz="4000" dirty="0"/>
          </a:p>
        </p:txBody>
      </p:sp>
    </p:spTree>
    <p:extLst>
      <p:ext uri="{BB962C8B-B14F-4D97-AF65-F5344CB8AC3E}">
        <p14:creationId xmlns:p14="http://schemas.microsoft.com/office/powerpoint/2010/main" val="3027644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854</Words>
  <Application>Microsoft Office PowerPoint</Application>
  <PresentationFormat>宽屏</PresentationFormat>
  <Paragraphs>50</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Segoe UI Condensed</vt:lpstr>
      <vt:lpstr>segoe-ui_bold</vt:lpstr>
      <vt:lpstr>segoe-ui_normal</vt:lpstr>
      <vt:lpstr>宋体</vt:lpstr>
      <vt:lpstr>Arial</vt:lpstr>
      <vt:lpstr>Calibri</vt:lpstr>
      <vt:lpstr>Calibri Light</vt:lpstr>
      <vt:lpstr>Office 主题</vt:lpstr>
      <vt:lpstr>PowerPoint 演示文稿</vt:lpstr>
      <vt:lpstr>PowerPoint 演示文稿</vt:lpstr>
      <vt:lpstr>什么是Service Fabric</vt:lpstr>
      <vt:lpstr>传统服务的弊端</vt:lpstr>
      <vt:lpstr>PowerPoint 演示文稿</vt:lpstr>
      <vt:lpstr>PowerPoint 演示文稿</vt:lpstr>
      <vt:lpstr>PowerPoint 演示文稿</vt:lpstr>
      <vt:lpstr>Microservices</vt:lpstr>
      <vt:lpstr>微服务的进化</vt:lpstr>
      <vt:lpstr>PowerPoint 演示文稿</vt:lpstr>
      <vt:lpstr>PowerPoint 演示文稿</vt:lpstr>
      <vt:lpstr>Azure Service Fabric</vt:lpstr>
      <vt:lpstr>PowerPoint 演示文稿</vt:lpstr>
      <vt:lpstr>PowerPoint 演示文稿</vt:lpstr>
      <vt:lpstr>Service Fabric的诞生</vt:lpstr>
      <vt:lpstr>PowerPoint 演示文稿</vt:lpstr>
      <vt:lpstr>为什么要使用Service Fabric</vt:lpstr>
      <vt:lpstr>Service Fabric 的优缺点</vt:lpstr>
      <vt:lpstr>Service Fabric 服务</vt:lpstr>
      <vt:lpstr>PowerPoint 演示文稿</vt:lpstr>
      <vt:lpstr>Service Fabric 术语</vt:lpstr>
      <vt:lpstr>PowerPoint 演示文稿</vt:lpstr>
      <vt:lpstr>Service Fabric 精通预告</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什么是Service Fabric</dc:title>
  <dc:creator>user</dc:creator>
  <cp:lastModifiedBy>user</cp:lastModifiedBy>
  <cp:revision>247</cp:revision>
  <dcterms:created xsi:type="dcterms:W3CDTF">2017-10-31T12:26:22Z</dcterms:created>
  <dcterms:modified xsi:type="dcterms:W3CDTF">2017-11-04T14:13:33Z</dcterms:modified>
</cp:coreProperties>
</file>