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5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1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5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0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1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1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014B-C2D3-4157-948C-05C06244FFEB}" type="datetimeFigureOut">
              <a:rPr lang="zh-CN" altLang="en-US" smtClean="0"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CB85-1F0A-4FAF-8DD1-C3D2D6BE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7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cn/docs/ts/latest/guide/template-syntax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80200" y="20088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Roboto"/>
              </a:rPr>
              <a:t>$event</a:t>
            </a:r>
            <a:endParaRPr lang="en-US" altLang="zh-CN" sz="3200" b="0" i="0" dirty="0">
              <a:effectLst/>
              <a:latin typeface="Roboto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410" y="92421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/>
              </a:rPr>
              <a:t>通过 </a:t>
            </a:r>
            <a:r>
              <a:rPr lang="en-US" altLang="zh-CN" dirty="0">
                <a:latin typeface="Roboto"/>
              </a:rPr>
              <a:t>$event </a:t>
            </a:r>
            <a:r>
              <a:rPr lang="zh-CN" altLang="en-US" dirty="0">
                <a:latin typeface="Roboto"/>
              </a:rPr>
              <a:t>对象取得用户输入</a:t>
            </a:r>
            <a:endParaRPr lang="zh-CN" altLang="en-US" b="0" i="0" dirty="0">
              <a:effectLst/>
              <a:latin typeface="Roboto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410" y="14321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Roboto"/>
              </a:rPr>
              <a:t>$event</a:t>
            </a:r>
            <a:r>
              <a:rPr lang="zh-CN" altLang="en-US" dirty="0">
                <a:latin typeface="Roboto"/>
              </a:rPr>
              <a:t>的类型</a:t>
            </a:r>
            <a:endParaRPr lang="zh-CN" altLang="en-US" b="0" i="0" dirty="0">
              <a:effectLst/>
              <a:latin typeface="Roboto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7410" y="193999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/>
              </a:rPr>
              <a:t>传入 </a:t>
            </a:r>
            <a:r>
              <a:rPr lang="en-US" altLang="zh-CN" i="1" dirty="0">
                <a:latin typeface="Roboto"/>
              </a:rPr>
              <a:t>$event</a:t>
            </a:r>
            <a:r>
              <a:rPr lang="en-US" altLang="zh-CN" dirty="0">
                <a:latin typeface="Roboto"/>
              </a:rPr>
              <a:t> </a:t>
            </a:r>
            <a:r>
              <a:rPr lang="zh-CN" altLang="en-US" dirty="0">
                <a:latin typeface="Roboto"/>
              </a:rPr>
              <a:t>是靠不住的做法</a:t>
            </a:r>
            <a:endParaRPr lang="zh-CN" altLang="en-US" b="0" i="0" dirty="0">
              <a:effectLst/>
              <a:latin typeface="Roboto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7410" y="244788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/>
              </a:rPr>
              <a:t>从一个模板引用变量中获得用户输入</a:t>
            </a:r>
            <a:endParaRPr lang="zh-CN" alt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6037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612272" y="176655"/>
            <a:ext cx="9144000" cy="103971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模板驱动式表单</a:t>
            </a:r>
            <a:endParaRPr lang="en-US" altLang="zh-CN" dirty="0">
              <a:solidFill>
                <a:srgbClr val="455A64"/>
              </a:solidFill>
              <a:latin typeface="Helvetica Neue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4318" y="1281088"/>
            <a:ext cx="11274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You can build forms by writing templates in the Angular </a:t>
            </a:r>
            <a:r>
              <a:rPr lang="en-US" altLang="zh-CN" dirty="0">
                <a:solidFill>
                  <a:srgbClr val="1976D2"/>
                </a:solidFill>
                <a:latin typeface="Helvetica Neue"/>
                <a:hlinkClick r:id="rId2"/>
              </a:rPr>
              <a:t>template syntax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 with the form-specific directives and techniques described in this page.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4318" y="274808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96B"/>
                </a:solidFill>
                <a:latin typeface="Monaco"/>
              </a:rPr>
              <a:t>导入</a:t>
            </a:r>
            <a:r>
              <a:rPr lang="en-US" altLang="zh-CN" dirty="0" err="1" smtClean="0">
                <a:solidFill>
                  <a:srgbClr val="00796B"/>
                </a:solidFill>
                <a:latin typeface="Monaco"/>
              </a:rPr>
              <a:t>FormsModule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1416" y="3317320"/>
            <a:ext cx="10589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在模板驱动表单中，你只要导入了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7A7"/>
                </a:solidFill>
                <a:effectLst/>
                <a:latin typeface="Arial Unicode MS" panose="020B0604020202020204" pitchFamily="34" charset="-122"/>
                <a:ea typeface="Monaco"/>
              </a:rPr>
              <a:t>FormsModule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ea typeface="Helvetica Neue"/>
              </a:rPr>
              <a:t>就不用对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7A7"/>
                </a:solidFill>
                <a:effectLst/>
                <a:latin typeface="Arial Unicode MS" panose="020B0604020202020204" pitchFamily="34" charset="-122"/>
                <a:ea typeface="Monaco"/>
              </a:rPr>
              <a:t>&lt;form&gt;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ea typeface="Helvetica Neue"/>
              </a:rPr>
              <a:t>做任何改动来使用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7A7"/>
                </a:solidFill>
                <a:effectLst/>
                <a:latin typeface="Arial Unicode MS" panose="020B0604020202020204" pitchFamily="34" charset="-122"/>
                <a:ea typeface="Monaco"/>
              </a:rPr>
              <a:t>FormsModule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ea typeface="Helvetica Neue"/>
              </a:rPr>
              <a:t>。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94557" y="3888797"/>
            <a:ext cx="318169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&lt;form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#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heroForm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"ngForm</a:t>
            </a:r>
            <a:r>
              <a:rPr lang="zh-CN" altLang="zh-CN" sz="1600" dirty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"&gt;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4318" y="4482239"/>
            <a:ext cx="8366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当在表单中使用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[(ngModel)]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时，必须要定义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name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属性</a:t>
            </a:r>
            <a:r>
              <a:rPr lang="zh-CN" altLang="en-US" dirty="0">
                <a:solidFill>
                  <a:srgbClr val="546E7A"/>
                </a:solidFill>
                <a:ea typeface="Helvetica Neue"/>
              </a:rPr>
              <a:t>，</a:t>
            </a:r>
            <a:r>
              <a:rPr lang="en-US" altLang="zh-CN" dirty="0">
                <a:solidFill>
                  <a:srgbClr val="546E7A"/>
                </a:solidFill>
                <a:ea typeface="Helvetica Neue"/>
              </a:rPr>
              <a:t>Angular </a:t>
            </a:r>
            <a:r>
              <a:rPr lang="zh-CN" altLang="en-US" dirty="0">
                <a:solidFill>
                  <a:srgbClr val="546E7A"/>
                </a:solidFill>
                <a:ea typeface="Helvetica Neue"/>
              </a:rPr>
              <a:t>表单用它注册控件</a:t>
            </a:r>
            <a:endParaRPr lang="zh-CN" altLang="zh-CN" dirty="0">
              <a:solidFill>
                <a:srgbClr val="546E7A"/>
              </a:solidFill>
              <a:ea typeface="Helvetica Neue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1416" y="5119616"/>
            <a:ext cx="934871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&lt;input 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"text"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class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"form-control"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required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ngModel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)]=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"model.name"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name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</a:t>
            </a:r>
            <a:r>
              <a:rPr lang="zh-CN" altLang="zh-CN" dirty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name"&gt; </a:t>
            </a:r>
          </a:p>
        </p:txBody>
      </p:sp>
      <p:sp>
        <p:nvSpPr>
          <p:cNvPr id="10" name="矩形 9"/>
          <p:cNvSpPr/>
          <p:nvPr/>
        </p:nvSpPr>
        <p:spPr>
          <a:xfrm>
            <a:off x="654318" y="2122021"/>
            <a:ext cx="3592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546E7A"/>
                </a:solidFill>
                <a:latin typeface="Helvetica Neue"/>
              </a:rPr>
              <a:t>创建初始 </a:t>
            </a:r>
            <a:r>
              <a:rPr lang="en-US" altLang="zh-CN" sz="2400" b="1" dirty="0">
                <a:solidFill>
                  <a:srgbClr val="546E7A"/>
                </a:solidFill>
                <a:latin typeface="Helvetica Neue"/>
              </a:rPr>
              <a:t>HTML </a:t>
            </a:r>
            <a:r>
              <a:rPr lang="zh-CN" altLang="en-US" sz="2400" b="1" dirty="0">
                <a:solidFill>
                  <a:srgbClr val="546E7A"/>
                </a:solidFill>
                <a:latin typeface="Helvetica Neue"/>
              </a:rPr>
              <a:t>表单模板</a:t>
            </a:r>
            <a:endParaRPr lang="zh-CN" altLang="en-US" sz="2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97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54318" y="514897"/>
            <a:ext cx="5915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546E7A"/>
                </a:solidFill>
                <a:latin typeface="Helvetica Neue"/>
              </a:rPr>
              <a:t>通过</a:t>
            </a:r>
            <a:r>
              <a:rPr lang="zh-CN" altLang="en-US" sz="2400" b="1" dirty="0">
                <a:solidFill>
                  <a:srgbClr val="546E7A"/>
                </a:solidFill>
                <a:latin typeface="Helvetica Neue"/>
              </a:rPr>
              <a:t> </a:t>
            </a:r>
            <a:r>
              <a:rPr lang="en-US" altLang="zh-CN" sz="2400" b="1" dirty="0" err="1">
                <a:solidFill>
                  <a:srgbClr val="546E7A"/>
                </a:solidFill>
                <a:latin typeface="Helvetica Neue"/>
              </a:rPr>
              <a:t>ngModel</a:t>
            </a:r>
            <a:r>
              <a:rPr lang="en-US" altLang="zh-CN" sz="2400" b="1" dirty="0">
                <a:solidFill>
                  <a:srgbClr val="546E7A"/>
                </a:solidFill>
                <a:latin typeface="Helvetica Neue"/>
              </a:rPr>
              <a:t> </a:t>
            </a:r>
            <a:r>
              <a:rPr lang="zh-CN" altLang="en-US" sz="2400" b="1" dirty="0">
                <a:solidFill>
                  <a:srgbClr val="546E7A"/>
                </a:solidFill>
                <a:latin typeface="Helvetica Neue"/>
              </a:rPr>
              <a:t>跟踪修改状态与有效性</a:t>
            </a:r>
            <a:r>
              <a:rPr lang="zh-CN" altLang="en-US" sz="2400" b="1" dirty="0" smtClean="0">
                <a:solidFill>
                  <a:srgbClr val="546E7A"/>
                </a:solidFill>
                <a:latin typeface="Helvetica Neue"/>
              </a:rPr>
              <a:t>验证</a:t>
            </a:r>
            <a:endParaRPr lang="zh-CN" altLang="en-US" sz="2400" b="1" dirty="0">
              <a:solidFill>
                <a:srgbClr val="546E7A"/>
              </a:solidFill>
              <a:latin typeface="Helvetica Neue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654318" y="1083526"/>
          <a:ext cx="10515600" cy="231648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effectLst/>
                          <a:latin typeface="Helvetica Neue"/>
                        </a:rPr>
                        <a:t>状态</a:t>
                      </a:r>
                    </a:p>
                  </a:txBody>
                  <a:tcPr marL="304800" marR="304800" marT="152400" marB="152400" anchor="ctr">
                    <a:lnL>
                      <a:noFill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Helvetica Neue"/>
                        </a:rPr>
                        <a:t>为真时的 </a:t>
                      </a:r>
                      <a:r>
                        <a:rPr lang="en-US" b="0">
                          <a:effectLst/>
                          <a:latin typeface="Helvetica Neue"/>
                        </a:rPr>
                        <a:t>CSS </a:t>
                      </a:r>
                      <a:r>
                        <a:rPr lang="zh-CN" altLang="en-US" b="0">
                          <a:effectLst/>
                          <a:latin typeface="Helvetica Neue"/>
                        </a:rPr>
                        <a:t>类</a:t>
                      </a:r>
                    </a:p>
                  </a:txBody>
                  <a:tcPr marL="304800" marR="304800" marT="152400" marB="15240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Helvetica Neue"/>
                        </a:rPr>
                        <a:t>为假时的 </a:t>
                      </a:r>
                      <a:r>
                        <a:rPr lang="en-US" b="0">
                          <a:effectLst/>
                          <a:latin typeface="Helvetica Neue"/>
                        </a:rPr>
                        <a:t>CSS </a:t>
                      </a:r>
                      <a:r>
                        <a:rPr lang="zh-CN" altLang="en-US" b="0">
                          <a:effectLst/>
                          <a:latin typeface="Helvetica Neue"/>
                        </a:rPr>
                        <a:t>类</a:t>
                      </a:r>
                    </a:p>
                  </a:txBody>
                  <a:tcPr marL="304800" marR="304800" marT="152400" marB="15240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Helvetica Neue"/>
                        </a:rPr>
                        <a:t>控件被访问过。</a:t>
                      </a:r>
                    </a:p>
                  </a:txBody>
                  <a:tcPr marL="304800" marR="3048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ng-touched</a:t>
                      </a:r>
                    </a:p>
                  </a:txBody>
                  <a:tcPr marL="304800" marR="3048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ng-untouched</a:t>
                      </a:r>
                    </a:p>
                  </a:txBody>
                  <a:tcPr marL="304800" marR="3048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Helvetica Neue"/>
                        </a:rPr>
                        <a:t>控件的值变化了。</a:t>
                      </a:r>
                    </a:p>
                  </a:txBody>
                  <a:tcPr marL="304800" marR="3048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ng-dirty</a:t>
                      </a:r>
                    </a:p>
                  </a:txBody>
                  <a:tcPr marL="304800" marR="3048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ng-pristine</a:t>
                      </a:r>
                    </a:p>
                  </a:txBody>
                  <a:tcPr marL="304800" marR="3048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Helvetica Neue"/>
                        </a:rPr>
                        <a:t>控件的值有效。</a:t>
                      </a:r>
                    </a:p>
                  </a:txBody>
                  <a:tcPr marL="304800" marR="3048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ng-valid</a:t>
                      </a:r>
                    </a:p>
                  </a:txBody>
                  <a:tcPr marL="304800" marR="3048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ng-invalid</a:t>
                      </a:r>
                    </a:p>
                  </a:txBody>
                  <a:tcPr marL="304800" marR="3048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54318" y="3560638"/>
            <a:ext cx="114407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&lt;input </a:t>
            </a:r>
            <a:r>
              <a:rPr lang="zh-CN" altLang="zh-CN" sz="2400" dirty="0" smtClean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required </a:t>
            </a:r>
            <a:r>
              <a:rPr lang="zh-CN" altLang="zh-CN" sz="2400" dirty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[(ngModel)]="model.name" name="name" #name="ngModel"&gt; </a:t>
            </a:r>
            <a:endParaRPr lang="en-US" altLang="zh-CN" sz="2400" dirty="0">
              <a:solidFill>
                <a:srgbClr val="00796B"/>
              </a:solidFill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&lt;div [hidden]="</a:t>
            </a:r>
            <a:r>
              <a:rPr lang="zh-CN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Monaco"/>
              </a:rPr>
              <a:t>name.valid || name.pristine</a:t>
            </a:r>
            <a:r>
              <a:rPr lang="zh-CN" altLang="zh-CN" sz="2400" dirty="0" smtClean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"&gt; </a:t>
            </a:r>
            <a:r>
              <a:rPr lang="zh-CN" altLang="zh-CN" sz="2400" dirty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Name is required &lt;/div&gt; </a:t>
            </a:r>
          </a:p>
        </p:txBody>
      </p:sp>
      <p:sp>
        <p:nvSpPr>
          <p:cNvPr id="13" name="矩形 12"/>
          <p:cNvSpPr/>
          <p:nvPr/>
        </p:nvSpPr>
        <p:spPr>
          <a:xfrm>
            <a:off x="654318" y="4574371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重置控件的“全新”状态</a:t>
            </a:r>
            <a:endParaRPr lang="zh-CN" alt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80655" y="5001400"/>
            <a:ext cx="113332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orm.reset()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9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54318" y="51489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546E7A"/>
                </a:solidFill>
                <a:latin typeface="Helvetica Neue"/>
              </a:rPr>
              <a:t>表单验证</a:t>
            </a:r>
            <a:endParaRPr lang="zh-CN" altLang="en-US" sz="2400" b="1" dirty="0">
              <a:solidFill>
                <a:srgbClr val="546E7A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148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79073" y="241370"/>
            <a:ext cx="9144000" cy="103971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响应式表单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6036" y="1281088"/>
            <a:ext cx="6680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ngModel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并不是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ReactiveFormsModule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模块的一部分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6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79073" y="241370"/>
            <a:ext cx="9144000" cy="103971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455A64"/>
                </a:solidFill>
                <a:latin typeface="Helvetica Neue"/>
              </a:rPr>
              <a:t>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47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225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Helvetica Neue</vt:lpstr>
      <vt:lpstr>Monaco</vt:lpstr>
      <vt:lpstr>Roboto</vt:lpstr>
      <vt:lpstr>宋体</vt:lpstr>
      <vt:lpstr>Arial</vt:lpstr>
      <vt:lpstr>Calibri</vt:lpstr>
      <vt:lpstr>Calibri Light</vt:lpstr>
      <vt:lpstr>Office 主题</vt:lpstr>
      <vt:lpstr>PowerPoint 演示文稿</vt:lpstr>
      <vt:lpstr>模板驱动式表单</vt:lpstr>
      <vt:lpstr>PowerPoint 演示文稿</vt:lpstr>
      <vt:lpstr>PowerPoint 演示文稿</vt:lpstr>
      <vt:lpstr>响应式表单</vt:lpstr>
      <vt:lpstr>对比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2017-08-01T23:02:41Z</dcterms:created>
  <dcterms:modified xsi:type="dcterms:W3CDTF">2017-08-06T23:30:38Z</dcterms:modified>
</cp:coreProperties>
</file>