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70" r:id="rId4"/>
    <p:sldId id="273" r:id="rId5"/>
    <p:sldId id="258" r:id="rId6"/>
    <p:sldId id="265" r:id="rId7"/>
    <p:sldId id="274" r:id="rId8"/>
    <p:sldId id="268" r:id="rId9"/>
    <p:sldId id="275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4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2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0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4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4505" y="2374710"/>
            <a:ext cx="9144000" cy="1067014"/>
          </a:xfrm>
        </p:spPr>
        <p:txBody>
          <a:bodyPr>
            <a:noAutofit/>
          </a:bodyPr>
          <a:lstStyle/>
          <a:p>
            <a:r>
              <a:rPr lang="en-US" altLang="zh-CN" sz="7200" dirty="0" smtClean="0"/>
              <a:t>2017</a:t>
            </a:r>
            <a:r>
              <a:rPr lang="zh-CN" altLang="en-US" sz="7200" dirty="0" smtClean="0"/>
              <a:t>诺贝尔物理学奖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7943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1167" y="342658"/>
            <a:ext cx="110137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建</a:t>
            </a:r>
            <a:r>
              <a:rPr lang="zh-CN" altLang="zh-CN" sz="2800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多少学校，贫困国家会计算能买多少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粮食</a:t>
            </a:r>
            <a:endParaRPr lang="en-US" altLang="zh-CN" sz="2800" kern="0" dirty="0" smtClean="0">
              <a:solidFill>
                <a:srgbClr val="333333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引力波</a:t>
            </a:r>
            <a:r>
              <a:rPr lang="zh-CN" altLang="zh-CN" sz="2800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有何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意义</a:t>
            </a:r>
            <a:endParaRPr lang="en-US" altLang="zh-CN" sz="2800" kern="0" dirty="0">
              <a:solidFill>
                <a:srgbClr val="333333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因为</a:t>
            </a:r>
            <a:r>
              <a:rPr lang="zh-CN" altLang="zh-CN" sz="2800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它蕴含的剧情，是宇宙诞生的画面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。</a:t>
            </a:r>
            <a:endParaRPr lang="en-US" altLang="zh-CN" sz="2800" kern="0" dirty="0">
              <a:solidFill>
                <a:srgbClr val="333333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2800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2800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　　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宇宙是爆炸，</a:t>
            </a:r>
            <a:r>
              <a:rPr lang="zh-CN" altLang="zh-CN" sz="2800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在时空的开始时，这个大蹦床有一次最剧烈的震动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。</a:t>
            </a:r>
            <a:endParaRPr lang="en-US" altLang="zh-CN" sz="2800" kern="0" dirty="0">
              <a:solidFill>
                <a:srgbClr val="333333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        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引力波</a:t>
            </a:r>
            <a:r>
              <a:rPr lang="en-US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,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还原震动</a:t>
            </a:r>
            <a:r>
              <a:rPr lang="zh-CN" altLang="zh-CN" sz="2800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——它是否存在，有多大规模，诸如此类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。</a:t>
            </a:r>
            <a:endParaRPr lang="en-US" altLang="zh-CN" sz="2800" kern="0" dirty="0" smtClean="0">
              <a:solidFill>
                <a:srgbClr val="333333"/>
              </a:solidFill>
              <a:latin typeface="Calibri" panose="020F0502020204030204" pitchFamily="34" charset="0"/>
              <a:cs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2800" kern="0" dirty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2800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　　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引力波</a:t>
            </a:r>
            <a:r>
              <a:rPr lang="zh-CN" altLang="zh-CN" sz="2800" kern="0" dirty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还能让我们知道，我们看不到的宇宙空间在发生什么。据科学家说，这次的引力波就是我们看不到的超级远的距离上，我们看不到的超级大的黑洞的变化引起的。如果你是《三体》迷，你就可以理解，如果在很远的星系一个文明被高阶文明炸掉了，我们能够第一时间通过引力波知道这个事情是多么重要</a:t>
            </a:r>
            <a:r>
              <a:rPr lang="zh-CN" altLang="zh-CN" sz="2800" kern="0" dirty="0" smtClean="0">
                <a:solidFill>
                  <a:srgbClr val="333333"/>
                </a:solidFill>
                <a:latin typeface="Calibri" panose="020F0502020204030204" pitchFamily="34" charset="0"/>
                <a:cs typeface="宋体" panose="02010600030101010101" pitchFamily="2" charset="-122"/>
              </a:rPr>
              <a:t>。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70508" y="413845"/>
            <a:ext cx="1028586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5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endParaRPr lang="en-US" altLang="zh-CN" sz="54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5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瑞典皇家科学院</a:t>
            </a:r>
            <a:r>
              <a:rPr lang="zh-CN" altLang="en-US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宣布将</a:t>
            </a:r>
            <a:r>
              <a:rPr lang="en-US" altLang="zh-CN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2017</a:t>
            </a:r>
            <a:r>
              <a:rPr lang="zh-CN" altLang="en-US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年诺贝尔物理学奖授予三位引力波探测计划的重要</a:t>
            </a:r>
            <a:r>
              <a:rPr lang="zh-CN" altLang="en-US" sz="5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科学家</a:t>
            </a:r>
            <a:endParaRPr lang="en-US" altLang="zh-CN" sz="54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5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</a:t>
            </a:r>
            <a:r>
              <a:rPr lang="zh-CN" altLang="en-US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人均来自</a:t>
            </a:r>
            <a:r>
              <a:rPr lang="en-US" altLang="zh-CN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LIGO/VIRGO</a:t>
            </a:r>
            <a:r>
              <a:rPr lang="zh-CN" altLang="en-US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合作组，以奖励他们在“</a:t>
            </a:r>
            <a:r>
              <a:rPr lang="en-US" altLang="zh-CN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LIGO</a:t>
            </a:r>
            <a:r>
              <a:rPr lang="zh-CN" altLang="en-US" sz="5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探测器以及引力波探测方面的决定性贡献”</a:t>
            </a:r>
            <a:r>
              <a:rPr lang="zh-CN" altLang="en-US" sz="5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276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0504" y="4923981"/>
            <a:ext cx="109955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PingFang SC"/>
              </a:rPr>
              <a:t>第六次，</a:t>
            </a:r>
            <a:r>
              <a:rPr lang="en-US" altLang="zh-CN" sz="4800" dirty="0" smtClean="0">
                <a:solidFill>
                  <a:srgbClr val="191919"/>
                </a:solidFill>
                <a:latin typeface="PingFang SC"/>
              </a:rPr>
              <a:t>2017</a:t>
            </a:r>
            <a:r>
              <a:rPr lang="zh-CN" altLang="en-US" sz="4800" dirty="0">
                <a:solidFill>
                  <a:srgbClr val="191919"/>
                </a:solidFill>
                <a:latin typeface="PingFang SC"/>
              </a:rPr>
              <a:t>年</a:t>
            </a:r>
            <a:r>
              <a:rPr lang="en-US" altLang="zh-CN" sz="4800" dirty="0">
                <a:solidFill>
                  <a:srgbClr val="191919"/>
                </a:solidFill>
                <a:latin typeface="PingFang SC"/>
              </a:rPr>
              <a:t>11</a:t>
            </a:r>
            <a:r>
              <a:rPr lang="zh-CN" altLang="en-US" sz="4800" dirty="0">
                <a:solidFill>
                  <a:srgbClr val="191919"/>
                </a:solidFill>
                <a:latin typeface="PingFang SC"/>
              </a:rPr>
              <a:t>月</a:t>
            </a:r>
            <a:r>
              <a:rPr lang="en-US" altLang="zh-CN" sz="4800" dirty="0">
                <a:solidFill>
                  <a:srgbClr val="191919"/>
                </a:solidFill>
                <a:latin typeface="PingFang SC"/>
              </a:rPr>
              <a:t>15</a:t>
            </a:r>
            <a:r>
              <a:rPr lang="zh-CN" altLang="en-US" sz="4800" dirty="0">
                <a:solidFill>
                  <a:srgbClr val="191919"/>
                </a:solidFill>
                <a:latin typeface="PingFang SC"/>
              </a:rPr>
              <a:t>日</a:t>
            </a:r>
            <a:r>
              <a:rPr lang="zh-CN" altLang="en-US" sz="4800" dirty="0" smtClean="0">
                <a:solidFill>
                  <a:srgbClr val="191919"/>
                </a:solidFill>
                <a:latin typeface="PingFang SC"/>
              </a:rPr>
              <a:t>，</a:t>
            </a:r>
            <a:r>
              <a:rPr lang="en-US" altLang="zh-CN" sz="4800" dirty="0" smtClean="0">
                <a:solidFill>
                  <a:srgbClr val="FF0000"/>
                </a:solidFill>
                <a:latin typeface="PingFang SC"/>
              </a:rPr>
              <a:t>10</a:t>
            </a:r>
            <a:r>
              <a:rPr lang="zh-CN" altLang="en-US" sz="4800" dirty="0">
                <a:solidFill>
                  <a:srgbClr val="FF0000"/>
                </a:solidFill>
                <a:latin typeface="PingFang SC"/>
              </a:rPr>
              <a:t>亿</a:t>
            </a:r>
            <a:r>
              <a:rPr lang="zh-CN" altLang="en-US" sz="4800" dirty="0" smtClean="0">
                <a:solidFill>
                  <a:srgbClr val="FF0000"/>
                </a:solidFill>
                <a:latin typeface="PingFang SC"/>
              </a:rPr>
              <a:t>光年</a:t>
            </a:r>
            <a:r>
              <a:rPr lang="zh-CN" altLang="en-US" sz="4800" dirty="0" smtClean="0">
                <a:solidFill>
                  <a:srgbClr val="191919"/>
                </a:solidFill>
                <a:latin typeface="PingFang SC"/>
              </a:rPr>
              <a:t>，</a:t>
            </a:r>
            <a:r>
              <a:rPr lang="en-US" altLang="zh-CN" sz="4800" dirty="0" smtClean="0">
                <a:solidFill>
                  <a:srgbClr val="FF0000"/>
                </a:solidFill>
                <a:latin typeface="PingFang SC"/>
              </a:rPr>
              <a:t>7</a:t>
            </a:r>
            <a:r>
              <a:rPr lang="zh-CN" altLang="en-US" sz="4800" dirty="0">
                <a:solidFill>
                  <a:srgbClr val="FF0000"/>
                </a:solidFill>
                <a:latin typeface="PingFang SC"/>
              </a:rPr>
              <a:t>倍和</a:t>
            </a:r>
            <a:r>
              <a:rPr lang="en-US" altLang="zh-CN" sz="4800" dirty="0">
                <a:solidFill>
                  <a:srgbClr val="FF0000"/>
                </a:solidFill>
                <a:latin typeface="PingFang SC"/>
              </a:rPr>
              <a:t>12</a:t>
            </a:r>
            <a:r>
              <a:rPr lang="zh-CN" altLang="en-US" sz="4800" dirty="0" smtClean="0">
                <a:solidFill>
                  <a:srgbClr val="FF0000"/>
                </a:solidFill>
                <a:latin typeface="PingFang SC"/>
              </a:rPr>
              <a:t>倍</a:t>
            </a:r>
            <a:r>
              <a:rPr lang="zh-CN" altLang="en-US" sz="4800" dirty="0" smtClean="0">
                <a:solidFill>
                  <a:srgbClr val="191919"/>
                </a:solidFill>
                <a:latin typeface="PingFang SC"/>
              </a:rPr>
              <a:t>，</a:t>
            </a:r>
            <a:r>
              <a:rPr lang="zh-CN" altLang="en-US" sz="4800" dirty="0" smtClean="0">
                <a:solidFill>
                  <a:srgbClr val="FF0000"/>
                </a:solidFill>
                <a:latin typeface="PingFang SC"/>
              </a:rPr>
              <a:t>一倍</a:t>
            </a:r>
            <a:endParaRPr lang="zh-CN" altLang="en-US" sz="4800" b="0" i="0" dirty="0">
              <a:solidFill>
                <a:srgbClr val="191919"/>
              </a:solidFill>
              <a:effectLst/>
              <a:latin typeface="PingFang SC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504" y="399666"/>
            <a:ext cx="109000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2015</a:t>
            </a:r>
            <a:r>
              <a:rPr lang="zh-CN" altLang="en-US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r>
              <a:rPr lang="zh-CN" altLang="en-US" sz="4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endParaRPr lang="en-US" altLang="zh-CN" sz="48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华盛顿州</a:t>
            </a:r>
            <a:r>
              <a:rPr lang="zh-CN" altLang="en-US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4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路易斯安那州</a:t>
            </a:r>
            <a:endParaRPr lang="en-US" altLang="zh-CN" sz="48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首次</a:t>
            </a:r>
            <a:r>
              <a:rPr lang="zh-CN" altLang="en-US" sz="4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直接观测到一个“双黑洞”系统</a:t>
            </a:r>
            <a:r>
              <a:rPr lang="zh-CN" altLang="en-US" sz="4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48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4800" dirty="0"/>
              <a:t>13</a:t>
            </a:r>
            <a:r>
              <a:rPr lang="zh-CN" altLang="en-US" sz="4800" dirty="0"/>
              <a:t>亿光年</a:t>
            </a:r>
            <a:endParaRPr lang="en-US" altLang="zh-CN" sz="48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4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</a:t>
            </a:r>
            <a:r>
              <a:rPr lang="zh-CN" altLang="en-US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个黑洞的合并</a:t>
            </a:r>
            <a:r>
              <a:rPr lang="zh-CN" altLang="en-US" sz="4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4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r>
              <a:rPr lang="zh-CN" altLang="en-US" sz="4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个和</a:t>
            </a:r>
            <a:r>
              <a:rPr lang="en-US" altLang="zh-CN" sz="4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36</a:t>
            </a:r>
            <a:r>
              <a:rPr lang="zh-CN" altLang="en-US" sz="4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个太阳质量</a:t>
            </a:r>
            <a:r>
              <a:rPr lang="zh-CN" altLang="en-US" sz="4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4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4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</a:t>
            </a:r>
            <a:r>
              <a:rPr lang="zh-CN" altLang="en-US" sz="4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4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开启</a:t>
            </a:r>
            <a:r>
              <a:rPr lang="zh-CN" altLang="en-US" sz="4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了引力波天文学的崭新</a:t>
            </a:r>
            <a:r>
              <a:rPr lang="zh-CN" altLang="en-US" sz="48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时代。</a:t>
            </a:r>
            <a:endParaRPr lang="zh-CN" altLang="en-US" sz="48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7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宇宙大蹦床</a:t>
            </a:r>
          </a:p>
        </p:txBody>
      </p:sp>
    </p:spTree>
    <p:extLst>
      <p:ext uri="{BB962C8B-B14F-4D97-AF65-F5344CB8AC3E}">
        <p14:creationId xmlns:p14="http://schemas.microsoft.com/office/powerpoint/2010/main" val="401259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6670" y="383162"/>
            <a:ext cx="1112734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E3E3E"/>
                </a:solidFill>
                <a:latin typeface="Hiragino Sans GB"/>
              </a:rPr>
              <a:t>一百年以前，爱因斯坦发表了</a:t>
            </a:r>
            <a:r>
              <a:rPr lang="zh-CN" altLang="en-US" sz="2800" b="1" dirty="0">
                <a:solidFill>
                  <a:srgbClr val="3E3E3E"/>
                </a:solidFill>
                <a:latin typeface="Hiragino Sans GB"/>
              </a:rPr>
              <a:t>广义相对论</a:t>
            </a:r>
            <a:r>
              <a:rPr lang="zh-CN" altLang="en-US" sz="2800" dirty="0">
                <a:solidFill>
                  <a:srgbClr val="3E3E3E"/>
                </a:solidFill>
                <a:latin typeface="Hiragino Sans GB"/>
              </a:rPr>
              <a:t>，推翻了牛顿的万有引力定律。</a:t>
            </a:r>
            <a:r>
              <a:rPr lang="zh-CN" altLang="en-US" sz="2800" dirty="0"/>
              <a:t>相对论里认为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我们</a:t>
            </a:r>
            <a:r>
              <a:rPr lang="zh-CN" altLang="en-US" sz="2800" dirty="0"/>
              <a:t>所处的时空好比一张膜，任何有质量的物体会使这张膜发生形变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dirty="0" smtClean="0"/>
              <a:t>质量</a:t>
            </a:r>
            <a:r>
              <a:rPr lang="zh-CN" altLang="en-US" sz="2800" dirty="0"/>
              <a:t>大一些的，比如地球，就会造成比较明显的影响。</a:t>
            </a:r>
            <a:r>
              <a:rPr lang="zh-CN" altLang="en-US" sz="2800" b="1" dirty="0"/>
              <a:t>这种影响，就是所谓的引力。</a:t>
            </a:r>
            <a:endParaRPr lang="zh-CN" altLang="en-US" sz="2800" dirty="0"/>
          </a:p>
          <a:p>
            <a:endParaRPr lang="en-US" altLang="zh-CN" sz="2800" dirty="0" smtClean="0">
              <a:solidFill>
                <a:srgbClr val="3E3E3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当两个大质量的物体并不是真的在互相吸引，而是</a:t>
            </a:r>
            <a:r>
              <a:rPr lang="en-US" altLang="zh-CN" sz="2800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 </a:t>
            </a:r>
            <a:r>
              <a:rPr lang="zh-CN" altLang="zh-CN" sz="2800" b="1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“ 弯曲 ” 的时空把它们凑到了一起</a:t>
            </a:r>
            <a:r>
              <a:rPr lang="zh-CN" altLang="zh-CN" sz="2800" b="1" dirty="0" smtClean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endParaRPr lang="en-US" altLang="zh-CN" sz="2800" b="1" dirty="0" smtClean="0">
              <a:solidFill>
                <a:srgbClr val="3E3E3E"/>
              </a:solidFill>
              <a:latin typeface="宋体" panose="02010600030101010101" pitchFamily="2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r>
              <a:rPr lang="zh-CN" altLang="zh-CN" sz="2800" dirty="0" smtClean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是不是</a:t>
            </a:r>
            <a:r>
              <a:rPr lang="zh-CN" altLang="zh-CN" sz="2800" dirty="0">
                <a:solidFill>
                  <a:srgbClr val="3E3E3E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宋体" panose="02010600030101010101" pitchFamily="2" charset="-122"/>
              </a:rPr>
              <a:t>不相信爱情了。。。</a:t>
            </a:r>
            <a:endParaRPr lang="zh-CN" altLang="zh-CN" sz="28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800" dirty="0">
              <a:solidFill>
                <a:srgbClr val="3E3E3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地球</a:t>
            </a:r>
            <a:r>
              <a:rPr lang="zh-CN" altLang="zh-CN" sz="2800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绕着</a:t>
            </a:r>
            <a:r>
              <a:rPr lang="zh-CN" altLang="zh-CN" sz="2800" dirty="0" smtClean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太阳</a:t>
            </a:r>
            <a:endParaRPr lang="en-US" altLang="zh-CN" sz="2800" dirty="0" smtClean="0">
              <a:solidFill>
                <a:srgbClr val="3E3E3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800" dirty="0" smtClean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爱因斯坦</a:t>
            </a:r>
            <a:r>
              <a:rPr lang="zh-CN" altLang="zh-CN" sz="2800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后来提到，</a:t>
            </a:r>
            <a:r>
              <a:rPr lang="zh-CN" altLang="en-US" sz="2800" dirty="0"/>
              <a:t>加速下的大质量物体将会扭曲时空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这种</a:t>
            </a:r>
            <a:r>
              <a:rPr lang="zh-CN" altLang="zh-CN" sz="2800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时空形变可以在宇宙中以光速传播，并以</a:t>
            </a:r>
            <a:r>
              <a:rPr lang="en-US" altLang="zh-CN" sz="2800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“ </a:t>
            </a:r>
            <a:r>
              <a:rPr lang="zh-CN" altLang="zh-CN" sz="2800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引力波</a:t>
            </a:r>
            <a:r>
              <a:rPr lang="en-US" altLang="zh-CN" sz="2800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” </a:t>
            </a:r>
            <a:r>
              <a:rPr lang="zh-CN" altLang="zh-CN" sz="2800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来命名</a:t>
            </a:r>
            <a:r>
              <a:rPr lang="zh-CN" altLang="en-US" sz="2800" dirty="0">
                <a:solidFill>
                  <a:srgbClr val="3E3E3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/>
              <a:t>形变太微小了，几乎是探测不到的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908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2346" y="292374"/>
            <a:ext cx="111456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333333"/>
                </a:solidFill>
                <a:cs typeface="宋体" panose="02010600030101010101" pitchFamily="2" charset="-122"/>
              </a:rPr>
              <a:t>很多人都听说过爱因斯坦的广义相对论，但并不知道它讲了什么。事实上，广义相对论的很多推论是人们的直觉无法理解的。比如这一项——引力的定义</a:t>
            </a:r>
            <a:r>
              <a:rPr lang="zh-CN" altLang="zh-CN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。</a:t>
            </a:r>
            <a:endParaRPr lang="en-US" altLang="zh-CN" kern="0" dirty="0" smtClean="0">
              <a:solidFill>
                <a:srgbClr val="333333"/>
              </a:solidFill>
              <a:cs typeface="宋体" panose="02010600030101010101" pitchFamily="2" charset="-122"/>
            </a:endParaRPr>
          </a:p>
          <a:p>
            <a:endParaRPr lang="en-US" altLang="zh-CN" kern="0" dirty="0" smtClean="0">
              <a:solidFill>
                <a:srgbClr val="333333"/>
              </a:solidFill>
              <a:cs typeface="宋体" panose="02010600030101010101" pitchFamily="2" charset="-122"/>
            </a:endParaRPr>
          </a:p>
          <a:p>
            <a:r>
              <a:rPr lang="zh-CN" altLang="zh-CN" dirty="0"/>
              <a:t>在广义相对论中，引力被归咎与时空的弯曲。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”时空弯曲是什么鬼</a:t>
            </a:r>
            <a:r>
              <a:rPr lang="en-US" altLang="zh-CN" dirty="0"/>
              <a:t>?</a:t>
            </a:r>
            <a:r>
              <a:rPr lang="zh-CN" altLang="zh-CN" dirty="0"/>
              <a:t>“相信大多数人听说之后都是这个反应。它的意思是，我们平时看到的空间貌似是平直的，但真实的情况中，却是像哈哈镜里一样扭曲的。这种扭曲是物质造成的，质量越大，扭曲就越大。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我们可以把宇宙想象成一个蹦床，如果没有任何扰动，它是平坦的。但有质量的物体出现时，比如一个鸡蛋，来游乐场的小孩子，或者是地球这样的庞然大物，它就会变得弯曲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可怜的是，这种弯曲，对于生活在蹦床上的微小生物——我说的就是人类这种生物——来说，一是由于我们跟着蹦床一起弯曲了，二是由于这种弯曲太微小，我们完全感觉不到这种弯曲。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　　如果只是弯曲还好。但如果这个大质量物体发生变化——鸡蛋被吃了，小孩子蹦走了，或者地球爆炸了——蹦床就会开始震动，这种震动就是引力波。当然，跟着一起震动的我们也感觉不到它在震动。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如果只存在一个质量物体，静止地存在于时空之中 （或者处于匀速运动状态），那么它所处的时空不会发生变化。但如果你加入第二个质量物体，那么这两个物体之间就会发生相互运动，互相会向对方施加一个加速 度，在这一过程中也就将造成时空结构的改变。</a:t>
            </a:r>
          </a:p>
        </p:txBody>
      </p:sp>
    </p:spTree>
    <p:extLst>
      <p:ext uri="{BB962C8B-B14F-4D97-AF65-F5344CB8AC3E}">
        <p14:creationId xmlns:p14="http://schemas.microsoft.com/office/powerpoint/2010/main" val="197248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用圆规丈量</a:t>
            </a:r>
            <a:r>
              <a:rPr lang="zh-CN" altLang="en-US" sz="7200" dirty="0" smtClean="0"/>
              <a:t>宇宙</a:t>
            </a:r>
            <a:r>
              <a:rPr lang="en-US" altLang="zh-CN" sz="7200" dirty="0"/>
              <a:t>LIGO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4749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9320" y="212184"/>
            <a:ext cx="1148686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4800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世界</a:t>
            </a:r>
            <a:r>
              <a:rPr lang="zh-CN" altLang="zh-CN" sz="4800" kern="0" dirty="0">
                <a:solidFill>
                  <a:srgbClr val="333333"/>
                </a:solidFill>
                <a:cs typeface="宋体" panose="02010600030101010101" pitchFamily="2" charset="-122"/>
              </a:rPr>
              <a:t>上最大和最贵的</a:t>
            </a:r>
            <a:r>
              <a:rPr lang="en-US" altLang="zh-CN" sz="4800" kern="0" dirty="0">
                <a:solidFill>
                  <a:srgbClr val="333333"/>
                </a:solidFill>
                <a:cs typeface="宋体" panose="02010600030101010101" pitchFamily="2" charset="-122"/>
              </a:rPr>
              <a:t>......</a:t>
            </a:r>
            <a:r>
              <a:rPr lang="zh-CN" altLang="zh-CN" sz="4800" kern="0" dirty="0">
                <a:solidFill>
                  <a:srgbClr val="333333"/>
                </a:solidFill>
                <a:cs typeface="宋体" panose="02010600030101010101" pitchFamily="2" charset="-122"/>
              </a:rPr>
              <a:t>圆规</a:t>
            </a:r>
            <a:endParaRPr lang="en-US" altLang="zh-CN" sz="4800" kern="0" dirty="0">
              <a:solidFill>
                <a:srgbClr val="333333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4800" kern="0" dirty="0" smtClean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LIGO</a:t>
            </a:r>
            <a:r>
              <a:rPr lang="zh-CN" altLang="zh-CN" sz="4800" kern="0" dirty="0">
                <a:solidFill>
                  <a:srgbClr val="333333"/>
                </a:solidFill>
                <a:cs typeface="宋体" panose="02010600030101010101" pitchFamily="2" charset="-122"/>
              </a:rPr>
              <a:t>的“两条腿”都有</a:t>
            </a:r>
            <a:r>
              <a:rPr lang="en-US" altLang="zh-CN" sz="4800" kern="0" dirty="0">
                <a:solidFill>
                  <a:srgbClr val="FF0000"/>
                </a:solidFill>
                <a:cs typeface="宋体" panose="02010600030101010101" pitchFamily="2" charset="-122"/>
              </a:rPr>
              <a:t>4000</a:t>
            </a:r>
            <a:r>
              <a:rPr lang="zh-CN" altLang="zh-CN" sz="4800" kern="0" dirty="0">
                <a:solidFill>
                  <a:srgbClr val="FF0000"/>
                </a:solidFill>
                <a:cs typeface="宋体" panose="02010600030101010101" pitchFamily="2" charset="-122"/>
              </a:rPr>
              <a:t>米</a:t>
            </a:r>
            <a:r>
              <a:rPr lang="zh-CN" altLang="zh-CN" sz="4800" kern="0" dirty="0">
                <a:solidFill>
                  <a:srgbClr val="333333"/>
                </a:solidFill>
                <a:cs typeface="宋体" panose="02010600030101010101" pitchFamily="2" charset="-122"/>
              </a:rPr>
              <a:t>长</a:t>
            </a:r>
            <a:r>
              <a:rPr lang="zh-CN" altLang="zh-CN" sz="4800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，</a:t>
            </a:r>
            <a:r>
              <a:rPr lang="zh-CN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数十亿</a:t>
            </a:r>
            <a:r>
              <a:rPr lang="zh-CN" altLang="zh-CN" sz="4800" kern="0" dirty="0">
                <a:solidFill>
                  <a:srgbClr val="FF0000"/>
                </a:solidFill>
                <a:cs typeface="宋体" panose="02010600030101010101" pitchFamily="2" charset="-122"/>
              </a:rPr>
              <a:t>美元</a:t>
            </a:r>
            <a:r>
              <a:rPr lang="zh-CN" altLang="zh-CN" sz="4800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。</a:t>
            </a:r>
            <a:r>
              <a:rPr lang="en-US" altLang="zh-CN" sz="4800" kern="0" dirty="0" smtClean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/>
            </a:r>
            <a:br>
              <a:rPr lang="en-US" altLang="zh-CN" sz="4800" kern="0" dirty="0" smtClean="0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zh-CN" sz="4800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然而，这并不是那么简单的。最简单的两个原因——</a:t>
            </a:r>
            <a:endParaRPr lang="en-US" altLang="zh-CN" sz="4800" kern="0" dirty="0" smtClean="0">
              <a:solidFill>
                <a:srgbClr val="333333"/>
              </a:solidFill>
              <a:cs typeface="宋体" panose="02010600030101010101" pitchFamily="2" charset="-122"/>
            </a:endParaRPr>
          </a:p>
          <a:p>
            <a:r>
              <a:rPr lang="zh-CN" altLang="zh-CN" sz="4800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第一，震动太小了，也许</a:t>
            </a:r>
            <a:r>
              <a:rPr lang="en-US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4000</a:t>
            </a:r>
            <a:r>
              <a:rPr lang="zh-CN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米只会发生</a:t>
            </a:r>
            <a:r>
              <a:rPr lang="en-US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0.000000000000000001</a:t>
            </a:r>
            <a:r>
              <a:rPr lang="zh-CN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米</a:t>
            </a:r>
            <a:r>
              <a:rPr lang="en-US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(</a:t>
            </a:r>
            <a:r>
              <a:rPr lang="zh-CN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我帮你数好了，这里应该有</a:t>
            </a:r>
            <a:r>
              <a:rPr lang="en-US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17</a:t>
            </a:r>
            <a:r>
              <a:rPr lang="zh-CN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个</a:t>
            </a:r>
            <a:r>
              <a:rPr lang="en-US" altLang="zh-CN" sz="4800" kern="0" dirty="0" smtClean="0">
                <a:solidFill>
                  <a:srgbClr val="FF0000"/>
                </a:solidFill>
                <a:cs typeface="宋体" panose="02010600030101010101" pitchFamily="2" charset="-122"/>
              </a:rPr>
              <a:t>0)</a:t>
            </a:r>
            <a:r>
              <a:rPr lang="zh-CN" altLang="zh-CN" sz="4800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的变化。</a:t>
            </a:r>
            <a:endParaRPr lang="en-US" altLang="zh-CN" sz="4800" kern="0" dirty="0" smtClean="0">
              <a:solidFill>
                <a:srgbClr val="333333"/>
              </a:solidFill>
              <a:cs typeface="宋体" panose="02010600030101010101" pitchFamily="2" charset="-122"/>
            </a:endParaRPr>
          </a:p>
          <a:p>
            <a:r>
              <a:rPr lang="zh-CN" altLang="zh-CN" sz="4800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第二，</a:t>
            </a:r>
            <a:r>
              <a:rPr lang="zh-CN" altLang="en-US" sz="4800" kern="0" dirty="0" smtClean="0">
                <a:solidFill>
                  <a:srgbClr val="333333"/>
                </a:solidFill>
                <a:cs typeface="宋体" panose="02010600030101010101" pitchFamily="2" charset="-122"/>
              </a:rPr>
              <a:t>保证稳定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8518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引力波的意义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7642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304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Hiragino Sans GB</vt:lpstr>
      <vt:lpstr>Microsoft Yahei</vt:lpstr>
      <vt:lpstr>PingFang SC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2017诺贝尔物理学奖</vt:lpstr>
      <vt:lpstr>PowerPoint 演示文稿</vt:lpstr>
      <vt:lpstr>PowerPoint 演示文稿</vt:lpstr>
      <vt:lpstr>宇宙大蹦床</vt:lpstr>
      <vt:lpstr>PowerPoint 演示文稿</vt:lpstr>
      <vt:lpstr>PowerPoint 演示文稿</vt:lpstr>
      <vt:lpstr>用圆规丈量宇宙LIGO</vt:lpstr>
      <vt:lpstr>PowerPoint 演示文稿</vt:lpstr>
      <vt:lpstr>引力波的意义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94</cp:revision>
  <dcterms:created xsi:type="dcterms:W3CDTF">2017-11-16T13:38:52Z</dcterms:created>
  <dcterms:modified xsi:type="dcterms:W3CDTF">2017-11-22T00:26:31Z</dcterms:modified>
</cp:coreProperties>
</file>