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6" r:id="rId5"/>
    <p:sldId id="257" r:id="rId6"/>
    <p:sldId id="260" r:id="rId7"/>
    <p:sldId id="263" r:id="rId8"/>
    <p:sldId id="269" r:id="rId9"/>
    <p:sldId id="264" r:id="rId10"/>
    <p:sldId id="265" r:id="rId11"/>
    <p:sldId id="272" r:id="rId12"/>
    <p:sldId id="273" r:id="rId13"/>
    <p:sldId id="259"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cn/docs/ts/latest/api/core/index/Injectable-decorator.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3929" y="254416"/>
            <a:ext cx="9144000" cy="1039718"/>
          </a:xfrm>
        </p:spPr>
        <p:txBody>
          <a:bodyPr>
            <a:normAutofit/>
          </a:bodyPr>
          <a:lstStyle/>
          <a:p>
            <a:r>
              <a:rPr lang="zh-CN" altLang="en-US" b="1" dirty="0" smtClean="0"/>
              <a:t>依赖注入</a:t>
            </a:r>
            <a:endParaRPr lang="zh-CN" altLang="en-US" b="1" dirty="0"/>
          </a:p>
        </p:txBody>
      </p:sp>
      <p:sp>
        <p:nvSpPr>
          <p:cNvPr id="4" name="Rectangle 2"/>
          <p:cNvSpPr>
            <a:spLocks noChangeArrowheads="1"/>
          </p:cNvSpPr>
          <p:nvPr/>
        </p:nvSpPr>
        <p:spPr bwMode="auto">
          <a:xfrm>
            <a:off x="734292" y="1630282"/>
            <a:ext cx="3754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400" b="0" i="0" u="none" strike="noStrike" cap="none" normalizeH="0" baseline="0" dirty="0" smtClean="0">
                <a:ln>
                  <a:noFill/>
                </a:ln>
                <a:solidFill>
                  <a:srgbClr val="00796B"/>
                </a:solidFill>
                <a:effectLst/>
                <a:latin typeface="Arial Unicode MS" panose="020B0604020202020204" pitchFamily="34" charset="-122"/>
                <a:ea typeface="Monaco"/>
              </a:rPr>
              <a:t>@Injectable</a:t>
            </a:r>
            <a:r>
              <a:rPr kumimoji="0" lang="zh-CN" altLang="zh-CN" sz="24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sz="2000" b="0" i="0" u="none" strike="noStrike" cap="none" normalizeH="0" baseline="0" dirty="0" smtClean="0">
              <a:ln>
                <a:noFill/>
              </a:ln>
              <a:solidFill>
                <a:srgbClr val="B0BEC5"/>
              </a:solidFill>
              <a:effectLst/>
              <a:ea typeface="Monaco"/>
            </a:endParaRPr>
          </a:p>
        </p:txBody>
      </p:sp>
      <p:sp>
        <p:nvSpPr>
          <p:cNvPr id="5" name="矩形 4"/>
          <p:cNvSpPr/>
          <p:nvPr/>
        </p:nvSpPr>
        <p:spPr>
          <a:xfrm>
            <a:off x="734291" y="2139802"/>
            <a:ext cx="11028217" cy="369332"/>
          </a:xfrm>
          <a:prstGeom prst="rect">
            <a:avLst/>
          </a:prstGeom>
        </p:spPr>
        <p:txBody>
          <a:bodyPr wrap="square">
            <a:spAutoFit/>
          </a:bodyPr>
          <a:lstStyle/>
          <a:p>
            <a:r>
              <a:rPr lang="en-US" altLang="zh-CN" dirty="0" smtClean="0">
                <a:solidFill>
                  <a:srgbClr val="546E7A"/>
                </a:solidFill>
                <a:latin typeface="Helvetica Neue"/>
              </a:rPr>
              <a:t>Angular </a:t>
            </a:r>
            <a:r>
              <a:rPr lang="en-US" altLang="zh-CN" dirty="0">
                <a:solidFill>
                  <a:srgbClr val="546E7A"/>
                </a:solidFill>
                <a:latin typeface="Helvetica Neue"/>
              </a:rPr>
              <a:t>creates an application-wide injector for you during the bootstrap process.</a:t>
            </a:r>
            <a:endParaRPr lang="zh-CN" altLang="en-US" dirty="0"/>
          </a:p>
        </p:txBody>
      </p:sp>
      <p:sp>
        <p:nvSpPr>
          <p:cNvPr id="8" name="矩形 7"/>
          <p:cNvSpPr/>
          <p:nvPr/>
        </p:nvSpPr>
        <p:spPr>
          <a:xfrm>
            <a:off x="734290" y="2649322"/>
            <a:ext cx="11249891" cy="646331"/>
          </a:xfrm>
          <a:prstGeom prst="rect">
            <a:avLst/>
          </a:prstGeom>
        </p:spPr>
        <p:txBody>
          <a:bodyPr wrap="square">
            <a:spAutoFit/>
          </a:bodyPr>
          <a:lstStyle/>
          <a:p>
            <a:r>
              <a:rPr lang="en-US" altLang="zh-CN" b="1" dirty="0" err="1" smtClean="0">
                <a:solidFill>
                  <a:srgbClr val="546E7A"/>
                </a:solidFill>
                <a:latin typeface="Helvetica Neue"/>
              </a:rPr>
              <a:t>NgModule</a:t>
            </a:r>
            <a:r>
              <a:rPr lang="en-US" altLang="zh-CN" b="1" dirty="0" smtClean="0">
                <a:solidFill>
                  <a:srgbClr val="546E7A"/>
                </a:solidFill>
                <a:latin typeface="Helvetica Neue"/>
              </a:rPr>
              <a:t>/</a:t>
            </a:r>
            <a:r>
              <a:rPr lang="zh-CN" altLang="en-US" b="1" dirty="0" smtClean="0">
                <a:solidFill>
                  <a:srgbClr val="546E7A"/>
                </a:solidFill>
                <a:latin typeface="Helvetica Neue"/>
              </a:rPr>
              <a:t>组件  </a:t>
            </a:r>
            <a:endParaRPr lang="en-US" altLang="zh-CN" b="1" dirty="0" smtClean="0">
              <a:solidFill>
                <a:srgbClr val="546E7A"/>
              </a:solidFill>
              <a:latin typeface="Helvetica Neue"/>
            </a:endParaRPr>
          </a:p>
          <a:p>
            <a:r>
              <a:rPr lang="en-US" altLang="zh-CN" b="1" dirty="0" smtClean="0">
                <a:solidFill>
                  <a:srgbClr val="546E7A"/>
                </a:solidFill>
                <a:latin typeface="Helvetica Neue"/>
              </a:rPr>
              <a:t>https</a:t>
            </a:r>
            <a:r>
              <a:rPr lang="en-US" altLang="zh-CN" b="1" dirty="0">
                <a:solidFill>
                  <a:srgbClr val="546E7A"/>
                </a:solidFill>
                <a:latin typeface="Helvetica Neue"/>
              </a:rPr>
              <a:t>://angular.cn/docs/ts/latest/cookbook/ngmodule-faq.html#!#q-root-component-or-module</a:t>
            </a:r>
            <a:endParaRPr lang="en-US" altLang="zh-CN" b="1" i="0" dirty="0">
              <a:solidFill>
                <a:srgbClr val="546E7A"/>
              </a:solidFill>
              <a:effectLst/>
              <a:latin typeface="Helvetica Neue"/>
            </a:endParaRPr>
          </a:p>
        </p:txBody>
      </p:sp>
      <p:sp>
        <p:nvSpPr>
          <p:cNvPr id="9" name="Rectangle 3"/>
          <p:cNvSpPr>
            <a:spLocks noChangeArrowheads="1"/>
          </p:cNvSpPr>
          <p:nvPr/>
        </p:nvSpPr>
        <p:spPr bwMode="auto">
          <a:xfrm>
            <a:off x="734290" y="3530997"/>
            <a:ext cx="1047594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400" b="0" i="0" u="none" strike="noStrike" cap="none" normalizeH="0" baseline="0" dirty="0" smtClean="0">
                <a:ln>
                  <a:noFill/>
                </a:ln>
                <a:solidFill>
                  <a:srgbClr val="546E7A"/>
                </a:solidFill>
                <a:effectLst/>
                <a:ea typeface="Helvetica Neue"/>
              </a:rPr>
              <a:t>（和随后将会学到的</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400" b="0" i="0" u="none" strike="noStrike" cap="none" normalizeH="0" baseline="0" dirty="0" smtClean="0">
                <a:ln>
                  <a:noFill/>
                </a:ln>
                <a:solidFill>
                  <a:srgbClr val="546E7A"/>
                </a:solidFill>
                <a:effectLst/>
                <a:ea typeface="Helvetica Neue"/>
              </a:rPr>
              <a:t>和</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@Pipe</a:t>
            </a:r>
            <a:r>
              <a:rPr kumimoji="0" lang="zh-CN" altLang="zh-CN" sz="2400" b="0" i="0" u="none" strike="noStrike" cap="none" normalizeH="0" baseline="0" dirty="0" smtClean="0">
                <a:ln>
                  <a:noFill/>
                </a:ln>
                <a:solidFill>
                  <a:srgbClr val="546E7A"/>
                </a:solidFill>
                <a:effectLst/>
                <a:ea typeface="Helvetica Neue"/>
              </a:rPr>
              <a:t>一样）是 </a:t>
            </a:r>
            <a:r>
              <a:rPr kumimoji="0" lang="zh-CN" altLang="zh-CN" sz="2400" b="0" i="0" u="none" strike="noStrike" cap="none" normalizeH="0" baseline="0" dirty="0" smtClean="0">
                <a:ln>
                  <a:noFill/>
                </a:ln>
                <a:solidFill>
                  <a:srgbClr val="1976D2"/>
                </a:solidFill>
                <a:effectLst/>
                <a:ea typeface="Helvetica Neue"/>
                <a:hlinkClick r:id="rId2"/>
              </a:rPr>
              <a:t>Injectable</a:t>
            </a:r>
            <a:r>
              <a:rPr kumimoji="0" lang="zh-CN" altLang="zh-CN" sz="2400" b="0" i="0" u="none" strike="noStrike" cap="none" normalizeH="0" baseline="0" dirty="0" smtClean="0">
                <a:ln>
                  <a:noFill/>
                </a:ln>
                <a:solidFill>
                  <a:srgbClr val="546E7A"/>
                </a:solidFill>
                <a:effectLst/>
                <a:ea typeface="Helvetica Neue"/>
              </a:rPr>
              <a:t> 的子类型。</a:t>
            </a:r>
            <a:r>
              <a:rPr kumimoji="0" lang="zh-CN" altLang="zh-CN" sz="2000" b="0" i="0" u="none" strike="noStrike" cap="none" normalizeH="0" baseline="0" dirty="0" smtClean="0">
                <a:ln>
                  <a:noFill/>
                </a:ln>
                <a:solidFill>
                  <a:schemeClr val="tx1"/>
                </a:solidFill>
                <a:effectLst/>
                <a:latin typeface="Arial" panose="020B0604020202020204" pitchFamily="34" charset="0"/>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734290" y="4228007"/>
            <a:ext cx="1579278" cy="369332"/>
          </a:xfrm>
          <a:prstGeom prst="rect">
            <a:avLst/>
          </a:prstGeom>
        </p:spPr>
        <p:txBody>
          <a:bodyPr wrap="none">
            <a:spAutoFit/>
          </a:bodyPr>
          <a:lstStyle/>
          <a:p>
            <a:r>
              <a:rPr lang="zh-CN" altLang="en-US" b="1" dirty="0">
                <a:solidFill>
                  <a:srgbClr val="546E7A"/>
                </a:solidFill>
                <a:latin typeface="Helvetica Neue"/>
              </a:rPr>
              <a:t>别名类提供商</a:t>
            </a:r>
            <a:endParaRPr lang="zh-CN" altLang="en-US" b="1" i="0" dirty="0">
              <a:solidFill>
                <a:srgbClr val="546E7A"/>
              </a:solidFill>
              <a:effectLst/>
              <a:latin typeface="Helvetica Neue"/>
            </a:endParaRPr>
          </a:p>
        </p:txBody>
      </p:sp>
      <p:sp>
        <p:nvSpPr>
          <p:cNvPr id="11" name="Rectangle 4"/>
          <p:cNvSpPr>
            <a:spLocks noChangeArrowheads="1"/>
          </p:cNvSpPr>
          <p:nvPr/>
        </p:nvSpPr>
        <p:spPr bwMode="auto">
          <a:xfrm>
            <a:off x="734290" y="4743174"/>
            <a:ext cx="43329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provide: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OldLogger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useExisting: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NewLogger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34290" y="5258341"/>
            <a:ext cx="1114408" cy="369332"/>
          </a:xfrm>
          <a:prstGeom prst="rect">
            <a:avLst/>
          </a:prstGeom>
        </p:spPr>
        <p:txBody>
          <a:bodyPr wrap="none">
            <a:spAutoFit/>
          </a:bodyPr>
          <a:lstStyle/>
          <a:p>
            <a:r>
              <a:rPr lang="zh-CN" altLang="en-US" b="1" dirty="0">
                <a:solidFill>
                  <a:srgbClr val="546E7A"/>
                </a:solidFill>
                <a:latin typeface="Helvetica Neue"/>
              </a:rPr>
              <a:t>值提供商</a:t>
            </a:r>
            <a:endParaRPr lang="zh-CN" altLang="en-US" b="1" i="0" dirty="0">
              <a:solidFill>
                <a:srgbClr val="546E7A"/>
              </a:solidFill>
              <a:effectLst/>
              <a:latin typeface="Helvetica Neue"/>
            </a:endParaRPr>
          </a:p>
        </p:txBody>
      </p:sp>
      <p:sp>
        <p:nvSpPr>
          <p:cNvPr id="14" name="矩形 13"/>
          <p:cNvSpPr/>
          <p:nvPr/>
        </p:nvSpPr>
        <p:spPr>
          <a:xfrm>
            <a:off x="734290" y="5773508"/>
            <a:ext cx="2056973" cy="369332"/>
          </a:xfrm>
          <a:prstGeom prst="rect">
            <a:avLst/>
          </a:prstGeom>
        </p:spPr>
        <p:txBody>
          <a:bodyPr wrap="none">
            <a:spAutoFit/>
          </a:bodyPr>
          <a:lstStyle/>
          <a:p>
            <a:r>
              <a:rPr lang="zh-CN" altLang="en-US" b="1" dirty="0" smtClean="0">
                <a:solidFill>
                  <a:srgbClr val="546E7A"/>
                </a:solidFill>
                <a:latin typeface="Helvetica Neue"/>
              </a:rPr>
              <a:t>* </a:t>
            </a:r>
            <a:r>
              <a:rPr lang="en-US" altLang="zh-CN" b="1" dirty="0" err="1" smtClean="0">
                <a:solidFill>
                  <a:srgbClr val="546E7A"/>
                </a:solidFill>
                <a:latin typeface="Helvetica Neue"/>
              </a:rPr>
              <a:t>InjectionToken</a:t>
            </a:r>
            <a:endParaRPr lang="en-US" altLang="zh-CN" b="1" i="0" dirty="0">
              <a:solidFill>
                <a:srgbClr val="546E7A"/>
              </a:solidFill>
              <a:effectLst/>
              <a:latin typeface="Helvetica Neue"/>
            </a:endParaRPr>
          </a:p>
        </p:txBody>
      </p:sp>
      <p:sp>
        <p:nvSpPr>
          <p:cNvPr id="15" name="矩形 14"/>
          <p:cNvSpPr/>
          <p:nvPr/>
        </p:nvSpPr>
        <p:spPr>
          <a:xfrm>
            <a:off x="735243" y="6339312"/>
            <a:ext cx="1348446" cy="369332"/>
          </a:xfrm>
          <a:prstGeom prst="rect">
            <a:avLst/>
          </a:prstGeom>
        </p:spPr>
        <p:txBody>
          <a:bodyPr wrap="none">
            <a:spAutoFit/>
          </a:bodyPr>
          <a:lstStyle/>
          <a:p>
            <a:r>
              <a:rPr lang="en-US" altLang="zh-CN" b="1" dirty="0" smtClean="0">
                <a:solidFill>
                  <a:srgbClr val="546E7A"/>
                </a:solidFill>
                <a:latin typeface="Helvetica Neue"/>
              </a:rPr>
              <a:t>* </a:t>
            </a:r>
            <a:r>
              <a:rPr lang="zh-CN" altLang="en-US" b="1" dirty="0" smtClean="0">
                <a:solidFill>
                  <a:srgbClr val="546E7A"/>
                </a:solidFill>
                <a:latin typeface="Helvetica Neue"/>
              </a:rPr>
              <a:t>可选</a:t>
            </a:r>
            <a:r>
              <a:rPr lang="zh-CN" altLang="en-US" b="1" dirty="0">
                <a:solidFill>
                  <a:srgbClr val="546E7A"/>
                </a:solidFill>
                <a:latin typeface="Helvetica Neue"/>
              </a:rPr>
              <a:t>依赖</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28129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 name="矩形 12"/>
          <p:cNvSpPr/>
          <p:nvPr/>
        </p:nvSpPr>
        <p:spPr>
          <a:xfrm>
            <a:off x="734290" y="356380"/>
            <a:ext cx="1346844" cy="369332"/>
          </a:xfrm>
          <a:prstGeom prst="rect">
            <a:avLst/>
          </a:prstGeom>
        </p:spPr>
        <p:txBody>
          <a:bodyPr wrap="none">
            <a:spAutoFit/>
          </a:bodyPr>
          <a:lstStyle/>
          <a:p>
            <a:r>
              <a:rPr lang="zh-CN" altLang="en-US" b="1" dirty="0">
                <a:solidFill>
                  <a:srgbClr val="546E7A"/>
                </a:solidFill>
                <a:latin typeface="Helvetica Neue"/>
              </a:rPr>
              <a:t>工厂提供商</a:t>
            </a:r>
            <a:endParaRPr lang="zh-CN" altLang="en-US" b="1" i="0" dirty="0">
              <a:solidFill>
                <a:srgbClr val="546E7A"/>
              </a:solidFill>
              <a:effectLst/>
              <a:latin typeface="Helvetica Neue"/>
            </a:endParaRPr>
          </a:p>
        </p:txBody>
      </p:sp>
      <p:sp>
        <p:nvSpPr>
          <p:cNvPr id="6" name="Rectangle 2"/>
          <p:cNvSpPr>
            <a:spLocks noChangeArrowheads="1"/>
          </p:cNvSpPr>
          <p:nvPr/>
        </p:nvSpPr>
        <p:spPr bwMode="auto">
          <a:xfrm>
            <a:off x="858981" y="815953"/>
            <a:ext cx="830676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heroServiceFactory = (logger: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userService: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=&gt; { </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D81B60"/>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return</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new</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(logger, userService.user.isAuthorized);</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32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8981" y="2311363"/>
            <a:ext cx="7482818"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export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heroServiceProvider = {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provide: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useFactory: heroServiceFactory,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deps: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915081" y="4217486"/>
            <a:ext cx="368530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selector: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'my-heroes'</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template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&lt;h2&gt;Heroes&lt;/h2&gt;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&lt;hero-list&gt;&lt;/hero-list&gt;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providers: [heroServiceProvider]</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p:txBody>
      </p:sp>
    </p:spTree>
    <p:extLst>
      <p:ext uri="{BB962C8B-B14F-4D97-AF65-F5344CB8AC3E}">
        <p14:creationId xmlns:p14="http://schemas.microsoft.com/office/powerpoint/2010/main" val="62205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765" y="240715"/>
            <a:ext cx="11025051" cy="369332"/>
          </a:xfrm>
          <a:prstGeom prst="rect">
            <a:avLst/>
          </a:prstGeom>
        </p:spPr>
        <p:txBody>
          <a:bodyPr wrap="square">
            <a:spAutoFit/>
          </a:bodyPr>
          <a:lstStyle/>
          <a:p>
            <a:r>
              <a:rPr lang="zh-CN" altLang="en-US" dirty="0">
                <a:solidFill>
                  <a:srgbClr val="455A64"/>
                </a:solidFill>
                <a:latin typeface="Helvetica Neue"/>
              </a:rPr>
              <a:t>组件、指令和管道</a:t>
            </a:r>
            <a:r>
              <a:rPr lang="zh-CN" altLang="en-US" b="1" dirty="0">
                <a:solidFill>
                  <a:srgbClr val="455A64"/>
                </a:solidFill>
                <a:latin typeface="Helvetica Neue"/>
              </a:rPr>
              <a:t>只能</a:t>
            </a:r>
            <a:r>
              <a:rPr lang="zh-CN" altLang="en-US" dirty="0">
                <a:solidFill>
                  <a:srgbClr val="455A64"/>
                </a:solidFill>
                <a:latin typeface="Helvetica Neue"/>
              </a:rPr>
              <a:t>属于一个模块</a:t>
            </a:r>
            <a:r>
              <a:rPr lang="zh-CN" altLang="en-US" dirty="0" smtClean="0">
                <a:solidFill>
                  <a:srgbClr val="455A64"/>
                </a:solidFill>
                <a:latin typeface="Helvetica Neue"/>
              </a:rPr>
              <a:t>。</a:t>
            </a:r>
            <a:r>
              <a:rPr lang="zh-CN" altLang="en-US" b="1" dirty="0" smtClean="0">
                <a:solidFill>
                  <a:srgbClr val="455A64"/>
                </a:solidFill>
                <a:latin typeface="Helvetica Neue"/>
              </a:rPr>
              <a:t>永远</a:t>
            </a:r>
            <a:r>
              <a:rPr lang="zh-CN" altLang="en-US" b="1" dirty="0">
                <a:solidFill>
                  <a:srgbClr val="455A64"/>
                </a:solidFill>
                <a:latin typeface="Helvetica Neue"/>
              </a:rPr>
              <a:t>不要再次声明属于其它模块的类。</a:t>
            </a:r>
            <a:endParaRPr lang="zh-CN" altLang="en-US" b="0" i="0" dirty="0">
              <a:solidFill>
                <a:srgbClr val="455A64"/>
              </a:solidFill>
              <a:effectLst/>
              <a:latin typeface="Helvetica Neue"/>
            </a:endParaRPr>
          </a:p>
        </p:txBody>
      </p:sp>
    </p:spTree>
    <p:extLst>
      <p:ext uri="{BB962C8B-B14F-4D97-AF65-F5344CB8AC3E}">
        <p14:creationId xmlns:p14="http://schemas.microsoft.com/office/powerpoint/2010/main" val="25737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2685" y="342400"/>
            <a:ext cx="1818126" cy="369332"/>
          </a:xfrm>
          <a:prstGeom prst="rect">
            <a:avLst/>
          </a:prstGeom>
        </p:spPr>
        <p:txBody>
          <a:bodyPr wrap="none">
            <a:spAutoFit/>
          </a:bodyPr>
          <a:lstStyle/>
          <a:p>
            <a:r>
              <a:rPr lang="en-US" altLang="zh-CN" b="1" dirty="0">
                <a:solidFill>
                  <a:srgbClr val="546E7A"/>
                </a:solidFill>
                <a:latin typeface="Helvetica Neue"/>
              </a:rPr>
              <a:t>Angular </a:t>
            </a:r>
            <a:r>
              <a:rPr lang="zh-CN" altLang="en-US" b="1" dirty="0">
                <a:solidFill>
                  <a:srgbClr val="546E7A"/>
                </a:solidFill>
                <a:latin typeface="Helvetica Neue"/>
              </a:rPr>
              <a:t>模块化</a:t>
            </a:r>
            <a:endParaRPr lang="zh-CN" altLang="en-US" b="1" i="0" dirty="0">
              <a:solidFill>
                <a:srgbClr val="546E7A"/>
              </a:solidFill>
              <a:effectLst/>
              <a:latin typeface="Helvetica Neue"/>
            </a:endParaRPr>
          </a:p>
        </p:txBody>
      </p:sp>
      <p:sp>
        <p:nvSpPr>
          <p:cNvPr id="7" name="Rectangle 1"/>
          <p:cNvSpPr>
            <a:spLocks noChangeArrowheads="1"/>
          </p:cNvSpPr>
          <p:nvPr/>
        </p:nvSpPr>
        <p:spPr bwMode="auto">
          <a:xfrm>
            <a:off x="1471748" y="647944"/>
            <a:ext cx="4427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FormsModule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HttpModule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RouterModule</a:t>
            </a:r>
            <a:r>
              <a:rPr kumimoji="0" lang="zh-CN" altLang="zh-CN" sz="1200" b="0" i="0" u="none" strike="noStrike" cap="none" normalizeH="0" baseline="0" dirty="0" smtClean="0">
                <a:ln>
                  <a:noFill/>
                </a:ln>
                <a:solidFill>
                  <a:schemeClr val="tx1"/>
                </a:solidFill>
                <a:effectLst/>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562685" y="1168932"/>
            <a:ext cx="1114408" cy="369332"/>
          </a:xfrm>
          <a:prstGeom prst="rect">
            <a:avLst/>
          </a:prstGeom>
        </p:spPr>
        <p:txBody>
          <a:bodyPr wrap="none">
            <a:spAutoFit/>
          </a:bodyPr>
          <a:lstStyle/>
          <a:p>
            <a:r>
              <a:rPr lang="zh-CN" altLang="en-US" b="1" dirty="0">
                <a:solidFill>
                  <a:srgbClr val="546E7A"/>
                </a:solidFill>
                <a:latin typeface="Helvetica Neue"/>
              </a:rPr>
              <a:t>惰性加载</a:t>
            </a:r>
            <a:endParaRPr lang="zh-CN" altLang="en-US" dirty="0"/>
          </a:p>
        </p:txBody>
      </p:sp>
      <p:sp>
        <p:nvSpPr>
          <p:cNvPr id="9" name="矩形 8"/>
          <p:cNvSpPr/>
          <p:nvPr/>
        </p:nvSpPr>
        <p:spPr>
          <a:xfrm>
            <a:off x="562685" y="1597587"/>
            <a:ext cx="2167581" cy="369332"/>
          </a:xfrm>
          <a:prstGeom prst="rect">
            <a:avLst/>
          </a:prstGeom>
        </p:spPr>
        <p:txBody>
          <a:bodyPr wrap="none">
            <a:spAutoFit/>
          </a:bodyPr>
          <a:lstStyle/>
          <a:p>
            <a:r>
              <a:rPr lang="zh-CN" altLang="en-US" b="1" dirty="0">
                <a:solidFill>
                  <a:srgbClr val="546E7A"/>
                </a:solidFill>
                <a:latin typeface="Helvetica Neue"/>
              </a:rPr>
              <a:t>在 </a:t>
            </a:r>
            <a:r>
              <a:rPr lang="en-US" altLang="zh-CN" b="1" dirty="0" err="1">
                <a:solidFill>
                  <a:srgbClr val="546E7A"/>
                </a:solidFill>
                <a:latin typeface="Helvetica Neue"/>
              </a:rPr>
              <a:t>main.ts</a:t>
            </a:r>
            <a:r>
              <a:rPr lang="en-US" altLang="zh-CN" b="1" dirty="0">
                <a:solidFill>
                  <a:srgbClr val="546E7A"/>
                </a:solidFill>
                <a:latin typeface="Helvetica Neue"/>
              </a:rPr>
              <a:t> </a:t>
            </a:r>
            <a:r>
              <a:rPr lang="zh-CN" altLang="en-US" b="1" dirty="0">
                <a:solidFill>
                  <a:srgbClr val="546E7A"/>
                </a:solidFill>
                <a:latin typeface="Helvetica Neue"/>
              </a:rPr>
              <a:t>中引导</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179603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双向数据绑定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4000" y="391703"/>
            <a:ext cx="9144000" cy="1039718"/>
          </a:xfrm>
        </p:spPr>
        <p:txBody>
          <a:bodyPr>
            <a:normAutofit/>
          </a:bodyPr>
          <a:lstStyle/>
          <a:p>
            <a:r>
              <a:rPr lang="zh-CN" altLang="en-US" cap="all" dirty="0" smtClean="0"/>
              <a:t>用户输入</a:t>
            </a:r>
            <a:endParaRPr lang="zh-CN" altLang="en-US" b="1" dirty="0"/>
          </a:p>
        </p:txBody>
      </p:sp>
      <p:sp>
        <p:nvSpPr>
          <p:cNvPr id="2" name="矩形 1"/>
          <p:cNvSpPr/>
          <p:nvPr/>
        </p:nvSpPr>
        <p:spPr>
          <a:xfrm>
            <a:off x="757377" y="1490094"/>
            <a:ext cx="3445174" cy="369332"/>
          </a:xfrm>
          <a:prstGeom prst="rect">
            <a:avLst/>
          </a:prstGeom>
        </p:spPr>
        <p:txBody>
          <a:bodyPr wrap="none">
            <a:spAutoFit/>
          </a:bodyPr>
          <a:lstStyle/>
          <a:p>
            <a:r>
              <a:rPr lang="zh-CN" altLang="en-US" b="1" dirty="0">
                <a:solidFill>
                  <a:srgbClr val="546E7A"/>
                </a:solidFill>
                <a:latin typeface="Helvetica Neue"/>
              </a:rPr>
              <a:t>通过 </a:t>
            </a:r>
            <a:r>
              <a:rPr lang="en-US" altLang="zh-CN" b="1" dirty="0">
                <a:solidFill>
                  <a:srgbClr val="546E7A"/>
                </a:solidFill>
                <a:latin typeface="Helvetica Neue"/>
              </a:rPr>
              <a:t>$event </a:t>
            </a:r>
            <a:r>
              <a:rPr lang="zh-CN" altLang="en-US" b="1" dirty="0">
                <a:solidFill>
                  <a:srgbClr val="546E7A"/>
                </a:solidFill>
                <a:latin typeface="Helvetica Neue"/>
              </a:rPr>
              <a:t>对象取得用户输入</a:t>
            </a:r>
            <a:endParaRPr lang="zh-CN" altLang="en-US" b="1" i="0" dirty="0">
              <a:solidFill>
                <a:srgbClr val="546E7A"/>
              </a:solidFill>
              <a:effectLst/>
              <a:latin typeface="Helvetica Neue"/>
            </a:endParaRPr>
          </a:p>
        </p:txBody>
      </p:sp>
      <p:sp>
        <p:nvSpPr>
          <p:cNvPr id="4" name="Rectangle 2"/>
          <p:cNvSpPr>
            <a:spLocks noChangeArrowheads="1"/>
          </p:cNvSpPr>
          <p:nvPr/>
        </p:nvSpPr>
        <p:spPr bwMode="auto">
          <a:xfrm>
            <a:off x="1291988" y="1908647"/>
            <a:ext cx="309379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796B"/>
                </a:solidFill>
                <a:effectLst/>
                <a:latin typeface="Arial Unicode MS" panose="020B0604020202020204" pitchFamily="34" charset="-122"/>
                <a:ea typeface="Monaco"/>
              </a:rPr>
              <a:t>&lt;input (keyup)="onKey($event)"&gt;</a:t>
            </a:r>
            <a:r>
              <a:rPr kumimoji="0" lang="zh-CN" altLang="zh-CN" sz="2400" b="0" i="0" u="none" strike="noStrike" cap="none" normalizeH="0" baseline="0" smtClean="0">
                <a:ln>
                  <a:noFill/>
                </a:ln>
                <a:solidFill>
                  <a:schemeClr val="tx1"/>
                </a:solidFill>
                <a:effectLst/>
              </a:rPr>
              <a:t> </a:t>
            </a:r>
            <a:endParaRPr kumimoji="0" lang="zh-CN" altLang="zh-CN" sz="40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757377" y="2511866"/>
            <a:ext cx="3903633" cy="369332"/>
          </a:xfrm>
          <a:prstGeom prst="rect">
            <a:avLst/>
          </a:prstGeom>
        </p:spPr>
        <p:txBody>
          <a:bodyPr wrap="none">
            <a:spAutoFit/>
          </a:bodyPr>
          <a:lstStyle/>
          <a:p>
            <a:r>
              <a:rPr lang="zh-CN" altLang="en-US" b="1" dirty="0">
                <a:solidFill>
                  <a:srgbClr val="546E7A"/>
                </a:solidFill>
                <a:latin typeface="Helvetica Neue"/>
              </a:rPr>
              <a:t>从一个模板引用变量中获得用户输入</a:t>
            </a:r>
            <a:endParaRPr lang="zh-CN" altLang="en-US" b="1" i="0" dirty="0">
              <a:solidFill>
                <a:srgbClr val="546E7A"/>
              </a:solidFill>
              <a:effectLst/>
              <a:latin typeface="Helvetica Neue"/>
            </a:endParaRPr>
          </a:p>
        </p:txBody>
      </p:sp>
      <p:sp>
        <p:nvSpPr>
          <p:cNvPr id="8" name="Rectangle 3"/>
          <p:cNvSpPr>
            <a:spLocks noChangeArrowheads="1"/>
          </p:cNvSpPr>
          <p:nvPr/>
        </p:nvSpPr>
        <p:spPr bwMode="auto">
          <a:xfrm>
            <a:off x="1291988" y="3084307"/>
            <a:ext cx="434253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&lt;input #box (keyup)="onKey(box.value)"&gt;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57377" y="3718303"/>
            <a:ext cx="6096000" cy="369332"/>
          </a:xfrm>
          <a:prstGeom prst="rect">
            <a:avLst/>
          </a:prstGeom>
        </p:spPr>
        <p:txBody>
          <a:bodyPr>
            <a:spAutoFit/>
          </a:bodyPr>
          <a:lstStyle/>
          <a:p>
            <a:pPr lvl="0" eaLnBrk="0" fontAlgn="base" hangingPunct="0">
              <a:spcBef>
                <a:spcPct val="0"/>
              </a:spcBef>
              <a:spcAft>
                <a:spcPct val="0"/>
              </a:spcAft>
            </a:pPr>
            <a:r>
              <a:rPr lang="zh-CN" altLang="zh-CN" b="1" dirty="0">
                <a:solidFill>
                  <a:srgbClr val="546E7A"/>
                </a:solidFill>
                <a:latin typeface="Arial" panose="020B0604020202020204" pitchFamily="34" charset="0"/>
                <a:ea typeface="Helvetica Neue"/>
              </a:rPr>
              <a:t>按键事件过滤（通过</a:t>
            </a:r>
            <a:r>
              <a:rPr lang="zh-CN" altLang="zh-CN" sz="1400" b="1" dirty="0">
                <a:solidFill>
                  <a:srgbClr val="00796B"/>
                </a:solidFill>
                <a:latin typeface="Arial Unicode MS" panose="020B0604020202020204" pitchFamily="34" charset="-122"/>
                <a:ea typeface="Monaco"/>
              </a:rPr>
              <a:t>key.enter</a:t>
            </a:r>
            <a:r>
              <a:rPr lang="zh-CN" altLang="zh-CN" b="1" dirty="0" smtClean="0">
                <a:solidFill>
                  <a:srgbClr val="546E7A"/>
                </a:solidFill>
                <a:ea typeface="Helvetica Neue"/>
              </a:rPr>
              <a:t>）</a:t>
            </a:r>
            <a:endParaRPr lang="zh-CN" altLang="zh-CN" b="1" dirty="0">
              <a:solidFill>
                <a:srgbClr val="546E7A"/>
              </a:solidFill>
              <a:latin typeface="Arial" panose="020B0604020202020204" pitchFamily="34" charset="0"/>
              <a:ea typeface="Helvetica Neue"/>
            </a:endParaRPr>
          </a:p>
        </p:txBody>
      </p:sp>
      <p:sp>
        <p:nvSpPr>
          <p:cNvPr id="13" name="Rectangle 5"/>
          <p:cNvSpPr>
            <a:spLocks noChangeArrowheads="1"/>
          </p:cNvSpPr>
          <p:nvPr/>
        </p:nvSpPr>
        <p:spPr bwMode="auto">
          <a:xfrm>
            <a:off x="1291988" y="4202270"/>
            <a:ext cx="508632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&lt;input #box (keyup.enter)="onEnter(box.value)"&gt;</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757377" y="4814089"/>
            <a:ext cx="2398413" cy="369332"/>
          </a:xfrm>
          <a:prstGeom prst="rect">
            <a:avLst/>
          </a:prstGeom>
        </p:spPr>
        <p:txBody>
          <a:bodyPr wrap="none">
            <a:spAutoFit/>
          </a:bodyPr>
          <a:lstStyle/>
          <a:p>
            <a:r>
              <a:rPr lang="zh-CN" altLang="en-US" b="1" dirty="0">
                <a:solidFill>
                  <a:srgbClr val="546E7A"/>
                </a:solidFill>
                <a:latin typeface="Helvetica Neue"/>
              </a:rPr>
              <a:t>失去焦点事件 </a:t>
            </a:r>
            <a:r>
              <a:rPr lang="en-US" altLang="zh-CN" b="1" dirty="0">
                <a:solidFill>
                  <a:srgbClr val="546E7A"/>
                </a:solidFill>
                <a:latin typeface="Helvetica Neue"/>
              </a:rPr>
              <a:t>(blur)</a:t>
            </a:r>
            <a:endParaRPr lang="en-US" altLang="zh-CN" b="1" i="0" dirty="0">
              <a:solidFill>
                <a:srgbClr val="546E7A"/>
              </a:solidFill>
              <a:effectLst/>
              <a:latin typeface="Helvetica Neue"/>
            </a:endParaRPr>
          </a:p>
        </p:txBody>
      </p:sp>
      <p:sp>
        <p:nvSpPr>
          <p:cNvPr id="15" name="Rectangle 6"/>
          <p:cNvSpPr>
            <a:spLocks noChangeArrowheads="1"/>
          </p:cNvSpPr>
          <p:nvPr/>
        </p:nvSpPr>
        <p:spPr bwMode="auto">
          <a:xfrm>
            <a:off x="1291988" y="5248275"/>
            <a:ext cx="276518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(blur)="update(box.value)"</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2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FF0000"/>
                </a:solidFill>
                <a:latin typeface="Helvetica Neue"/>
              </a:rPr>
              <a:t>结构型</a:t>
            </a:r>
            <a:r>
              <a:rPr lang="zh-CN" altLang="en-US" dirty="0">
                <a:solidFill>
                  <a:srgbClr val="FF0000"/>
                </a:solidFill>
                <a:latin typeface="Helvetica Neue"/>
              </a:rPr>
              <a:t>指令</a:t>
            </a:r>
            <a:r>
              <a:rPr lang="zh-CN" altLang="en-US" dirty="0">
                <a:solidFill>
                  <a:srgbClr val="546E7A"/>
                </a:solidFill>
                <a:latin typeface="Helvetica Neue"/>
              </a:rPr>
              <a:t>和</a:t>
            </a:r>
            <a:r>
              <a:rPr lang="zh-CN" altLang="en-US" b="1" dirty="0">
                <a:solidFill>
                  <a:srgbClr val="FF0000"/>
                </a:solidFill>
                <a:latin typeface="Helvetica Neue"/>
              </a:rPr>
              <a:t>属性 </a:t>
            </a:r>
            <a:r>
              <a:rPr lang="en-US" altLang="zh-CN" b="1" dirty="0">
                <a:solidFill>
                  <a:srgbClr val="FF0000"/>
                </a:solidFill>
                <a:latin typeface="Helvetica Neue"/>
              </a:rPr>
              <a:t>(attribute) </a:t>
            </a:r>
            <a:r>
              <a:rPr lang="zh-CN" altLang="en-US" b="1" dirty="0">
                <a:solidFill>
                  <a:srgbClr val="FF0000"/>
                </a:solidFill>
                <a:latin typeface="Helvetica Neue"/>
              </a:rPr>
              <a:t>型</a:t>
            </a:r>
            <a:r>
              <a:rPr lang="zh-CN" altLang="en-US" dirty="0" smtClean="0">
                <a:solidFill>
                  <a:srgbClr val="FF0000"/>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479</Words>
  <Application>Microsoft Office PowerPoint</Application>
  <PresentationFormat>宽屏</PresentationFormat>
  <Paragraphs>104</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PowerPoint 演示文稿</vt:lpstr>
      <vt:lpstr>组件</vt:lpstr>
      <vt:lpstr>元数据</vt:lpstr>
      <vt:lpstr>数据绑定</vt:lpstr>
      <vt:lpstr>用户输入</vt:lpstr>
      <vt:lpstr>指令</vt:lpstr>
      <vt:lpstr>服务</vt:lpstr>
      <vt:lpstr>依赖注入</vt:lpstr>
      <vt:lpstr>PowerPoint 演示文稿</vt:lpstr>
      <vt:lpstr>生命周期钩子     生命周期钩子</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user</cp:lastModifiedBy>
  <cp:revision>212</cp:revision>
  <dcterms:created xsi:type="dcterms:W3CDTF">2017-07-30T08:01:04Z</dcterms:created>
  <dcterms:modified xsi:type="dcterms:W3CDTF">2017-08-01T23:10:34Z</dcterms:modified>
</cp:coreProperties>
</file>