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64" r:id="rId4"/>
    <p:sldId id="263" r:id="rId5"/>
    <p:sldId id="285" r:id="rId6"/>
    <p:sldId id="273" r:id="rId7"/>
    <p:sldId id="261" r:id="rId8"/>
    <p:sldId id="259" r:id="rId9"/>
    <p:sldId id="283" r:id="rId10"/>
    <p:sldId id="284" r:id="rId11"/>
    <p:sldId id="256" r:id="rId12"/>
    <p:sldId id="262" r:id="rId13"/>
    <p:sldId id="287" r:id="rId14"/>
    <p:sldId id="265" r:id="rId15"/>
    <p:sldId id="271" r:id="rId16"/>
    <p:sldId id="294" r:id="rId17"/>
    <p:sldId id="295" r:id="rId18"/>
    <p:sldId id="274" r:id="rId19"/>
    <p:sldId id="288" r:id="rId20"/>
    <p:sldId id="289" r:id="rId21"/>
    <p:sldId id="290" r:id="rId22"/>
    <p:sldId id="291" r:id="rId23"/>
    <p:sldId id="292" r:id="rId24"/>
    <p:sldId id="296" r:id="rId25"/>
    <p:sldId id="286" r:id="rId26"/>
    <p:sldId id="297" r:id="rId27"/>
    <p:sldId id="298" r:id="rId28"/>
    <p:sldId id="299" r:id="rId29"/>
    <p:sldId id="300" r:id="rId30"/>
    <p:sldId id="301" r:id="rId31"/>
    <p:sldId id="293" r:id="rId32"/>
    <p:sldId id="276" r:id="rId33"/>
    <p:sldId id="275" r:id="rId34"/>
    <p:sldId id="270" r:id="rId35"/>
    <p:sldId id="277" r:id="rId36"/>
    <p:sldId id="281" r:id="rId37"/>
    <p:sldId id="282" r:id="rId38"/>
    <p:sldId id="272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1" autoAdjust="0"/>
    <p:restoredTop sz="94660"/>
  </p:normalViewPr>
  <p:slideViewPr>
    <p:cSldViewPr snapToGrid="0">
      <p:cViewPr varScale="1">
        <p:scale>
          <a:sx n="70" d="100"/>
          <a:sy n="70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40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99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9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6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82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2017/7/26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45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2017/7/26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50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2017/7/26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66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2017/7/26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10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2017/7/26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4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2017/7/26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DCC27-5C76-44BF-90BC-478D7AEA318F}" type="datetimeFigureOut">
              <a:rPr lang="zh-CN" altLang="en-US" smtClean="0"/>
              <a:t>2017/7/26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8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idu.com/s?wd=%E6%A9%A1%E7%9A%AE%E6%B3%A5&amp;tn=44039180_cpr&amp;fenlei=mv6quAkxTZn0IZRqIHckPjm4nH00T1Y1ujn3PhRYnHD1nAuWuW00IAYqnWm3PW64rj0d0AP8IA3qPjfsn1bkrjKxmLKz0ZNzUjdCIZwsrBtEXh9GuA7EQhF9pywdQhPEUiqkIyN1IA-EUBtzPWcLPWRdrj0LPHcLP1bzPjR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01169" y="1733267"/>
            <a:ext cx="9144000" cy="105336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火车票价还不够高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61465" y="3107856"/>
            <a:ext cx="5423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http://opinion.hexun.com/2012-04-26/140833772.html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34353" y="36108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春运现象是学习价格理论和研究公共政策的优良范本，值得每一位对经济、舆论、政策等领域感兴趣的朋友深思。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5243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635" y="655093"/>
            <a:ext cx="9144000" cy="1053366"/>
          </a:xfrm>
        </p:spPr>
        <p:txBody>
          <a:bodyPr/>
          <a:lstStyle/>
          <a:p>
            <a:r>
              <a:rPr lang="zh-CN" altLang="en-US" dirty="0"/>
              <a:t>短缺</a:t>
            </a:r>
            <a:r>
              <a:rPr lang="zh-CN" altLang="en-US" dirty="0" smtClean="0"/>
              <a:t>和过剩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41778" y="5437580"/>
            <a:ext cx="104496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任何商品，因为人们的需求没有止境，所以只要价格过低，就会出现短缺。消除短缺的唯一办法，就是把价格提到足够高。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42363" y="1708459"/>
            <a:ext cx="104496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1.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稀缺与短缺的关系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742363" y="2392493"/>
            <a:ext cx="104496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短缺是因为价格受到限制</a:t>
            </a:r>
            <a:endParaRPr lang="en-US" altLang="zh-CN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打车，春运，计划经济（凭票）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42363" y="3353526"/>
            <a:ext cx="104496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3.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过剩是价格被人拔高的结果</a:t>
            </a:r>
            <a:endParaRPr lang="en-US" altLang="zh-CN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价格被人为哄抬，以至于卖家不能仅仅通过价格把东西卖出去，还要加上其他竞争手段</a:t>
            </a:r>
            <a:endParaRPr lang="en-US" altLang="zh-CN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农产品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2286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635" y="655093"/>
            <a:ext cx="9144000" cy="1053366"/>
          </a:xfrm>
        </p:spPr>
        <p:txBody>
          <a:bodyPr/>
          <a:lstStyle/>
          <a:p>
            <a:r>
              <a:rPr lang="zh-CN" altLang="en-US" dirty="0" smtClean="0"/>
              <a:t>寻租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45473" y="2047166"/>
            <a:ext cx="78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无谓的损失，其他人不能从中得到任何好处的付出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2169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635" y="655093"/>
            <a:ext cx="9144000" cy="105336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价高</a:t>
            </a:r>
            <a:r>
              <a:rPr lang="zh-CN" altLang="en-US" sz="3600" dirty="0" smtClean="0"/>
              <a:t>者得，</a:t>
            </a:r>
            <a:r>
              <a:rPr lang="zh-CN" altLang="en-US" sz="3600" dirty="0" smtClean="0"/>
              <a:t>社会财富增加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2593075" y="2088108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价格竞争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93075" y="265242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社会的饼越做越大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619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9759" y="346389"/>
            <a:ext cx="55931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6000" b="1" dirty="0">
                <a:latin typeface="+mj-lt"/>
                <a:ea typeface="+mj-ea"/>
                <a:cs typeface="+mj-cs"/>
              </a:rPr>
              <a:t>回家过年是</a:t>
            </a:r>
            <a:r>
              <a:rPr lang="zh-CN" altLang="en-US" sz="6000" b="1" dirty="0" smtClean="0">
                <a:latin typeface="+mj-lt"/>
                <a:ea typeface="+mj-ea"/>
                <a:cs typeface="+mj-cs"/>
              </a:rPr>
              <a:t>商品</a:t>
            </a:r>
            <a:endParaRPr lang="zh-CN" altLang="en-US" sz="60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9759" y="1642491"/>
            <a:ext cx="1139838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要强调的是，任何商品均如此。人们常有鸵鸟心态，在讨论价格的时候，会说那些正在触动他们神经的商品非常特殊，不是商品，所以价格规律不起作用。谈水费的时候，他们说水不是商品；谈学费的时候，教育不是商品；谈药费的时候，健康不是商品；谈旅费的时候，回家过年不是商品。然而，抱着这样的心态，只能让人脱离现实，而无法正视问题和寻求对策。毕竟，经济规律是不以人的意志为转移的。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　　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很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显然，回家过年不仅是商品，而且是可以变得颇为昂贵的商品。媒体渲染说回家不需要理由。可是，要在特定的时候回家，就需要理由了。这就好像说泡澡不需要理由，但要在北京到芝加哥的航班上泡个澡，就需要很多理由一样。事实上，春运综合症已经不间断地发生了十年以上，之所以仍未得到根本解决，正是因为春运期间短暂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的需求高峰，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无法支撑铁路硬件大幅升级的巨额成本。那么多人要同时回家，而且一年就那么一次，这就变成了奢侈的需求。</a:t>
            </a:r>
          </a:p>
        </p:txBody>
      </p:sp>
    </p:spTree>
    <p:extLst>
      <p:ext uri="{BB962C8B-B14F-4D97-AF65-F5344CB8AC3E}">
        <p14:creationId xmlns:p14="http://schemas.microsoft.com/office/powerpoint/2010/main" val="306442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981199" y="601344"/>
            <a:ext cx="525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火车票是刚需</a:t>
            </a:r>
            <a:endParaRPr lang="zh-CN" altLang="en-US" sz="3600" dirty="0"/>
          </a:p>
        </p:txBody>
      </p:sp>
      <p:sp>
        <p:nvSpPr>
          <p:cNvPr id="2" name="矩形 1"/>
          <p:cNvSpPr/>
          <p:nvPr/>
        </p:nvSpPr>
        <p:spPr>
          <a:xfrm>
            <a:off x="573204" y="1397800"/>
            <a:ext cx="113139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回家过年的需求是刚性的，意思是不管价格多高，乘客还是要回家过年，所以提价只会让铁路系统多赚钱，而不能降低乘客回家过年的愿望。这是没有学透。向右下倾斜的需求曲线，每个点的弹性都不同，只要价格到位，刚性需求就自然会软化。如果说有些旅客回家过年的需求曲线不是右下倾斜而是垂直的，那么这些旅客就应该不惜一切代价回家，就不会非要等放假才回家，更不会非要坐火车才回家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3205" y="2748255"/>
            <a:ext cx="113139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这世界上的东西可分成两种</a:t>
            </a:r>
            <a:r>
              <a:rPr lang="zh-CN" altLang="en-US" dirty="0" smtClean="0">
                <a:solidFill>
                  <a:srgbClr val="444444"/>
                </a:solidFill>
                <a:latin typeface="Tahoma" panose="020B0604030504040204" pitchFamily="34" charset="0"/>
              </a:rPr>
              <a:t>：</a:t>
            </a:r>
            <a:endParaRPr lang="en-US" altLang="zh-CN" dirty="0" smtClean="0">
              <a:solidFill>
                <a:srgbClr val="444444"/>
              </a:solidFill>
              <a:latin typeface="Tahoma" panose="020B0604030504040204" pitchFamily="34" charset="0"/>
            </a:endParaRPr>
          </a:p>
          <a:p>
            <a:r>
              <a:rPr lang="zh-CN" altLang="en-US" dirty="0" smtClean="0">
                <a:solidFill>
                  <a:srgbClr val="444444"/>
                </a:solidFill>
                <a:latin typeface="Tahoma" panose="020B0604030504040204" pitchFamily="34" charset="0"/>
              </a:rPr>
              <a:t>第一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种不是必需品，比如说女性的高档化妆品，那这类东西一旦发现供不应求，直接涨价就是了，否则百货商场还不排大队</a:t>
            </a:r>
            <a:r>
              <a:rPr lang="zh-CN" altLang="en-US" dirty="0" smtClean="0">
                <a:solidFill>
                  <a:srgbClr val="444444"/>
                </a:solidFill>
                <a:latin typeface="Tahoma" panose="020B0604030504040204" pitchFamily="34" charset="0"/>
              </a:rPr>
              <a:t>。</a:t>
            </a:r>
            <a:endParaRPr lang="en-US" altLang="zh-CN" dirty="0" smtClean="0">
              <a:solidFill>
                <a:srgbClr val="444444"/>
              </a:solidFill>
              <a:latin typeface="Tahoma" panose="020B0604030504040204" pitchFamily="34" charset="0"/>
            </a:endParaRPr>
          </a:p>
          <a:p>
            <a:endParaRPr lang="en-US" altLang="zh-CN" dirty="0">
              <a:solidFill>
                <a:srgbClr val="444444"/>
              </a:solidFill>
              <a:latin typeface="Tahoma" panose="020B0604030504040204" pitchFamily="34" charset="0"/>
            </a:endParaRPr>
          </a:p>
          <a:p>
            <a:r>
              <a:rPr lang="zh-CN" altLang="en-US" dirty="0" smtClean="0">
                <a:solidFill>
                  <a:srgbClr val="444444"/>
                </a:solidFill>
                <a:latin typeface="Tahoma" panose="020B0604030504040204" pitchFamily="34" charset="0"/>
              </a:rPr>
              <a:t>而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另外一种东西那叫刚需，你学经济学的应该懂这个词吧，那是必需品。比如说农民工春节回家的火车票，这个时候你再出馊主意，让涨价。首先是伤天害理嘛，你想农民工弱势群体，一年挣不了多少钱，你这一涨价，多少天就白干。而更重要的是，啥叫刚需？就是这个需求并不因为价格的波动而发生变化，中国人嘛，一年到春节的时候总得回趟家，再高的票价也拦不住他们归家的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1118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7055" y="400980"/>
            <a:ext cx="55931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6000" b="1" dirty="0" smtClean="0">
                <a:latin typeface="+mj-lt"/>
                <a:ea typeface="+mj-ea"/>
                <a:cs typeface="+mj-cs"/>
              </a:rPr>
              <a:t>刚性</a:t>
            </a:r>
            <a:r>
              <a:rPr lang="zh-CN" altLang="en-US" sz="6000" b="1" dirty="0">
                <a:latin typeface="+mj-lt"/>
                <a:ea typeface="+mj-ea"/>
                <a:cs typeface="+mj-cs"/>
              </a:rPr>
              <a:t>需求不成立</a:t>
            </a:r>
          </a:p>
        </p:txBody>
      </p:sp>
      <p:sp>
        <p:nvSpPr>
          <p:cNvPr id="3" name="矩形 2"/>
          <p:cNvSpPr/>
          <p:nvPr/>
        </p:nvSpPr>
        <p:spPr>
          <a:xfrm>
            <a:off x="818866" y="1588911"/>
            <a:ext cx="111502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回家过年的需求是刚性的，意思是不管价格多高，乘客还是要回家过年，所以提价只会让铁路系统多赚钱，而不能降低乘客回家过年的愿望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643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29706" y="400980"/>
            <a:ext cx="404790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6000" b="1" dirty="0" smtClean="0">
                <a:latin typeface="+mj-lt"/>
                <a:ea typeface="+mj-ea"/>
                <a:cs typeface="+mj-cs"/>
              </a:rPr>
              <a:t>什么是刚需</a:t>
            </a:r>
            <a:endParaRPr lang="zh-CN" altLang="en-US" sz="6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5769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29705" y="400980"/>
            <a:ext cx="404790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6000" b="1" dirty="0" smtClean="0">
                <a:latin typeface="+mj-lt"/>
                <a:ea typeface="+mj-ea"/>
                <a:cs typeface="+mj-cs"/>
              </a:rPr>
              <a:t>什么是需求</a:t>
            </a:r>
            <a:endParaRPr lang="zh-CN" altLang="en-US" sz="6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875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981199" y="601344"/>
            <a:ext cx="525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需求第一定律</a:t>
            </a:r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647" y="1247675"/>
            <a:ext cx="6667500" cy="40767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97875" y="494221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向右下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倾斜的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需求曲线，每个点的弹性都不同，只要价格到位，刚性需求就自然会软化。如果说有些旅客回家过年的需求曲线不是右下倾斜而是垂直的，那么这些旅客就应该不惜一切代价回家，就不会非要等放假才回家，更不会非要坐火车才回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5188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981199" y="601344"/>
            <a:ext cx="525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需求</a:t>
            </a:r>
            <a:r>
              <a:rPr lang="zh-CN" altLang="en-US" sz="3600" dirty="0" smtClean="0"/>
              <a:t>第二定律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2101587" y="147012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1.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需求的价格弹性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605" y="1839457"/>
            <a:ext cx="4038095" cy="129523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101587" y="3319361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价格变化百分之一，需求量变化百分之几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277058" y="4909796"/>
            <a:ext cx="6307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弹性大于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，价格稍微变化，需求量就变化很大，奢侈品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307230" y="381080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5%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352007" y="436030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%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869757" y="410128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=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328976" y="4101288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2.5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311695" y="41012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—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277058" y="5348972"/>
            <a:ext cx="6307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弹性小于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，必需品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65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ss0.bdstatic.com/-4o3dSag_xI4khGkpoWK1HF6hhy/baike/c0%3Dbaike80%2C5%2C5%2C80%2C26/sign=6a5ea2acbf389b502cf2e800e45c8eb8/ac4bd11373f082020620298d4dfbfbedaa641bd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220" y="857967"/>
            <a:ext cx="3790950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190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01587" y="896919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需求曲线上弹性处处不等，价格越高弹性越大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587" y="1266251"/>
            <a:ext cx="66675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25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4024" y="450375"/>
            <a:ext cx="1133941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一条倾斜向下的需求曲线，当它价格比较高的部分，它的弹性是大于1的；它的价格比较低的部分，它的弹性是小于1的。而每一点的弹性都是不一样的，是在渐变的。这个特征非常有意思，你想，它的含义是什么？刚才我们不是说，弹性大于1代表的是奢侈品，弹性小于1代表的是必需品吗？但是同样一条需求曲线随着价格的变动、随着价格的不同，它的弹性就会发生变化。当价格比较高的时候，弹性大于1，也就是说，这时候这种商品是奢侈品；但是当价格跌到一定程度以后，这种产品就变成了必需品。没错，它的含义正是这样。也就是说，</a:t>
            </a:r>
            <a:r>
              <a:rPr lang="zh-CN" altLang="en-US" sz="3200" dirty="0">
                <a:solidFill>
                  <a:srgbClr val="FF0000"/>
                </a:solidFill>
              </a:rPr>
              <a:t>同样一种商品，它究竟是奢侈品还是必需品，没有定数，取决于价格的高低</a:t>
            </a:r>
            <a:r>
              <a:rPr lang="zh-CN" altLang="en-US" sz="3200" dirty="0"/>
              <a:t>。这是一个很重要的经济学的含义。</a:t>
            </a:r>
          </a:p>
        </p:txBody>
      </p:sp>
    </p:spTree>
    <p:extLst>
      <p:ext uri="{BB962C8B-B14F-4D97-AF65-F5344CB8AC3E}">
        <p14:creationId xmlns:p14="http://schemas.microsoft.com/office/powerpoint/2010/main" val="585627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82470" y="542077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3.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一件商品是奢侈品还是必需品，完全取决于价格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3263" y="1129773"/>
            <a:ext cx="1120953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我们凡是见到有人讨论一种商品，一口咬定说它是奢侈品的，或者一口咬定说它是必需品的，你就知道他对弹性的概念不理解。因为掌握了弹性概念的人，他会明白任何商品，都既可以是奢侈品，也可以是必需品，这完全取决于价格的高低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比方说</a:t>
            </a:r>
            <a:r>
              <a:rPr lang="zh-CN" altLang="en-US" sz="2400" dirty="0"/>
              <a:t>，坐地铁到底属于奢侈品还是必需品啊？很多人说，这当然属于必需品啊，没有地铁咱们就上不了班。我给你举一个例子。北京自从奥运以后，地铁票价就一直是一个统一价——两块钱。不论你跑多远，都是两块钱。这么做，对政府的财政压力就很大，地铁公司就一直希望重新调整价格。很多人就说不能调整，因为地铁是必需品，无论价格高低，人们都是会同样坐地铁的，所以不应该调整这个价格。而实际上，地铁公司终于在2014年12月9日，恢复按路段收费。那一天，你猜需求量有没有变化？价格产生了变化，需求量当然会发生变化，这是咱们坚如磐石的需求第一定律预测的，那天北京地铁的乘客数量在不同的时段、不同的路段分别下降了9%、15%、20%之多。所以说一个商品到底是必需品还是奢侈品，跟价格有密切的关系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934302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9391" y="256486"/>
            <a:ext cx="11596048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再比方说水，水到底是奢侈品还是必需品？一般人会说，水当然是必需品。但是你要看，在水资源特别匮乏的地方，人们使用水的数量，跟水资源非常丰富的地方，人们使用水的数量是完全不一样的。在水资源丰富的地方，人们不仅喝水，他们还洗澡，不仅洗淋浴，他们还泡澡，不仅自己泡澡，还要浇花，还要洗车，还要做喷泉。在水资源不够的地方呢。那他们当然很省了，他们不会浇花，也不会随便洗车，澡也不是随便洗的，他们洗完脸又洗脚，洗完脚又擦鞋，擦完鞋还要拿来冲厕所。</a:t>
            </a:r>
            <a:endParaRPr lang="en-US" altLang="zh-CN" sz="3200" dirty="0"/>
          </a:p>
          <a:p>
            <a:r>
              <a:rPr lang="zh-CN" altLang="en-US" sz="3200" dirty="0"/>
              <a:t>同样，我们生活在大城市的打工一族，往往都认为今天坐出租车是一种必需品。但实际上，10年前、20年前、30年前出租车肯定是奢侈品，一般人是坐不起出租车的。出租车司机只在宾馆门口趴活，他们接的都是外宾。随着价格的下降，出租车才变成了我们上下班必需的交通工具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1549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8246" y="414629"/>
            <a:ext cx="17299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6000" b="1" dirty="0" smtClean="0">
                <a:latin typeface="+mj-lt"/>
                <a:ea typeface="+mj-ea"/>
                <a:cs typeface="+mj-cs"/>
              </a:rPr>
              <a:t>刚需</a:t>
            </a:r>
            <a:endParaRPr lang="zh-CN" altLang="en-US" sz="60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8246" y="1337959"/>
            <a:ext cx="4455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没有永远的奢侈品，也没有永远的必需品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78246" y="1885934"/>
            <a:ext cx="9523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所谓的刚需是对市场的干涉产生的，政府该做的是保证市场的自由。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78246" y="2433909"/>
            <a:ext cx="100561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《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富兰克林传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》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我们也做了一期节目，在那期节目当中我就讲了两句话：第一句呢？是挣钱很光荣。第二句呢？是合法做生意挣钱。是我知道的在这个世界上生存的最有尊严的方式。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78246" y="3300923"/>
            <a:ext cx="100561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电影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《1942》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描述了上个世纪中国的一场大饥荒。这里面就有一个情节，一个小伙子好不容易找到一小包饼干，马上就跑去找他那个心爱的姑娘，说我要不分你一半，你让我亲热一下。你看，人都奄奄待毙了还琢磨这个，他还在肉体的片刻欢愉和自己活下去之间做比较和权衡。很多人都在讲，说人的生命的安全是这个文明的底线，那这可是刚需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78246" y="453726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地沟油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06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3037" y="446544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1.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垂直的需求曲线（刚需）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019072" y="1715782"/>
            <a:ext cx="2308569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盐</a:t>
            </a:r>
            <a:endParaRPr lang="zh-CN" altLang="en-US" sz="16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611" y="917029"/>
            <a:ext cx="66675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3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3037" y="44654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2.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人会寻找替代方案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11919" y="1047888"/>
            <a:ext cx="61392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盐 </a:t>
            </a:r>
            <a:r>
              <a:rPr lang="en-US" altLang="zh-CN" sz="4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=》</a:t>
            </a:r>
            <a:r>
              <a:rPr lang="zh-CN" altLang="en-US" sz="4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死亡</a:t>
            </a:r>
            <a:endParaRPr lang="zh-CN" altLang="en-US" sz="4800" dirty="0"/>
          </a:p>
        </p:txBody>
      </p:sp>
      <p:sp>
        <p:nvSpPr>
          <p:cNvPr id="7" name="矩形 6"/>
          <p:cNvSpPr/>
          <p:nvPr/>
        </p:nvSpPr>
        <p:spPr>
          <a:xfrm>
            <a:off x="711918" y="2155884"/>
            <a:ext cx="100971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>
                <a:solidFill>
                  <a:srgbClr val="000000"/>
                </a:solidFill>
                <a:latin typeface="宋体" panose="02010600030101010101" pitchFamily="2" charset="-122"/>
              </a:rPr>
              <a:t>得病</a:t>
            </a:r>
            <a:r>
              <a:rPr lang="zh-CN" altLang="en-US" sz="4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4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=》1000</a:t>
            </a:r>
            <a:r>
              <a:rPr lang="zh-CN" altLang="en-US" sz="4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4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万，</a:t>
            </a:r>
            <a:r>
              <a:rPr lang="en-US" altLang="zh-CN" sz="4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10</a:t>
            </a:r>
            <a:r>
              <a:rPr lang="zh-CN" altLang="en-US" sz="4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万，</a:t>
            </a:r>
            <a:r>
              <a:rPr lang="en-US" altLang="zh-CN" sz="4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100</a:t>
            </a:r>
            <a:r>
              <a:rPr lang="zh-CN" altLang="en-US" sz="4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万</a:t>
            </a:r>
            <a:endParaRPr lang="zh-CN" altLang="en-US" sz="4800" dirty="0"/>
          </a:p>
        </p:txBody>
      </p:sp>
      <p:sp>
        <p:nvSpPr>
          <p:cNvPr id="3" name="矩形 2"/>
          <p:cNvSpPr/>
          <p:nvPr/>
        </p:nvSpPr>
        <p:spPr>
          <a:xfrm>
            <a:off x="755175" y="3218893"/>
            <a:ext cx="105042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人性的特点，就在于它能够寻找替代方案。而且随着时间的变化，时间越长，它能找到的替代方案就越多。</a:t>
            </a:r>
          </a:p>
        </p:txBody>
      </p:sp>
    </p:spTree>
    <p:extLst>
      <p:ext uri="{BB962C8B-B14F-4D97-AF65-F5344CB8AC3E}">
        <p14:creationId xmlns:p14="http://schemas.microsoft.com/office/powerpoint/2010/main" val="273062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27628" y="242444"/>
            <a:ext cx="105042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一瓶水洗澡</a:t>
            </a:r>
            <a:endParaRPr lang="zh-CN" altLang="en-US" sz="28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7628" y="765664"/>
            <a:ext cx="11600596" cy="54116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  <a:t>道具：毛巾、肥皂、干净内裤（根据情况是否带上）、一瓶矿泉水（550ml，牌子不限）。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PingFang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  <a:t>1.倒上一手掌窝的水（大概40ml，千万不能漏一滴），轻拍脸上和胸前，再摊平手掌慢慢地以打圈的方式涂抹，目的是充分湿润身体。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PingFang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  <a:t> 2.上一步完成后，你会发现手掌上剩下一层和墨水差不多的黑水，这时，千万不能用矿泉水洗掉，要马上握起肥皂，搓上几圈，再把手上搓到的半干湿的一层肥皂涂在脸上和头发上。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PingFang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  <a:t>这里要说明一下，你的头发平均长度要短于2.5cm。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PingFang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  <a:t> 3.当你感到有一滴又咸又苦的水流到嘴角的时候，请马上拿起矿泉水倒70ml在头顶，然后揉，水流到哪，就揉到哪。这时要抓紧时机往胸部打肥皂，早了晚了，都会因为水量不够而得不到充分混合。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PingFang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  <a:t>4.这个步骤完成后，一层薄薄的肥皂就会均匀分布在你腰以上的地方了。接下来再往头顶倒70ml，重复上次的工作。有了上次的工作的基础，这次的水会流到腰部，不用打肥皂，用上面留下来的搓洗腰部。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PingFang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  <a:t> 5.搓完腰部后，上身基本上清洗了一遍，一条一条的“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F88BF"/>
                </a:solidFill>
                <a:effectLst/>
                <a:latin typeface="Arial Unicode MS" panose="020B0604020202020204" pitchFamily="34" charset="-122"/>
                <a:ea typeface="PingFang SC"/>
                <a:hlinkClick r:id="rId2"/>
              </a:rPr>
              <a:t>橡皮泥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  <a:t>”不必理会。开始下面的步骤。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PingFang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  <a:t> 6.重复第一步，对象是pp和大腿。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PingFang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  <a:t> 7.重复第二部，对象是同第6步。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PingFang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  <a:t>8.当你感到有一滴又热又粘的水流到pp的时候，请马上拿起你的矿泉水倒60ml在pp上。然后揉，这时要抓紧往小腿打肥皂。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PingFang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  <a:t>9.这个步骤完成后，一层薄薄的肥皂就会均匀分布在你腰以下的地方了。接下来再往pp倒60ml，重复上次的工作。有了上次的基础，这次的水会流到脚板，不用打肥皂，用上面流下来的水搓洗脚板。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45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4717" y="890856"/>
            <a:ext cx="1164154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如果</a:t>
            </a:r>
            <a:r>
              <a:rPr lang="zh-CN" altLang="en-US" sz="2000" dirty="0"/>
              <a:t>你理解了弹性的概念，理解了人性的基本特征，那理解需求第二定律就是水到渠成的事情。需求第二定律的含义是说，每当出现新的情况，出现新的冲击的时候，人们寻找替代方案的范围一开始的时候可能没那么大，但是随着时间的推移，他们选择替代方案的空间会越来越大，他们能够找到的对策就越来越多</a:t>
            </a:r>
            <a:r>
              <a:rPr lang="zh-CN" altLang="en-US" sz="2000" dirty="0" smtClean="0"/>
              <a:t>。比方说</a:t>
            </a:r>
            <a:r>
              <a:rPr lang="zh-CN" altLang="en-US" sz="2000" dirty="0"/>
              <a:t>，我今天跟往常一样，8点钟出门准备上班，一出门发现外面下着倾盆大雨，外面等着一辆出租车，司机跟我说要涨价3倍，这就是一个突如其来的冲击。面对这个冲击，一开始的时候，我没有多大的选择余地，我只能从了，给这个出租车司机3倍的价钱。因为我上班不能迟到，同学们在等着我上课。如果第二天还发生同样的情况，还在下着倾盆大雨，而同样是这个出租车司机在门口等着我，也要我3倍的价钱，那我会怎么样？如果第三天也还是这样，第四天也还是这样，这时候我就开始会去想其他的替代方案。如果我能预测这样的情况，还会一直发生下去的话，那么我可能会另外再找一个相熟的司机，我可能会在学校附近找一家酒店住下来，我也可能跟我们的院长说，我们把上课的时间调整一下。这种变化趋势就是需求第二定律所说的：随着时间的推移，需求弹性会变得越来越高，也就是说替代品越来越多，对策越来越多。再举一个例子，比方说石油价格上涨，石油价格刚刚涨上去的时候，汽油的需求量并没有跌下来，因为人们还暂时找不到好的替代方案，但是如果石油的价格一直高涨，一直跌不下来的话，那么人们就开始会寻找新的替代方案。人们不可能在石油上涨的第一天，就把他原来笨重的耗油大的汽车卖掉，但是一年后，两年后呢，在他们重新买新车的时候呢？他们要不要考虑油耗的问题。同样，汽车生产商也会对这种现象做出调整。结果我们看到，如果石油的价格一直居高不下的话，随着时间的推移，人们就会对石油价格上涨，这种变化做出越来越充分的应对。</a:t>
            </a:r>
          </a:p>
        </p:txBody>
      </p:sp>
      <p:sp>
        <p:nvSpPr>
          <p:cNvPr id="3" name="矩形 2"/>
          <p:cNvSpPr/>
          <p:nvPr/>
        </p:nvSpPr>
        <p:spPr>
          <a:xfrm>
            <a:off x="204717" y="187236"/>
            <a:ext cx="70631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3</a:t>
            </a:r>
            <a:r>
              <a:rPr lang="zh-CN" altLang="en-US" sz="3200" dirty="0" smtClean="0"/>
              <a:t>.</a:t>
            </a:r>
            <a:r>
              <a:rPr lang="zh-CN" altLang="en-US" sz="3200" dirty="0"/>
              <a:t>随着时间推移，需求弹性会越来越高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577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7194" y="322806"/>
            <a:ext cx="7714178" cy="9977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6000" b="1" dirty="0"/>
              <a:t>铁路垄断无直接关系</a:t>
            </a:r>
            <a:endParaRPr lang="zh-CN" altLang="en-US" sz="6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1059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3874" y="2811440"/>
            <a:ext cx="9144000" cy="10533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郝</a:t>
            </a:r>
            <a:r>
              <a:rPr lang="zh-CN" altLang="en-US" dirty="0" smtClean="0"/>
              <a:t>劲松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http://news.sina.com.cn/o/2009-01-21/044315064953s.shtml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73874" y="3864806"/>
            <a:ext cx="3044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春运涨停 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24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小时惊天大逆转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2058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5037" y="322806"/>
            <a:ext cx="71384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6000" b="1" dirty="0"/>
              <a:t>低票价造成举国浪费</a:t>
            </a:r>
            <a:endParaRPr lang="zh-CN" altLang="en-US" sz="6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8496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963838" y="860651"/>
            <a:ext cx="768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火车票价格到底高不高</a:t>
            </a:r>
            <a:endParaRPr lang="zh-CN" altLang="en-US" sz="3600" dirty="0"/>
          </a:p>
        </p:txBody>
      </p:sp>
      <p:sp>
        <p:nvSpPr>
          <p:cNvPr id="9" name="文本框 8"/>
          <p:cNvSpPr txBox="1"/>
          <p:nvPr/>
        </p:nvSpPr>
        <p:spPr>
          <a:xfrm>
            <a:off x="2963838" y="17154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回家难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31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963838" y="860651"/>
            <a:ext cx="7681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为什么火车票价格不能</a:t>
            </a:r>
            <a:r>
              <a:rPr lang="zh-CN" altLang="en-US" sz="3600" dirty="0" smtClean="0"/>
              <a:t>上涨</a:t>
            </a:r>
            <a:endParaRPr lang="en-US" altLang="zh-CN" sz="3600" dirty="0" smtClean="0"/>
          </a:p>
          <a:p>
            <a:r>
              <a:rPr lang="zh-CN" altLang="en-US" sz="3600" dirty="0" smtClean="0"/>
              <a:t>价格管制原因（</a:t>
            </a:r>
            <a:r>
              <a:rPr lang="en-US" altLang="zh-CN" sz="3600" dirty="0" smtClean="0"/>
              <a:t>12</a:t>
            </a:r>
            <a:r>
              <a:rPr lang="zh-CN" altLang="en-US" sz="3600" dirty="0" smtClean="0"/>
              <a:t>周问答）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3118763" y="23201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维稳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100315" y="2884395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既得利益者， 学生， 官员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100315" y="34486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人们无知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336039" y="587697"/>
            <a:ext cx="6316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如何解决火车票购票难得问题</a:t>
            </a:r>
            <a:endParaRPr lang="zh-CN" altLang="en-US" sz="3600" dirty="0"/>
          </a:p>
        </p:txBody>
      </p:sp>
      <p:sp>
        <p:nvSpPr>
          <p:cNvPr id="2" name="矩形 1"/>
          <p:cNvSpPr/>
          <p:nvPr/>
        </p:nvSpPr>
        <p:spPr>
          <a:xfrm>
            <a:off x="2336039" y="2015192"/>
            <a:ext cx="2206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黄牛</a:t>
            </a:r>
            <a:r>
              <a:rPr lang="zh-CN" altLang="en-US" dirty="0"/>
              <a:t>节省无谓损失</a:t>
            </a:r>
          </a:p>
        </p:txBody>
      </p:sp>
      <p:sp>
        <p:nvSpPr>
          <p:cNvPr id="3" name="矩形 2"/>
          <p:cNvSpPr/>
          <p:nvPr/>
        </p:nvSpPr>
        <p:spPr>
          <a:xfrm>
            <a:off x="2336039" y="1439944"/>
            <a:ext cx="2436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实名制</a:t>
            </a:r>
            <a:r>
              <a:rPr lang="zh-CN" altLang="en-US" dirty="0"/>
              <a:t>使火车票更贵</a:t>
            </a:r>
          </a:p>
        </p:txBody>
      </p:sp>
      <p:sp>
        <p:nvSpPr>
          <p:cNvPr id="5" name="矩形 4"/>
          <p:cNvSpPr/>
          <p:nvPr/>
        </p:nvSpPr>
        <p:spPr>
          <a:xfrm>
            <a:off x="2336038" y="2590440"/>
            <a:ext cx="2667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放开火车票的价格管制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05195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963838" y="86065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价格</a:t>
            </a:r>
            <a:r>
              <a:rPr lang="zh-CN" altLang="en-US" sz="3600" dirty="0"/>
              <a:t>管制</a:t>
            </a:r>
          </a:p>
        </p:txBody>
      </p:sp>
    </p:spTree>
    <p:extLst>
      <p:ext uri="{BB962C8B-B14F-4D97-AF65-F5344CB8AC3E}">
        <p14:creationId xmlns:p14="http://schemas.microsoft.com/office/powerpoint/2010/main" val="280378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963838" y="860651"/>
            <a:ext cx="3884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价格的作用（</a:t>
            </a:r>
            <a:r>
              <a:rPr lang="en-US" altLang="zh-CN" sz="3600" dirty="0" smtClean="0"/>
              <a:t>52</a:t>
            </a:r>
            <a:r>
              <a:rPr lang="zh-CN" altLang="en-US" sz="3600" dirty="0" smtClean="0"/>
              <a:t>）</a:t>
            </a:r>
            <a:endParaRPr lang="zh-CN" altLang="en-US" sz="3600" dirty="0"/>
          </a:p>
        </p:txBody>
      </p:sp>
      <p:sp>
        <p:nvSpPr>
          <p:cNvPr id="2" name="文本框 1"/>
          <p:cNvSpPr txBox="1"/>
          <p:nvPr/>
        </p:nvSpPr>
        <p:spPr>
          <a:xfrm>
            <a:off x="3138985" y="2115403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传递稀缺性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38985" y="27238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指导生产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138985" y="3397956"/>
            <a:ext cx="497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指导产品分配，饼能做多大，取决于怎么分饼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843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963838" y="86065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美国的房租管制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5425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963838" y="860651"/>
            <a:ext cx="3701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解除</a:t>
            </a:r>
            <a:r>
              <a:rPr lang="zh-CN" altLang="en-US" sz="3600" dirty="0" smtClean="0"/>
              <a:t>价格管制</a:t>
            </a:r>
            <a:r>
              <a:rPr lang="en-US" altLang="zh-CN" sz="3600" dirty="0" smtClean="0"/>
              <a:t>(47)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2873383" y="17365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解除价格管制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710837" y="223100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制高点：世界经济之战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42679" y="22310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希特勒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924752" y="274977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果断与沉稳的拿捏不容易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963838" y="3393636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2B2B2B"/>
                </a:solidFill>
                <a:latin typeface="宋体" panose="02010600030101010101" pitchFamily="2" charset="-122"/>
              </a:rPr>
              <a:t>周其仁：改革的逻辑</a:t>
            </a:r>
          </a:p>
        </p:txBody>
      </p:sp>
    </p:spTree>
    <p:extLst>
      <p:ext uri="{BB962C8B-B14F-4D97-AF65-F5344CB8AC3E}">
        <p14:creationId xmlns:p14="http://schemas.microsoft.com/office/powerpoint/2010/main" val="454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71423" y="314741"/>
            <a:ext cx="2567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穷人怎么办</a:t>
            </a:r>
            <a:endParaRPr lang="zh-CN" altLang="en-US" sz="3600" dirty="0"/>
          </a:p>
        </p:txBody>
      </p:sp>
      <p:sp>
        <p:nvSpPr>
          <p:cNvPr id="2" name="文本框 1"/>
          <p:cNvSpPr txBox="1"/>
          <p:nvPr/>
        </p:nvSpPr>
        <p:spPr>
          <a:xfrm>
            <a:off x="1487606" y="122829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购物券，市场机制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87606" y="1836719"/>
            <a:ext cx="14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等待 </a:t>
            </a:r>
            <a:r>
              <a:rPr lang="en-US" altLang="zh-CN" dirty="0" smtClean="0"/>
              <a:t>outlets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587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ctrTitle"/>
          </p:nvPr>
        </p:nvSpPr>
        <p:spPr>
          <a:xfrm>
            <a:off x="568657" y="494567"/>
            <a:ext cx="4672084" cy="1320585"/>
          </a:xfrm>
        </p:spPr>
        <p:txBody>
          <a:bodyPr/>
          <a:lstStyle/>
          <a:p>
            <a:r>
              <a:rPr lang="zh-CN" altLang="en-US" b="1" dirty="0"/>
              <a:t>价格规律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82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2931" y="247273"/>
            <a:ext cx="9144000" cy="1053366"/>
          </a:xfrm>
        </p:spPr>
        <p:txBody>
          <a:bodyPr/>
          <a:lstStyle/>
          <a:p>
            <a:r>
              <a:rPr lang="zh-CN" altLang="en-US" dirty="0" smtClean="0"/>
              <a:t>稀缺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81199" y="1408123"/>
            <a:ext cx="784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稀缺是基本事实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2488441" y="2283753"/>
            <a:ext cx="78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你想要的东西别人也想要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488441" y="2850353"/>
            <a:ext cx="78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人的需求在不断提升（馒头，肉，酒，艺术，电影，话剧）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88441" y="4680868"/>
            <a:ext cx="97422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空气 ： “清新的空气”</a:t>
            </a:r>
            <a:endParaRPr lang="en-US" altLang="zh-CN" dirty="0" smtClean="0"/>
          </a:p>
          <a:p>
            <a:r>
              <a:rPr lang="zh-CN" altLang="en-US" dirty="0" smtClean="0"/>
              <a:t>阳光 ：“太阳能”</a:t>
            </a:r>
            <a:endParaRPr lang="en-US" altLang="zh-CN" dirty="0" smtClean="0"/>
          </a:p>
          <a:p>
            <a:r>
              <a:rPr lang="zh-CN" altLang="en-US" dirty="0" smtClean="0"/>
              <a:t>土地：“地理位置”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981198" y="3941428"/>
            <a:ext cx="784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稀缺含义宽广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1953902" y="5690299"/>
            <a:ext cx="784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3.</a:t>
            </a:r>
            <a:r>
              <a:rPr lang="zh-CN" altLang="en-US" sz="2800" dirty="0" smtClean="0"/>
              <a:t>人类的需求永无止境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2326942" y="6239465"/>
            <a:ext cx="78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高血压药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323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635" y="655093"/>
            <a:ext cx="9144000" cy="1053366"/>
          </a:xfrm>
        </p:spPr>
        <p:txBody>
          <a:bodyPr/>
          <a:lstStyle/>
          <a:p>
            <a:r>
              <a:rPr lang="zh-CN" altLang="en-US" dirty="0" smtClean="0"/>
              <a:t>选择和歧视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53903" y="1708459"/>
            <a:ext cx="784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歧视不可避免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2474793" y="2231679"/>
            <a:ext cx="78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稀缺 </a:t>
            </a:r>
            <a:r>
              <a:rPr lang="en-US" altLang="zh-CN" dirty="0" smtClean="0"/>
              <a:t>----- </a:t>
            </a:r>
            <a:r>
              <a:rPr lang="zh-CN" altLang="en-US" dirty="0" smtClean="0"/>
              <a:t>选择 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标准 </a:t>
            </a:r>
            <a:r>
              <a:rPr lang="en-US" altLang="zh-CN" dirty="0" smtClean="0"/>
              <a:t>---- </a:t>
            </a:r>
            <a:r>
              <a:rPr lang="zh-CN" altLang="en-US" dirty="0" smtClean="0"/>
              <a:t>区别对待 </a:t>
            </a:r>
            <a:r>
              <a:rPr lang="en-US" altLang="zh-CN" dirty="0" smtClean="0"/>
              <a:t>---- </a:t>
            </a:r>
            <a:r>
              <a:rPr lang="zh-CN" altLang="en-US" dirty="0" smtClean="0"/>
              <a:t>歧视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474793" y="2640006"/>
            <a:ext cx="78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资源有限，铅笔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74792" y="3033579"/>
            <a:ext cx="78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时间有限， 看电影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474791" y="3466147"/>
            <a:ext cx="78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金钱有限，王菲，张学友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51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635" y="655093"/>
            <a:ext cx="9144000" cy="1053366"/>
          </a:xfrm>
        </p:spPr>
        <p:txBody>
          <a:bodyPr/>
          <a:lstStyle/>
          <a:p>
            <a:r>
              <a:rPr lang="zh-CN" altLang="en-US" dirty="0" smtClean="0"/>
              <a:t>竞争（</a:t>
            </a:r>
            <a:r>
              <a:rPr lang="en-US" altLang="zh-CN" dirty="0" smtClean="0"/>
              <a:t>41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965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635" y="655093"/>
            <a:ext cx="9144000" cy="1053366"/>
          </a:xfrm>
        </p:spPr>
        <p:txBody>
          <a:bodyPr/>
          <a:lstStyle/>
          <a:p>
            <a:r>
              <a:rPr lang="zh-CN" altLang="en-US" dirty="0" smtClean="0"/>
              <a:t>竞争的规则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733264" y="5598500"/>
            <a:ext cx="78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没有那个规则更公平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733266" y="5023200"/>
            <a:ext cx="78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竞争必有规则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733265" y="6139851"/>
            <a:ext cx="78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每种竞争都有成本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305635" y="1557206"/>
            <a:ext cx="2652216" cy="5314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/>
              <a:t>暴力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4790365" y="2046323"/>
            <a:ext cx="78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一个岛，一百个人，一块面包</a:t>
            </a:r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305635" y="2033811"/>
            <a:ext cx="2652216" cy="5972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/>
              <a:t>智力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4790365" y="3099689"/>
            <a:ext cx="78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文凭，考试</a:t>
            </a:r>
            <a:endParaRPr lang="zh-CN" altLang="en-US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305635" y="2776343"/>
            <a:ext cx="2652216" cy="5083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/>
              <a:t>论资排辈</a:t>
            </a:r>
            <a:endParaRPr lang="zh-CN" altLang="en-US" sz="2400" dirty="0"/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1305635" y="3491846"/>
            <a:ext cx="2652216" cy="5310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/>
              <a:t>随机</a:t>
            </a:r>
            <a:endParaRPr lang="zh-CN" altLang="en-US" sz="2400" dirty="0"/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1305635" y="4219188"/>
            <a:ext cx="2652216" cy="4414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/>
              <a:t>价格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7548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635" y="655093"/>
            <a:ext cx="9144000" cy="1053366"/>
          </a:xfrm>
        </p:spPr>
        <p:txBody>
          <a:bodyPr/>
          <a:lstStyle/>
          <a:p>
            <a:r>
              <a:rPr lang="zh-CN" altLang="en-US" dirty="0" smtClean="0"/>
              <a:t>竞争的成本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3612106" y="4121624"/>
            <a:ext cx="5204347" cy="8734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/>
              <a:t>许多竞争规则，其他人难以获益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57562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2886</Words>
  <Application>Microsoft Office PowerPoint</Application>
  <PresentationFormat>宽屏</PresentationFormat>
  <Paragraphs>136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Arial Unicode MS</vt:lpstr>
      <vt:lpstr>Helvetica Neue</vt:lpstr>
      <vt:lpstr>PingFang SC</vt:lpstr>
      <vt:lpstr>宋体</vt:lpstr>
      <vt:lpstr>Arial</vt:lpstr>
      <vt:lpstr>Arial</vt:lpstr>
      <vt:lpstr>Calibri</vt:lpstr>
      <vt:lpstr>Calibri Light</vt:lpstr>
      <vt:lpstr>Tahoma</vt:lpstr>
      <vt:lpstr>Office 主题</vt:lpstr>
      <vt:lpstr>火车票价还不够高</vt:lpstr>
      <vt:lpstr>PowerPoint 演示文稿</vt:lpstr>
      <vt:lpstr>郝劲松 http://news.sina.com.cn/o/2009-01-21/044315064953s.shtml</vt:lpstr>
      <vt:lpstr>价格规律</vt:lpstr>
      <vt:lpstr>稀缺</vt:lpstr>
      <vt:lpstr>选择和歧视</vt:lpstr>
      <vt:lpstr>竞争（41）</vt:lpstr>
      <vt:lpstr>竞争的规则</vt:lpstr>
      <vt:lpstr>竞争的成本</vt:lpstr>
      <vt:lpstr>短缺和过剩</vt:lpstr>
      <vt:lpstr>寻租</vt:lpstr>
      <vt:lpstr>价高者得，社会财富增加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竞争</dc:title>
  <dc:creator>user</dc:creator>
  <cp:lastModifiedBy>user</cp:lastModifiedBy>
  <cp:revision>195</cp:revision>
  <dcterms:created xsi:type="dcterms:W3CDTF">2017-07-21T15:01:43Z</dcterms:created>
  <dcterms:modified xsi:type="dcterms:W3CDTF">2017-07-26T15:11:51Z</dcterms:modified>
</cp:coreProperties>
</file>