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70" r:id="rId2"/>
    <p:sldId id="274" r:id="rId3"/>
    <p:sldId id="267" r:id="rId4"/>
    <p:sldId id="272" r:id="rId5"/>
    <p:sldId id="271" r:id="rId6"/>
    <p:sldId id="273" r:id="rId7"/>
    <p:sldId id="275" r:id="rId8"/>
    <p:sldId id="281" r:id="rId9"/>
    <p:sldId id="277" r:id="rId10"/>
    <p:sldId id="257" r:id="rId11"/>
    <p:sldId id="260" r:id="rId12"/>
    <p:sldId id="279" r:id="rId13"/>
    <p:sldId id="259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718F-A4F0-4CA0-9DC5-C95557E32B84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39005-0BB7-4E6A-9AEF-F2251D17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9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39005-0BB7-4E6A-9AEF-F2251D1739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8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8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1D5-DD4D-4509-BEBB-FF9EB3C7AFC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2" y="586854"/>
            <a:ext cx="9144000" cy="1039718"/>
          </a:xfrm>
        </p:spPr>
        <p:txBody>
          <a:bodyPr/>
          <a:lstStyle/>
          <a:p>
            <a:r>
              <a:rPr lang="zh-CN" altLang="en-US" dirty="0" smtClean="0"/>
              <a:t>减肥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5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跑步的好处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3281" y="18795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自律</a:t>
            </a:r>
          </a:p>
        </p:txBody>
      </p:sp>
      <p:sp>
        <p:nvSpPr>
          <p:cNvPr id="4" name="矩形 3"/>
          <p:cNvSpPr/>
          <p:nvPr/>
        </p:nvSpPr>
        <p:spPr>
          <a:xfrm>
            <a:off x="3043281" y="24027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减压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043281" y="292599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提神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43281" y="34492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健康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93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跑步</a:t>
            </a:r>
            <a:r>
              <a:rPr lang="zh-CN" altLang="en-US" dirty="0"/>
              <a:t>听</a:t>
            </a:r>
            <a:r>
              <a:rPr lang="zh-CN" altLang="en-US" dirty="0" smtClean="0"/>
              <a:t>音乐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9007" y="2010056"/>
            <a:ext cx="449353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提升</a:t>
            </a:r>
            <a:r>
              <a:rPr lang="zh-CN" altLang="en-US" sz="2800" dirty="0"/>
              <a:t>情绪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 smtClean="0"/>
              <a:t>保持</a:t>
            </a:r>
            <a:r>
              <a:rPr lang="zh-CN" altLang="en-US" sz="2800" dirty="0"/>
              <a:t>稳定的</a:t>
            </a:r>
            <a:r>
              <a:rPr lang="zh-CN" altLang="en-US" sz="2800" dirty="0"/>
              <a:t>节奏，</a:t>
            </a:r>
            <a:r>
              <a:rPr lang="zh-CN" altLang="en-US" sz="2800" dirty="0"/>
              <a:t>配速</a:t>
            </a:r>
            <a:r>
              <a:rPr lang="zh-CN" altLang="en-US" sz="2800" dirty="0"/>
              <a:t>歌单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 smtClean="0"/>
              <a:t>跑步</a:t>
            </a:r>
            <a:r>
              <a:rPr lang="zh-CN" altLang="en-US" sz="2800" dirty="0"/>
              <a:t>更</a:t>
            </a:r>
            <a:r>
              <a:rPr lang="zh-CN" altLang="en-US" sz="2800" dirty="0"/>
              <a:t>轻松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1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43281" y="1824973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速度：慢即是快，节奏很重要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043281" y="2491997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跑鞋</a:t>
            </a:r>
            <a:r>
              <a:rPr lang="zh-CN" altLang="en-US" sz="2800" dirty="0"/>
              <a:t>鞋底硬好还是软</a:t>
            </a:r>
            <a:r>
              <a:rPr lang="zh-CN" altLang="en-US" sz="2800" dirty="0" smtClean="0"/>
              <a:t>好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043281" y="31590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跑步机</a:t>
            </a:r>
          </a:p>
        </p:txBody>
      </p:sp>
      <p:sp>
        <p:nvSpPr>
          <p:cNvPr id="8" name="矩形 7"/>
          <p:cNvSpPr/>
          <p:nvPr/>
        </p:nvSpPr>
        <p:spPr>
          <a:xfrm>
            <a:off x="3029633" y="382604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小区要大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043281" y="449306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你就是一头驴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056929" y="516009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结伴还是单跑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54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534" y="559557"/>
            <a:ext cx="9144000" cy="1080662"/>
          </a:xfrm>
        </p:spPr>
        <p:txBody>
          <a:bodyPr>
            <a:normAutofit/>
          </a:bodyPr>
          <a:lstStyle/>
          <a:p>
            <a:r>
              <a:rPr lang="zh-CN" altLang="en-US" dirty="0"/>
              <a:t>体重大的人跑步</a:t>
            </a:r>
          </a:p>
        </p:txBody>
      </p:sp>
      <p:sp>
        <p:nvSpPr>
          <p:cNvPr id="6" name="矩形 5"/>
          <p:cNvSpPr/>
          <p:nvPr/>
        </p:nvSpPr>
        <p:spPr>
          <a:xfrm>
            <a:off x="2907529" y="189320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1. </a:t>
            </a:r>
            <a:r>
              <a:rPr lang="zh-CN" altLang="en-US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先减重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7529" y="2330859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2</a:t>
            </a:r>
            <a:r>
              <a:rPr lang="en-US" altLang="zh-CN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跑步姿势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7529" y="2768512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3</a:t>
            </a:r>
            <a:r>
              <a:rPr lang="en-US" altLang="zh-CN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跑鞋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7529" y="3206165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4</a:t>
            </a:r>
            <a:r>
              <a:rPr lang="en-US" altLang="zh-CN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. </a:t>
            </a:r>
            <a:r>
              <a:rPr lang="zh-CN" altLang="en-US" sz="2400" b="1" kern="0" dirty="0" smtClean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降低强度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4" y="0"/>
            <a:ext cx="7066856" cy="6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5660" y="272663"/>
            <a:ext cx="117780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九、竞赛办法</a:t>
            </a:r>
          </a:p>
          <a:p>
            <a:pPr fontAlgn="base"/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三）起跑方式：分区起跑。按报名选手在中国马拉松信息平台上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日前（含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日）公布的马拉松项目或半程马拉松项目的最好成绩作为分区依据，参赛选手进入指定区域集结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五）计时办法：</a:t>
            </a:r>
          </a:p>
          <a:p>
            <a:pPr fontAlgn="base"/>
            <a:r>
              <a:rPr lang="en-US" altLang="zh-CN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、本次比赛对全程马拉松项目和半程马拉松项目采用感应计时办法，感应计时芯片将在选手通过起点开始计时（净计时），欢乐跑不计时。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、在起点、每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公里点、折返点和终点设有计时地毯，选手在跑进过程中，均必须依次通过所有的地面计时地毯。在关门时间内完成比赛但缺少任何一个计时点的成绩，将不予排名。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、计时芯片将在参赛物品领取现场与号码布等参赛物品同时发放，本次比赛采用一次性计时芯片，不收取芯片押金，赛后不回收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(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）存取衣：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选手在起点指定区域按号段寄存衣物，到达终点后，到对应号段区域领取本人衣物。组委会不会对参赛者放置在存衣包内的物品进行检查，因此，不受理参赛者在领取存衣包时对相关物品状态的投诉，不对其丢失及损坏承担赔偿责任。我们建议不要在存衣包内存放手机、证件等贵重物品和现金。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比赛当天在起点，组委会对参赛选手寄存衣将于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7:15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停止服务，请选手做好时间安排。半程马拉松项目参赛选手在比赛当日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11:30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前，马拉松项目参赛选手在比赛当日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14:30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前到终点指定区域领取个人存放物品。如超过时间没有领取的，可于赛后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个工作日内联系组委会邮寄，邮寄费用由选手本人承担。逾期不领取者，组委会将按无人领取处理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62165"/>
              </p:ext>
            </p:extLst>
          </p:nvPr>
        </p:nvGraphicFramePr>
        <p:xfrm>
          <a:off x="2349639" y="296561"/>
          <a:ext cx="7110585" cy="6208464"/>
        </p:xfrm>
        <a:graphic>
          <a:graphicData uri="http://schemas.openxmlformats.org/drawingml/2006/table">
            <a:tbl>
              <a:tblPr/>
              <a:tblGrid>
                <a:gridCol w="2370195"/>
                <a:gridCol w="2370195"/>
                <a:gridCol w="2370195"/>
              </a:tblGrid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>
                          <a:solidFill>
                            <a:srgbClr val="858585"/>
                          </a:solidFill>
                          <a:effectLst/>
                        </a:rPr>
                        <a:t>项目</a:t>
                      </a:r>
                      <a:endParaRPr lang="zh-CN" altLang="en-US" sz="2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>
                          <a:solidFill>
                            <a:srgbClr val="858585"/>
                          </a:solidFill>
                          <a:effectLst/>
                        </a:rPr>
                        <a:t>距离</a:t>
                      </a:r>
                      <a:endParaRPr lang="zh-CN" altLang="en-US" sz="2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1">
                          <a:solidFill>
                            <a:srgbClr val="858585"/>
                          </a:solidFill>
                          <a:effectLst/>
                        </a:rPr>
                        <a:t>关门时间</a:t>
                      </a:r>
                      <a:endParaRPr lang="zh-CN" altLang="en-US" sz="2800" b="0">
                        <a:solidFill>
                          <a:srgbClr val="858585"/>
                        </a:solidFill>
                        <a:effectLst/>
                      </a:endParaRP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欢乐跑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8:30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rowSpan="4"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和</a:t>
                      </a:r>
                    </a:p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8:35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10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9:10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9:55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20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10:35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21.0975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10:45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rowSpan="5">
                  <a:txBody>
                    <a:bodyPr/>
                    <a:lstStyle/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 </a:t>
                      </a:r>
                    </a:p>
                    <a:p>
                      <a:pPr algn="ctr" fontAlgn="base"/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25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11:20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12:00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35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12:45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40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13:30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>
                          <a:solidFill>
                            <a:srgbClr val="858585"/>
                          </a:solidFill>
                          <a:effectLst/>
                        </a:rPr>
                        <a:t>42.195</a:t>
                      </a:r>
                      <a:r>
                        <a:rPr lang="zh-CN" altLang="en-US" sz="2800" b="0">
                          <a:solidFill>
                            <a:srgbClr val="858585"/>
                          </a:solidFill>
                          <a:effectLst/>
                        </a:rPr>
                        <a:t>公里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800" b="0" dirty="0">
                          <a:solidFill>
                            <a:srgbClr val="858585"/>
                          </a:solidFill>
                          <a:effectLst/>
                        </a:rPr>
                        <a:t>13:45</a:t>
                      </a:r>
                    </a:p>
                  </a:txBody>
                  <a:tcPr marL="90653" marR="90653" marT="45326" marB="45326"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4273" y="268616"/>
            <a:ext cx="102221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b="1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十、参赛办法</a:t>
            </a:r>
          </a:p>
          <a:p>
            <a:pPr fontAlgn="base"/>
            <a:endParaRPr lang="en-US" altLang="zh-CN" sz="2400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24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一）参赛选手年龄要求：</a:t>
            </a:r>
          </a:p>
          <a:p>
            <a:pPr fontAlgn="base"/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、马拉松项目年龄限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1998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日前出生）。</a:t>
            </a:r>
          </a:p>
          <a:p>
            <a:pPr fontAlgn="base"/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、半程马拉松项目年龄限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2000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日前出生）。</a:t>
            </a:r>
          </a:p>
          <a:p>
            <a:pPr fontAlgn="base"/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、欢乐跑项目年龄限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周岁以上（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2006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日前出生）</a:t>
            </a:r>
            <a:r>
              <a:rPr lang="zh-CN" altLang="en-US" sz="24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sz="2400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（三）报名办法 </a:t>
            </a:r>
          </a:p>
          <a:p>
            <a:pPr fontAlgn="base"/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、马拉松项目限报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15000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人，半程马拉松项目限报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人。马拉松和半程马拉松项目报名人数超过限报名额后，参赛资格获取将采取抽签加候补的办法。欢乐跑项目限报</a:t>
            </a:r>
            <a:r>
              <a:rPr lang="en-US" altLang="zh-CN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5000</a:t>
            </a:r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人，额满即止。</a:t>
            </a:r>
          </a:p>
          <a:p>
            <a:pPr fontAlgn="base"/>
            <a:endParaRPr lang="en-US" altLang="zh-CN" sz="2400" b="0" i="0" dirty="0" smtClean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24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（四）报名费</a:t>
            </a:r>
            <a:endParaRPr lang="en-US" altLang="zh-CN" sz="2400" dirty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zh-CN" altLang="en-US" sz="2400" b="0" i="0" dirty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20721"/>
              </p:ext>
            </p:extLst>
          </p:nvPr>
        </p:nvGraphicFramePr>
        <p:xfrm>
          <a:off x="2919269" y="4617195"/>
          <a:ext cx="7172325" cy="1981200"/>
        </p:xfrm>
        <a:graphic>
          <a:graphicData uri="http://schemas.openxmlformats.org/drawingml/2006/table">
            <a:tbl>
              <a:tblPr/>
              <a:tblGrid>
                <a:gridCol w="2390775"/>
                <a:gridCol w="2390775"/>
                <a:gridCol w="239077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项目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中国籍（含港澳台）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外国籍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150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半程马拉松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150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30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欢乐跑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80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16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sz="2000" b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全程公益马拉松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 dirty="0">
                          <a:solidFill>
                            <a:srgbClr val="858585"/>
                          </a:solidFill>
                          <a:effectLst/>
                        </a:rPr>
                        <a:t>1500</a:t>
                      </a:r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元人民币</a:t>
                      </a:r>
                      <a:r>
                        <a:rPr lang="en-US" altLang="zh-CN" sz="2000" b="0" dirty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000" b="0" dirty="0">
                          <a:solidFill>
                            <a:srgbClr val="858585"/>
                          </a:solidFill>
                          <a:effectLst/>
                        </a:rPr>
                        <a:t>300</a:t>
                      </a:r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美元</a:t>
                      </a:r>
                      <a:r>
                        <a:rPr lang="en-US" altLang="zh-CN" sz="2000" b="0" dirty="0">
                          <a:solidFill>
                            <a:srgbClr val="858585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 dirty="0">
                          <a:solidFill>
                            <a:srgbClr val="858585"/>
                          </a:solidFill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449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8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0"/>
            <a:ext cx="8902890" cy="1091820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/>
              <a:t>领物须知</a:t>
            </a:r>
          </a:p>
        </p:txBody>
      </p:sp>
      <p:sp>
        <p:nvSpPr>
          <p:cNvPr id="4" name="矩形 3"/>
          <p:cNvSpPr/>
          <p:nvPr/>
        </p:nvSpPr>
        <p:spPr>
          <a:xfrm>
            <a:off x="332096" y="822376"/>
            <a:ext cx="1203732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（一）参赛物品领取时间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14:00-20:00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9:00-20:00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9:00-21:00</a:t>
            </a:r>
          </a:p>
          <a:p>
            <a:pPr fontAlgn="base"/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（二）参赛物品领取地点</a:t>
            </a:r>
          </a:p>
          <a:p>
            <a:pPr fontAlgn="base"/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西安市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大明宫国家遗址公园御道广场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（三）领物凭证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身份证件原件，中国大陆籍选手须持有效期内的居民身份证原件；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中国香港、中国澳门籍选手须持港澳居民往来大陆通行证原件；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中国台湾籍选手须持台湾居民往来大陆通行证；</a:t>
            </a:r>
          </a:p>
          <a:p>
            <a:pPr fontAlgn="base"/>
            <a:r>
              <a:rPr lang="en-US" altLang="zh-CN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非中国籍选手须持护照原件。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无上述证件原件者，将拒绝为其发放参赛物品。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（四）领物说明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参赛物品须选手本人领取，领物现场将利用人脸识别技术对选手身份进行逐一校验，人、证不一致的选手组委会将拒绝为其发放参赛物品</a:t>
            </a:r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8585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2000" dirty="0" smtClean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六）参赛手环说明</a:t>
            </a:r>
          </a:p>
          <a:p>
            <a:pPr fontAlgn="base"/>
            <a:r>
              <a:rPr lang="zh-CN" altLang="en-US" sz="2000" dirty="0">
                <a:solidFill>
                  <a:srgbClr val="8585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赛手环是选手参加比赛、领取完赛纪念品的重要凭证，工作人员将在物品发放时为选手现场佩戴参赛手环，选手不得自行取下、损坏、转让参赛手环，否则组委会有权拒绝选手进入起跑区，组委会有权拒绝为手环有明显破损痕迹的选手发放完赛纪念品。</a:t>
            </a:r>
            <a:endParaRPr lang="zh-CN" altLang="en-US" sz="2000" b="0" i="0" dirty="0">
              <a:solidFill>
                <a:srgbClr val="85858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.sinaimg.cn/sports/crawl/491/w550h741/20180905/c5QH-hitesuy3763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8" y="162708"/>
            <a:ext cx="4793824" cy="64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46829" y="341193"/>
            <a:ext cx="9144000" cy="10806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马拉松评定标准</a:t>
            </a:r>
            <a:endParaRPr lang="zh-CN" altLang="en-US" dirty="0"/>
          </a:p>
        </p:txBody>
      </p:sp>
      <p:pic>
        <p:nvPicPr>
          <p:cNvPr id="1026" name="Picture 2" descr="http://5b0988e595225.cdn.sohucs.com/images/20180207/d0aec22b81b94cfead4e46a22e632a0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84" y="1640219"/>
            <a:ext cx="79438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660478" y="444271"/>
            <a:ext cx="9144000" cy="1080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我可以参加马拉松吗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34825" y="1852262"/>
            <a:ext cx="4363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1.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开始跑步有多长的时间了？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5125" y="2433637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2.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可以跑多少公里？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125" y="2986576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3.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做过体检吗？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125" y="3539515"/>
            <a:ext cx="4054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4.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参加过任何路跑比赛吗？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3899" y="4125005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5.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有时间训练吗？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3270" y="4690707"/>
            <a:ext cx="5601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6.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比赛当天的所有状况都考虑进去吗？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7665" y="5254685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7.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做好功课了吗？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8491" y="5821457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8. </a:t>
            </a:r>
            <a:r>
              <a:rPr lang="zh-CN" altLang="zh-CN" sz="2400" b="1" kern="0" dirty="0">
                <a:solidFill>
                  <a:srgbClr val="444444"/>
                </a:solidFill>
                <a:latin typeface="Hiragino Sans GB"/>
                <a:cs typeface="宋体" panose="02010600030101010101" pitchFamily="2" charset="-122"/>
              </a:rPr>
              <a:t>为什么想跑马拉松？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940</Words>
  <Application>Microsoft Office PowerPoint</Application>
  <PresentationFormat>宽屏</PresentationFormat>
  <Paragraphs>119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Hiragino Sans GB</vt:lpstr>
      <vt:lpstr>Microsoft Yahei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领物须知</vt:lpstr>
      <vt:lpstr>PowerPoint 演示文稿</vt:lpstr>
      <vt:lpstr>马拉松评定标准</vt:lpstr>
      <vt:lpstr>我可以参加马拉松吗</vt:lpstr>
      <vt:lpstr>减肥 NO</vt:lpstr>
      <vt:lpstr>跑步的好处</vt:lpstr>
      <vt:lpstr>跑步听音乐</vt:lpstr>
      <vt:lpstr>PowerPoint 演示文稿</vt:lpstr>
      <vt:lpstr>体重大的人跑步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</dc:title>
  <dc:creator>Windows 用户</dc:creator>
  <cp:lastModifiedBy>Windows 用户</cp:lastModifiedBy>
  <cp:revision>123</cp:revision>
  <dcterms:created xsi:type="dcterms:W3CDTF">2018-08-23T22:55:09Z</dcterms:created>
  <dcterms:modified xsi:type="dcterms:W3CDTF">2018-09-06T04:48:27Z</dcterms:modified>
</cp:coreProperties>
</file>