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5A4-914D-4AE0-AC76-504224CD10D5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BD4A-ECCB-4BC7-9BBA-EA8BAD0B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36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5A4-914D-4AE0-AC76-504224CD10D5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BD4A-ECCB-4BC7-9BBA-EA8BAD0B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80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5A4-914D-4AE0-AC76-504224CD10D5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BD4A-ECCB-4BC7-9BBA-EA8BAD0B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4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5A4-914D-4AE0-AC76-504224CD10D5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BD4A-ECCB-4BC7-9BBA-EA8BAD0B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46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5A4-914D-4AE0-AC76-504224CD10D5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BD4A-ECCB-4BC7-9BBA-EA8BAD0B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5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5A4-914D-4AE0-AC76-504224CD10D5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BD4A-ECCB-4BC7-9BBA-EA8BAD0B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0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5A4-914D-4AE0-AC76-504224CD10D5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BD4A-ECCB-4BC7-9BBA-EA8BAD0B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65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5A4-914D-4AE0-AC76-504224CD10D5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BD4A-ECCB-4BC7-9BBA-EA8BAD0B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23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5A4-914D-4AE0-AC76-504224CD10D5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BD4A-ECCB-4BC7-9BBA-EA8BAD0B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22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5A4-914D-4AE0-AC76-504224CD10D5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BD4A-ECCB-4BC7-9BBA-EA8BAD0B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20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A5A4-914D-4AE0-AC76-504224CD10D5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BD4A-ECCB-4BC7-9BBA-EA8BAD0B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50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A5A4-914D-4AE0-AC76-504224CD10D5}" type="datetimeFigureOut">
              <a:rPr lang="zh-CN" altLang="en-US" smtClean="0"/>
              <a:t>2017/8/2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BBD4A-ECCB-4BC7-9BBA-EA8BAD0B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91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automapper.org/" TargetMode="External"/><Relationship Id="rId3" Type="http://schemas.openxmlformats.org/officeDocument/2006/relationships/hyperlink" Target="https://aspnetboilerplate.com/Pages/Documents/Repositories" TargetMode="External"/><Relationship Id="rId7" Type="http://schemas.openxmlformats.org/officeDocument/2006/relationships/hyperlink" Target="https://aspnetboilerplate.com/Pages/Documents/Validating-Data-Transfer-Objects" TargetMode="External"/><Relationship Id="rId2" Type="http://schemas.openxmlformats.org/officeDocument/2006/relationships/hyperlink" Target="https://aspnetboilerplate.com/Pages/Documents/Enti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pnetboilerplate.com/Pages/Documents/Unit-Of-Work" TargetMode="External"/><Relationship Id="rId5" Type="http://schemas.openxmlformats.org/officeDocument/2006/relationships/hyperlink" Target="https://aspnetboilerplate.com/Pages/Documents/Domain-Services" TargetMode="External"/><Relationship Id="rId4" Type="http://schemas.openxmlformats.org/officeDocument/2006/relationships/hyperlink" Target="https://aspnetboilerplate.com/Pages/Documents/EventBus-Domain-Events" TargetMode="External"/><Relationship Id="rId9" Type="http://schemas.openxmlformats.org/officeDocument/2006/relationships/hyperlink" Target="http://www.codeproject.com/Articles/768664/Introduction-to-ASP-NET-Boilerplate#InfraMigration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pnetboilerplate.com/Pages/Documents/Web-API-Controllers" TargetMode="External"/><Relationship Id="rId2" Type="http://schemas.openxmlformats.org/officeDocument/2006/relationships/hyperlink" Target="https://aspnetboilerplate.com/Pages/Documents/MVC-Controll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pnetboilerplate.com/Pages/Documents/Notification-System" TargetMode="External"/><Relationship Id="rId5" Type="http://schemas.openxmlformats.org/officeDocument/2006/relationships/hyperlink" Target="http://www.asp.net/signalr" TargetMode="External"/><Relationship Id="rId4" Type="http://schemas.openxmlformats.org/officeDocument/2006/relationships/hyperlink" Target="https://aspnetboilerplate.com/Pages/Documents/AspNet-Cor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1" y="217417"/>
            <a:ext cx="11213483" cy="64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9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8573" y="378304"/>
            <a:ext cx="2888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Introduction</a:t>
            </a:r>
            <a:endParaRPr lang="en-US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659640" y="963079"/>
            <a:ext cx="10981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333333"/>
                </a:solidFill>
                <a:effectLst/>
                <a:latin typeface="Roboto"/>
              </a:rPr>
              <a:t>ASP.NET Boilerplate (ABP) is an </a:t>
            </a:r>
            <a:r>
              <a:rPr lang="en-US" altLang="zh-CN" b="1" i="0" dirty="0" smtClean="0">
                <a:solidFill>
                  <a:srgbClr val="333333"/>
                </a:solidFill>
                <a:effectLst/>
                <a:latin typeface="Roboto"/>
              </a:rPr>
              <a:t>open source and well documented application framework 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Roboto"/>
              </a:rPr>
              <a:t>started idea of "developing a </a:t>
            </a:r>
            <a:r>
              <a:rPr lang="en-US" altLang="zh-CN" b="1" i="0" dirty="0" smtClean="0">
                <a:solidFill>
                  <a:srgbClr val="333333"/>
                </a:solidFill>
                <a:effectLst/>
                <a:latin typeface="Roboto"/>
              </a:rPr>
              <a:t>common 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Roboto"/>
              </a:rPr>
              <a:t>framework for all companies and all developers!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70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8573" y="378304"/>
            <a:ext cx="52907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NLayer</a:t>
            </a:r>
            <a:r>
              <a:rPr lang="en-US" altLang="zh-CN" sz="3200" dirty="0"/>
              <a:t> Architecture</a:t>
            </a:r>
          </a:p>
        </p:txBody>
      </p:sp>
      <p:sp>
        <p:nvSpPr>
          <p:cNvPr id="2" name="矩形 1"/>
          <p:cNvSpPr/>
          <p:nvPr/>
        </p:nvSpPr>
        <p:spPr>
          <a:xfrm>
            <a:off x="468573" y="963079"/>
            <a:ext cx="113776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i="0" dirty="0" smtClean="0">
                <a:solidFill>
                  <a:srgbClr val="333333"/>
                </a:solidFill>
                <a:effectLst/>
                <a:latin typeface="Roboto"/>
              </a:rPr>
              <a:t>Presentation Layer</a:t>
            </a:r>
            <a:r>
              <a:rPr lang="en-US" altLang="zh-CN" sz="2000" b="0" i="0" dirty="0" smtClean="0">
                <a:solidFill>
                  <a:srgbClr val="333333"/>
                </a:solidFill>
                <a:effectLst/>
                <a:latin typeface="Roboto"/>
              </a:rPr>
              <a:t>:</a:t>
            </a:r>
            <a:r>
              <a:rPr lang="zh-CN" altLang="en-US" sz="2000" b="0" i="0" dirty="0" smtClean="0">
                <a:solidFill>
                  <a:srgbClr val="333333"/>
                </a:solidFill>
                <a:effectLst/>
                <a:latin typeface="Roboto"/>
              </a:rPr>
              <a:t>表现层</a:t>
            </a:r>
            <a:r>
              <a:rPr lang="en-US" altLang="zh-CN" sz="2000" b="0" i="0" dirty="0" smtClean="0">
                <a:solidFill>
                  <a:srgbClr val="333333"/>
                </a:solidFill>
                <a:effectLst/>
                <a:latin typeface="Roboto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i="0" dirty="0" smtClean="0">
                <a:solidFill>
                  <a:srgbClr val="333333"/>
                </a:solidFill>
                <a:effectLst/>
                <a:latin typeface="Roboto"/>
              </a:rPr>
              <a:t>Application Layer</a:t>
            </a:r>
            <a:r>
              <a:rPr lang="en-US" altLang="zh-CN" sz="2000" b="0" i="0" dirty="0" smtClean="0">
                <a:solidFill>
                  <a:srgbClr val="333333"/>
                </a:solidFill>
                <a:effectLst/>
                <a:latin typeface="Roboto"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i="0" dirty="0" smtClean="0">
                <a:solidFill>
                  <a:srgbClr val="333333"/>
                </a:solidFill>
                <a:effectLst/>
                <a:latin typeface="Roboto"/>
              </a:rPr>
              <a:t>Domain Layer</a:t>
            </a:r>
            <a:r>
              <a:rPr lang="en-US" altLang="zh-CN" sz="2000" b="0" i="0" dirty="0" smtClean="0">
                <a:solidFill>
                  <a:srgbClr val="333333"/>
                </a:solidFill>
                <a:effectLst/>
                <a:latin typeface="Roboto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i="0" dirty="0" smtClean="0">
                <a:solidFill>
                  <a:srgbClr val="333333"/>
                </a:solidFill>
                <a:effectLst/>
                <a:latin typeface="Roboto"/>
              </a:rPr>
              <a:t>Infrastructure Layer</a:t>
            </a:r>
            <a:r>
              <a:rPr lang="en-US" altLang="zh-CN" sz="2000" b="0" i="0" dirty="0" smtClean="0">
                <a:solidFill>
                  <a:srgbClr val="333333"/>
                </a:solidFill>
                <a:effectLst/>
                <a:latin typeface="Roboto"/>
              </a:rPr>
              <a:t>: </a:t>
            </a:r>
            <a:r>
              <a:rPr lang="en-US" altLang="zh-CN" sz="2000" dirty="0"/>
              <a:t> ORM </a:t>
            </a:r>
            <a:r>
              <a:rPr lang="en-US" altLang="zh-CN" sz="2000" dirty="0" smtClean="0"/>
              <a:t>framework or email provider</a:t>
            </a:r>
            <a:endParaRPr lang="en-US" altLang="zh-CN" sz="2000" b="0" i="0" dirty="0" smtClean="0">
              <a:solidFill>
                <a:srgbClr val="333333"/>
              </a:solidFill>
              <a:effectLst/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dirty="0"/>
              <a:t>Distributed Services </a:t>
            </a:r>
            <a:r>
              <a:rPr lang="en-US" altLang="zh-CN" sz="2000" b="1" dirty="0" smtClean="0"/>
              <a:t>Layer</a:t>
            </a:r>
            <a:r>
              <a:rPr lang="zh-CN" altLang="en-US" sz="2000" b="1" dirty="0" smtClean="0"/>
              <a:t>： </a:t>
            </a:r>
            <a:r>
              <a:rPr lang="en-US" altLang="zh-CN" sz="2000" dirty="0"/>
              <a:t> ASP.NET Web API and WCF</a:t>
            </a:r>
            <a:endParaRPr lang="en-US" altLang="zh-CN" sz="2000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73" y="2594295"/>
            <a:ext cx="10149385" cy="404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7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0362" y="241553"/>
            <a:ext cx="6083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0" i="0" dirty="0" smtClean="0">
                <a:solidFill>
                  <a:srgbClr val="333333"/>
                </a:solidFill>
                <a:effectLst/>
                <a:latin typeface="Roboto"/>
              </a:rPr>
              <a:t>Domain (Core) Layer </a:t>
            </a:r>
            <a:r>
              <a:rPr lang="zh-CN" altLang="en-US" sz="2000" b="0" i="0" dirty="0" smtClean="0">
                <a:solidFill>
                  <a:srgbClr val="333333"/>
                </a:solidFill>
                <a:effectLst/>
                <a:latin typeface="Roboto"/>
              </a:rPr>
              <a:t>应该尽量独立于第三方的类库</a:t>
            </a:r>
            <a:endParaRPr lang="en-US" altLang="zh-CN" sz="2000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8697" y="665749"/>
            <a:ext cx="9971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 smtClean="0">
                <a:solidFill>
                  <a:srgbClr val="333333"/>
                </a:solidFill>
                <a:effectLst/>
                <a:latin typeface="Roboto"/>
              </a:rPr>
              <a:t>Domain Layer is where all business rules should be implemented.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8697" y="1035081"/>
            <a:ext cx="8566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u="none" strike="noStrike" dirty="0" smtClean="0">
                <a:solidFill>
                  <a:srgbClr val="2288CC"/>
                </a:solidFill>
                <a:effectLst/>
                <a:latin typeface="Roboto"/>
                <a:hlinkClick r:id="rId2"/>
              </a:rPr>
              <a:t>Entities</a:t>
            </a:r>
            <a:r>
              <a:rPr lang="en-US" altLang="zh-CN" b="0" i="0" u="none" strike="noStrike" dirty="0" smtClean="0">
                <a:solidFill>
                  <a:srgbClr val="2288CC"/>
                </a:solidFill>
                <a:effectLst/>
                <a:latin typeface="Roboto"/>
              </a:rPr>
              <a:t>: </a:t>
            </a:r>
            <a:r>
              <a:rPr lang="zh-CN" altLang="en-US" b="0" i="0" u="none" strike="noStrike" dirty="0" smtClean="0">
                <a:solidFill>
                  <a:srgbClr val="2288CC"/>
                </a:solidFill>
                <a:effectLst/>
                <a:latin typeface="Roboto"/>
              </a:rPr>
              <a:t>数据和业务逻辑，映射到</a:t>
            </a:r>
            <a:r>
              <a:rPr lang="en-US" altLang="zh-CN" b="0" i="0" u="none" strike="noStrike" dirty="0" smtClean="0">
                <a:solidFill>
                  <a:srgbClr val="2288CC"/>
                </a:solidFill>
                <a:effectLst/>
                <a:latin typeface="Roboto"/>
              </a:rPr>
              <a:t>table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8697" y="1404413"/>
            <a:ext cx="8566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3"/>
              </a:rPr>
              <a:t>Repositories</a:t>
            </a:r>
            <a:r>
              <a:rPr lang="en-US" altLang="zh-CN" b="0" i="0" u="none" strike="noStrike" dirty="0" smtClean="0">
                <a:solidFill>
                  <a:srgbClr val="2288CC"/>
                </a:solidFill>
                <a:effectLst/>
                <a:latin typeface="Roboto"/>
              </a:rPr>
              <a:t>: </a:t>
            </a:r>
            <a:r>
              <a:rPr lang="zh-CN" altLang="en-US" b="0" i="0" u="none" strike="noStrike" dirty="0" smtClean="0">
                <a:solidFill>
                  <a:srgbClr val="2288CC"/>
                </a:solidFill>
                <a:effectLst/>
                <a:latin typeface="Roboto"/>
              </a:rPr>
              <a:t>存取</a:t>
            </a:r>
            <a:r>
              <a:rPr lang="en-US" altLang="zh-CN" b="0" i="0" u="none" strike="noStrike" dirty="0" smtClean="0">
                <a:solidFill>
                  <a:srgbClr val="2288CC"/>
                </a:solidFill>
                <a:effectLst/>
                <a:latin typeface="Roboto"/>
              </a:rPr>
              <a:t>Entities</a:t>
            </a:r>
            <a:r>
              <a:rPr lang="zh-CN" altLang="en-US" b="0" i="0" u="none" strike="noStrike" dirty="0" smtClean="0">
                <a:solidFill>
                  <a:srgbClr val="2288CC"/>
                </a:solidFill>
                <a:effectLst/>
                <a:latin typeface="Roboto"/>
              </a:rPr>
              <a:t>，</a:t>
            </a:r>
            <a:r>
              <a:rPr lang="en-US" altLang="zh-CN" dirty="0"/>
              <a:t>Domain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定义，</a:t>
            </a:r>
            <a:r>
              <a:rPr lang="en-US" altLang="zh-CN" dirty="0"/>
              <a:t>Infrastructure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实现。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8697" y="1773745"/>
            <a:ext cx="8566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Domain </a:t>
            </a:r>
            <a:r>
              <a:rPr lang="en-US" altLang="zh-CN" dirty="0" smtClean="0">
                <a:hlinkClick r:id="rId4"/>
              </a:rPr>
              <a:t>Events</a:t>
            </a:r>
            <a:r>
              <a:rPr lang="zh-CN" altLang="en-US" dirty="0" smtClean="0">
                <a:solidFill>
                  <a:srgbClr val="2288CC"/>
                </a:solidFill>
                <a:latin typeface="Roboto"/>
              </a:rPr>
              <a:t>：</a:t>
            </a:r>
            <a:r>
              <a:rPr lang="zh-CN" altLang="en-US" b="0" i="0" u="none" strike="noStrike" dirty="0" smtClean="0">
                <a:solidFill>
                  <a:srgbClr val="2288CC"/>
                </a:solidFill>
                <a:effectLst/>
                <a:latin typeface="Roboto"/>
              </a:rPr>
              <a:t>定义，触发，控制领域事件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Domain services</a:t>
            </a:r>
            <a:r>
              <a:rPr lang="zh-CN" altLang="en-US" dirty="0" smtClean="0"/>
              <a:t>：与</a:t>
            </a:r>
            <a:r>
              <a:rPr lang="en-US" altLang="zh-CN" dirty="0" smtClean="0"/>
              <a:t>entities</a:t>
            </a:r>
            <a:r>
              <a:rPr lang="zh-CN" altLang="en-US" dirty="0" smtClean="0"/>
              <a:t>一起工作，实现与不属于单一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的业务。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18696" y="2420076"/>
            <a:ext cx="11377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6"/>
              </a:rPr>
              <a:t>Unit of </a:t>
            </a:r>
            <a:r>
              <a:rPr lang="en-US" altLang="zh-CN" dirty="0" smtClean="0">
                <a:hlinkClick r:id="rId6"/>
              </a:rPr>
              <a:t>Work</a:t>
            </a:r>
            <a:r>
              <a:rPr lang="zh-CN" altLang="en-US" dirty="0" smtClean="0"/>
              <a:t>：管理数据连接和事物的设计模式，跟踪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变化并保存。</a:t>
            </a:r>
            <a:r>
              <a:rPr lang="en-US" altLang="zh-CN" dirty="0" smtClean="0"/>
              <a:t> Domain Layer</a:t>
            </a:r>
            <a:r>
              <a:rPr lang="zh-CN" altLang="en-US" dirty="0" smtClean="0"/>
              <a:t>定义，</a:t>
            </a:r>
            <a:r>
              <a:rPr lang="en-US" altLang="zh-CN" dirty="0" smtClean="0"/>
              <a:t>Infrastructure Layer</a:t>
            </a:r>
            <a:r>
              <a:rPr lang="zh-CN" altLang="en-US" dirty="0" smtClean="0"/>
              <a:t>实现。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4270" y="3117250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0" i="0" dirty="0" smtClean="0">
                <a:solidFill>
                  <a:srgbClr val="333333"/>
                </a:solidFill>
                <a:effectLst/>
                <a:latin typeface="Roboto"/>
              </a:rPr>
              <a:t>Application Layer</a:t>
            </a:r>
            <a:endParaRPr lang="en-US" altLang="zh-CN" sz="2000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8696" y="3545468"/>
            <a:ext cx="4671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Roboto"/>
              </a:rPr>
              <a:t>被</a:t>
            </a:r>
            <a:r>
              <a:rPr lang="en-US" altLang="zh-CN" dirty="0"/>
              <a:t>Presentation </a:t>
            </a:r>
            <a:r>
              <a:rPr lang="en-US" altLang="zh-CN" dirty="0" smtClean="0"/>
              <a:t>Layer.</a:t>
            </a:r>
            <a:r>
              <a:rPr lang="zh-CN" altLang="en-US" dirty="0" smtClean="0"/>
              <a:t>使用，接收和返回</a:t>
            </a:r>
            <a:r>
              <a:rPr lang="en-US" altLang="zh-CN" dirty="0" smtClean="0"/>
              <a:t>DTO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18695" y="3973686"/>
            <a:ext cx="11377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u="sng" dirty="0" smtClean="0">
                <a:solidFill>
                  <a:srgbClr val="2288CC"/>
                </a:solidFill>
                <a:effectLst/>
                <a:latin typeface="Roboto"/>
                <a:hlinkClick r:id="rId7"/>
              </a:rPr>
              <a:t>User input validation</a:t>
            </a:r>
            <a:r>
              <a:rPr lang="en-US" altLang="zh-CN" b="0" i="0" u="sng" dirty="0" smtClean="0">
                <a:solidFill>
                  <a:srgbClr val="2288CC"/>
                </a:solidFill>
                <a:effectLst/>
                <a:latin typeface="Roboto"/>
              </a:rPr>
              <a:t> 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8"/>
              </a:rPr>
              <a:t> </a:t>
            </a:r>
            <a:r>
              <a:rPr lang="en-US" altLang="zh-CN" dirty="0" err="1">
                <a:hlinkClick r:id="rId8"/>
              </a:rPr>
              <a:t>AutoMapper</a:t>
            </a:r>
            <a:r>
              <a:rPr lang="en-US" altLang="zh-CN" dirty="0"/>
              <a:t> 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7295" y="4614678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0" i="0" dirty="0" smtClean="0">
                <a:solidFill>
                  <a:srgbClr val="333333"/>
                </a:solidFill>
                <a:effectLst/>
                <a:latin typeface="Roboto"/>
              </a:rPr>
              <a:t>Infrastructure Layer</a:t>
            </a:r>
            <a:endParaRPr lang="en-US" altLang="zh-CN" sz="2000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8695" y="5087322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Roboto"/>
              </a:rPr>
              <a:t>实现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lang="en-US" altLang="zh-CN" b="0" i="0" u="none" strike="noStrike" dirty="0" smtClean="0">
                <a:solidFill>
                  <a:srgbClr val="2288CC"/>
                </a:solidFill>
                <a:effectLst/>
                <a:latin typeface="Roboto"/>
                <a:hlinkClick r:id="rId3"/>
              </a:rPr>
              <a:t>repositories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Roboto"/>
              </a:rPr>
              <a:t>, </a:t>
            </a:r>
            <a:r>
              <a:rPr lang="en-US" altLang="zh-CN" b="0" i="0" u="none" strike="noStrike" dirty="0" smtClean="0">
                <a:solidFill>
                  <a:srgbClr val="2288CC"/>
                </a:solidFill>
                <a:effectLst/>
                <a:latin typeface="Roboto"/>
                <a:hlinkClick r:id="rId6"/>
              </a:rPr>
              <a:t>unit of work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Roboto"/>
              </a:rPr>
              <a:t> and other services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21310" y="5538576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u="none" strike="noStrike" dirty="0" smtClean="0">
                <a:solidFill>
                  <a:srgbClr val="2288CC"/>
                </a:solidFill>
                <a:effectLst/>
                <a:latin typeface="Roboto"/>
                <a:hlinkClick r:id="rId9"/>
              </a:rPr>
              <a:t>Database Migrations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21310" y="6090248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333333"/>
                </a:solidFill>
                <a:effectLst/>
                <a:latin typeface="Roboto"/>
              </a:rPr>
              <a:t>send SMS messages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76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8397" y="228178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333333"/>
                </a:solidFill>
                <a:effectLst/>
                <a:latin typeface="Roboto"/>
              </a:rPr>
              <a:t>Web &amp; Presentation Layers</a:t>
            </a:r>
            <a:endParaRPr lang="en-US" altLang="zh-CN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6093" y="1224465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b="0" i="0" dirty="0" smtClean="0">
                <a:solidFill>
                  <a:srgbClr val="333333"/>
                </a:solidFill>
                <a:effectLst/>
                <a:latin typeface="Roboto"/>
              </a:rPr>
              <a:t>Single-Page Applications or Multi-Page Applications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76490" y="726321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smtClean="0"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lang="en-US" altLang="zh-CN" b="0" i="0" u="none" strike="noStrike" dirty="0" smtClean="0">
                <a:solidFill>
                  <a:srgbClr val="2288CC"/>
                </a:solidFill>
                <a:effectLst/>
                <a:latin typeface="Roboto"/>
                <a:hlinkClick r:id="rId2"/>
              </a:rPr>
              <a:t>ASP.NET MVC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Roboto"/>
              </a:rPr>
              <a:t>, </a:t>
            </a:r>
            <a:r>
              <a:rPr lang="en-US" altLang="zh-CN" b="0" i="0" u="none" strike="noStrike" dirty="0" smtClean="0">
                <a:solidFill>
                  <a:srgbClr val="2288CC"/>
                </a:solidFill>
                <a:effectLst/>
                <a:latin typeface="Roboto"/>
                <a:hlinkClick r:id="rId3"/>
              </a:rPr>
              <a:t>Web API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Roboto"/>
              </a:rPr>
              <a:t> and </a:t>
            </a:r>
            <a:r>
              <a:rPr lang="en-US" altLang="zh-CN" b="0" i="0" u="none" strike="noStrike" dirty="0" smtClean="0">
                <a:solidFill>
                  <a:srgbClr val="2288CC"/>
                </a:solidFill>
                <a:effectLst/>
                <a:latin typeface="Roboto"/>
                <a:hlinkClick r:id="rId4"/>
              </a:rPr>
              <a:t>ASP.NET Core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86092" y="1722609"/>
            <a:ext cx="109284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u="none" strike="noStrike" dirty="0" err="1" smtClean="0">
                <a:solidFill>
                  <a:srgbClr val="2288CC"/>
                </a:solidFill>
                <a:effectLst/>
                <a:latin typeface="Roboto"/>
                <a:hlinkClick r:id="rId5"/>
              </a:rPr>
              <a:t>SignalR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Roboto"/>
              </a:rPr>
              <a:t> is a perfect tool to send push-</a:t>
            </a:r>
            <a:r>
              <a:rPr lang="en-US" altLang="zh-CN" b="0" i="0" u="none" strike="noStrike" dirty="0" smtClean="0">
                <a:solidFill>
                  <a:srgbClr val="2288CC"/>
                </a:solidFill>
                <a:effectLst/>
                <a:latin typeface="Roboto"/>
                <a:hlinkClick r:id="rId6"/>
              </a:rPr>
              <a:t>notifications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Roboto"/>
              </a:rPr>
              <a:t> from the server to the client. It can be used to provide a rich, real-time experience to the user.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41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6744" y="214531"/>
            <a:ext cx="2852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Module System</a:t>
            </a:r>
          </a:p>
        </p:txBody>
      </p:sp>
      <p:sp>
        <p:nvSpPr>
          <p:cNvPr id="5" name="矩形 4"/>
          <p:cNvSpPr/>
          <p:nvPr/>
        </p:nvSpPr>
        <p:spPr>
          <a:xfrm>
            <a:off x="476744" y="799306"/>
            <a:ext cx="9950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https://aspnetboilerplate.com/Pages/Documents/Module-System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23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178</Words>
  <Application>Microsoft Office PowerPoint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Roboto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46</cp:revision>
  <dcterms:created xsi:type="dcterms:W3CDTF">2017-08-02T13:28:00Z</dcterms:created>
  <dcterms:modified xsi:type="dcterms:W3CDTF">2017-08-02T14:26:58Z</dcterms:modified>
</cp:coreProperties>
</file>