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  <p:sldId id="273" r:id="rId4"/>
    <p:sldId id="259" r:id="rId5"/>
    <p:sldId id="283" r:id="rId6"/>
    <p:sldId id="284" r:id="rId7"/>
    <p:sldId id="256" r:id="rId8"/>
    <p:sldId id="262" r:id="rId9"/>
    <p:sldId id="287" r:id="rId10"/>
    <p:sldId id="265" r:id="rId11"/>
    <p:sldId id="271" r:id="rId12"/>
    <p:sldId id="294" r:id="rId13"/>
    <p:sldId id="295" r:id="rId14"/>
    <p:sldId id="274" r:id="rId15"/>
    <p:sldId id="288" r:id="rId16"/>
    <p:sldId id="289" r:id="rId17"/>
    <p:sldId id="290" r:id="rId18"/>
    <p:sldId id="291" r:id="rId19"/>
    <p:sldId id="292" r:id="rId20"/>
    <p:sldId id="296" r:id="rId21"/>
    <p:sldId id="286" r:id="rId22"/>
    <p:sldId id="297" r:id="rId23"/>
    <p:sldId id="298" r:id="rId24"/>
    <p:sldId id="299" r:id="rId25"/>
    <p:sldId id="300" r:id="rId26"/>
    <p:sldId id="309" r:id="rId27"/>
    <p:sldId id="310" r:id="rId28"/>
    <p:sldId id="311" r:id="rId29"/>
    <p:sldId id="270" r:id="rId30"/>
    <p:sldId id="281" r:id="rId31"/>
    <p:sldId id="277" r:id="rId32"/>
    <p:sldId id="308" r:id="rId33"/>
    <p:sldId id="282" r:id="rId34"/>
    <p:sldId id="272" r:id="rId35"/>
    <p:sldId id="302" r:id="rId36"/>
    <p:sldId id="303" r:id="rId37"/>
    <p:sldId id="306" r:id="rId38"/>
    <p:sldId id="301" r:id="rId39"/>
    <p:sldId id="307" r:id="rId40"/>
    <p:sldId id="27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6%A9%A1%E7%9A%AE%E6%B3%A5&amp;tn=44039180_cpr&amp;fenlei=mv6quAkxTZn0IZRqIHckPjm4nH00T1Y1ujn3PhRYnHD1nAuWuW00IAYqnWm3PW64rj0d0AP8IA3qPjfsn1bkrjKxmLKz0ZNzUjdCIZwsrBtEXh9GuA7EQhF9pywdQhPEUiqkIyN1IA-EUBtzPWcLPWRdrj0LPHcLP1bzPjR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enwu.hexun.com/figure_829.s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3623" y="1325458"/>
            <a:ext cx="10049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曾四次状告铁道部，让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2007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年春运提价计划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流产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刁民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郝劲松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73623" y="199489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火车票实行实名制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073623" y="53291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郝</a:t>
            </a:r>
            <a:r>
              <a:rPr lang="zh-CN" altLang="en-US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劲松</a:t>
            </a:r>
            <a:endParaRPr lang="zh-CN" altLang="en-US" sz="3200" dirty="0"/>
          </a:p>
        </p:txBody>
      </p:sp>
      <p:pic>
        <p:nvPicPr>
          <p:cNvPr id="10" name="图片 9" descr="https://gss1.bdstatic.com/9vo3dSag_xI4khGkpoWK1HF6hhy/baike/c0%3Dbaike80%2C5%2C5%2C80%2C26/sign=9b647c6e11dfa9ece9235e4503b99c66/f2deb48f8c5494ee99a8116b2df5e0fe99257e3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38" y="1787123"/>
            <a:ext cx="3872838" cy="4648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2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火车票是刚需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73204" y="1397800"/>
            <a:ext cx="1131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。这是没有学透。向右下倾斜的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205" y="2748255"/>
            <a:ext cx="11313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这世界上的东西可分成两种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：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第一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种不是必需品，比如说女性的高档化妆品，那这类东西一旦发现供不应求，直接涨价就是了，否则百货商场还不排大队</a:t>
            </a:r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。</a:t>
            </a:r>
            <a:endParaRPr lang="en-US" altLang="zh-CN" dirty="0" smtClean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endParaRPr lang="en-US" altLang="zh-CN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444444"/>
                </a:solidFill>
                <a:latin typeface="Tahoma" panose="020B0604030504040204" pitchFamily="34" charset="0"/>
              </a:rPr>
              <a:t>而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另外一种东西那叫刚需，你学经济学的应该懂这个词吧，那是必需品。比如说农民工春节回家的火车票，这个时候你再出馊主意，让涨价。首先是伤天害理嘛，你想农民工弱势群体，一年挣不了多少钱，你这一涨价，多少天就白干。而更重要的是，啥叫刚需？就是这个需求并不因为价格的波动而发生变化，中国人嘛，一年到春节的时候总得回趟家，再高的票价也拦不住他们归家的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1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7055" y="400980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刚性</a:t>
            </a:r>
            <a:r>
              <a:rPr lang="zh-CN" altLang="en-US" sz="6000" b="1" dirty="0">
                <a:latin typeface="+mj-lt"/>
                <a:ea typeface="+mj-ea"/>
                <a:cs typeface="+mj-cs"/>
              </a:rPr>
              <a:t>需求不成立</a:t>
            </a:r>
          </a:p>
        </p:txBody>
      </p:sp>
      <p:sp>
        <p:nvSpPr>
          <p:cNvPr id="3" name="矩形 2"/>
          <p:cNvSpPr/>
          <p:nvPr/>
        </p:nvSpPr>
        <p:spPr>
          <a:xfrm>
            <a:off x="818866" y="1588911"/>
            <a:ext cx="11150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回家过年的需求是刚性的，意思是不管价格多高，乘客还是要回家过年，所以提价只会让铁路系统多赚钱，而不能降低乘客回家过年的愿望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706" y="400980"/>
            <a:ext cx="4047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什么是刚需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6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705" y="400980"/>
            <a:ext cx="4047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什么是需求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97875" y="4942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向右下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倾斜的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需求曲线，每个点的弹性都不同，只要价格到位，刚性需求就自然会软化。如果说有些旅客回家过年的需求曲线不是右下倾斜而是垂直的，那么这些旅客就应该不惜一切代价回家，就不会非要等放假才回家，更不会非要坐火车才回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需求第二定律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01587" y="14701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需求的价格弹性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05" y="1839457"/>
            <a:ext cx="4038095" cy="1295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01587" y="331936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价格变化百分之一，需求量变化百分之几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77058" y="4909796"/>
            <a:ext cx="630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弹性大于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，价格稍微变化，需求量就变化很大，奢侈品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07230" y="3810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52007" y="43603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69757" y="41012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28976" y="410128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11695" y="410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77058" y="5348972"/>
            <a:ext cx="6307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弹性小于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，必需品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5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1587" y="89691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需求曲线上弹性处处不等，价格越高弹性越大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87" y="1266251"/>
            <a:ext cx="6667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024" y="450375"/>
            <a:ext cx="113394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一条倾斜向下的需求曲线，当它价格比较高的部分，它的弹性是大于1的；它的价格比较低的部分，它的弹性是小于1的。而每一点的弹性都是不一样的，是在渐变的。这个特征非常有意思，你想，它的含义是什么？刚才我们不是说，弹性大于1代表的是奢侈品，弹性小于1代表的是必需品吗？但是同样一条需求曲线随着价格的变动、随着价格的不同，它的弹性就会发生变化。当价格比较高的时候，弹性大于1，也就是说，这时候这种商品是奢侈品；但是当价格跌到一定程度以后，这种产品就变成了必需品。没错，它的含义正是这样。也就是说，</a:t>
            </a:r>
            <a:r>
              <a:rPr lang="zh-CN" altLang="en-US" sz="3200" dirty="0">
                <a:solidFill>
                  <a:srgbClr val="FF0000"/>
                </a:solidFill>
              </a:rPr>
              <a:t>同样一种商品，它究竟是奢侈品还是必需品，没有定数，取决于价格的高低</a:t>
            </a:r>
            <a:r>
              <a:rPr lang="zh-CN" altLang="en-US" sz="3200" dirty="0"/>
              <a:t>。这是一个很重要的经济学的含义。</a:t>
            </a:r>
          </a:p>
        </p:txBody>
      </p:sp>
    </p:spTree>
    <p:extLst>
      <p:ext uri="{BB962C8B-B14F-4D97-AF65-F5344CB8AC3E}">
        <p14:creationId xmlns:p14="http://schemas.microsoft.com/office/powerpoint/2010/main" val="58562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470" y="54207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一件商品是奢侈品还是必需品，完全取决于价格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3263" y="1129773"/>
            <a:ext cx="112095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我们凡是见到有人讨论一种商品，一口咬定说它是奢侈品的，或者一口咬定说它是必需品的，你就知道他对弹性的概念不理解。因为掌握了弹性概念的人，他会明白任何商品，都既可以是奢侈品，也可以是必需品，这完全取决于价格的高低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比方说</a:t>
            </a:r>
            <a:r>
              <a:rPr lang="zh-CN" altLang="en-US" sz="2400" dirty="0"/>
              <a:t>，坐地铁到底属于奢侈品还是必需品啊？很多人说，这当然属于必需品啊，没有地铁咱们就上不了班。我给你举一个例子。北京自从奥运以后，地铁票价就一直是一个统一价——两块钱。不论你跑多远，都是两块钱。这么做，对政府的财政压力就很大，地铁公司就一直希望重新调整价格。很多人就说不能调整，因为地铁是必需品，无论价格高低，人们都是会同样坐地铁的，所以不应该调整这个价格。而实际上，地铁公司终于在2014年12月9日，恢复按路段收费。那一天，你猜需求量有没有变化？价格产生了变化，需求量当然会发生变化，这是咱们坚如磐石的需求第一定律预测的，那天北京地铁的乘客数量在不同的时段、不同的路段分别下降了9%、15%、20%之多。所以说一个商品到底是必需品还是奢侈品，跟价格有密切的关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30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391" y="256486"/>
            <a:ext cx="1159604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再比方说水，水到底是奢侈品还是必需品？一般人会说，水当然是必需品。但是你要看，在水资源特别匮乏的地方，人们使用水的数量，跟水资源非常丰富的地方，人们使用水的数量是完全不一样的。在水资源丰富的地方，人们不仅喝水，他们还洗澡，不仅洗淋浴，他们还泡澡，不仅自己泡澡，还要浇花，还要洗车，还要做喷泉。在水资源不够的地方呢。那他们当然很省了，他们不会浇花，也不会随便洗车，澡也不是随便洗的，他们洗完脸又洗脚，洗完脚又擦鞋，擦完鞋还要拿来冲厕所。</a:t>
            </a:r>
            <a:endParaRPr lang="en-US" altLang="zh-CN" sz="3200" dirty="0"/>
          </a:p>
          <a:p>
            <a:r>
              <a:rPr lang="zh-CN" altLang="en-US" sz="3200" dirty="0"/>
              <a:t>同样，我们生活在大城市的打工一族，往往都认为今天坐出租车是一种必需品。但实际上，10年前、20年前、30年前出租车肯定是奢侈品，一般人是坐不起出租车的。出租车司机只在宾馆门口趴活，他们接的都是外宾。随着价格的下降，出租车才变成了我们上下班必需的交通工具。</a:t>
            </a:r>
          </a:p>
        </p:txBody>
      </p:sp>
    </p:spTree>
    <p:extLst>
      <p:ext uri="{BB962C8B-B14F-4D97-AF65-F5344CB8AC3E}">
        <p14:creationId xmlns:p14="http://schemas.microsoft.com/office/powerpoint/2010/main" val="2915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758" y="138537"/>
            <a:ext cx="9144000" cy="1053366"/>
          </a:xfrm>
        </p:spPr>
        <p:txBody>
          <a:bodyPr/>
          <a:lstStyle/>
          <a:p>
            <a:pPr algn="l"/>
            <a:r>
              <a:rPr lang="zh-CN" altLang="en-US" dirty="0" smtClean="0"/>
              <a:t>稀缺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8" y="1027764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稀缺是基本事实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488440" y="1903394"/>
            <a:ext cx="784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你想要的东西别人也想要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8440" y="2469994"/>
            <a:ext cx="7847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人的需求在不断提升（馒头，肉，酒，艺术，电影，话剧）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488441" y="4145036"/>
            <a:ext cx="9742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空气 ： “清新的空气”</a:t>
            </a:r>
            <a:endParaRPr lang="en-US" altLang="zh-CN" sz="2400" dirty="0" smtClean="0"/>
          </a:p>
          <a:p>
            <a:r>
              <a:rPr lang="zh-CN" altLang="en-US" sz="2400" dirty="0" smtClean="0"/>
              <a:t>阳光 ：“太阳能”</a:t>
            </a:r>
            <a:endParaRPr lang="en-US" altLang="zh-CN" sz="2400" dirty="0" smtClean="0"/>
          </a:p>
          <a:p>
            <a:r>
              <a:rPr lang="zh-CN" altLang="en-US" sz="2400" dirty="0" smtClean="0"/>
              <a:t>土地：“地理位置”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81199" y="3522381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稀缺含义宽广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981198" y="5275942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人类的需求永无止境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488440" y="6015382"/>
            <a:ext cx="784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高血压药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032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246" y="414629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8246" y="1337959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没有永远的奢侈品，也没有永远的必需品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246" y="1885934"/>
            <a:ext cx="95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所谓的刚需是对市场的干涉产生的，政府该做的是保证市场的自由。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8246" y="2433909"/>
            <a:ext cx="1005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电影</a:t>
            </a:r>
            <a:r>
              <a:rPr lang="en-US" altLang="zh-CN" dirty="0">
                <a:solidFill>
                  <a:srgbClr val="444444"/>
                </a:solidFill>
                <a:latin typeface="Tahoma" panose="020B0604030504040204" pitchFamily="34" charset="0"/>
              </a:rPr>
              <a:t>《1942》</a:t>
            </a:r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描述了上个世纪中国的一场大饥荒。这里面就有一个情节，一个小伙子好不容易找到一小包饼干，马上就跑去找他那个心爱的姑娘，说我要不分你一半，你让我亲热一下。你看，人都奄奄待毙了还琢磨这个，他还在肉体的片刻欢愉和自己活下去之间做比较和权衡。很多人都在讲，说人的生命的安全是这个文明的底线，那这可是刚需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3781" y="38128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Tahoma" panose="020B0604030504040204" pitchFamily="34" charset="0"/>
              </a:rPr>
              <a:t>地沟油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垂直的需求曲线（刚需）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19072" y="1715782"/>
            <a:ext cx="230856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盐</a:t>
            </a:r>
            <a:endParaRPr lang="zh-CN" altLang="en-US" sz="16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1" y="917029"/>
            <a:ext cx="6667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人会寻找替代方案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1919" y="1047888"/>
            <a:ext cx="6139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盐 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=》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死亡</a:t>
            </a:r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711918" y="2155884"/>
            <a:ext cx="10097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000000"/>
                </a:solidFill>
                <a:latin typeface="宋体" panose="02010600030101010101" pitchFamily="2" charset="-122"/>
              </a:rPr>
              <a:t>得病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=》1000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万，</a:t>
            </a:r>
            <a:r>
              <a:rPr lang="en-US" altLang="zh-CN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100</a:t>
            </a:r>
            <a:r>
              <a:rPr lang="zh-CN" altLang="en-US" sz="4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万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755175" y="3218893"/>
            <a:ext cx="105042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人性的特点，就在于它能够寻找替代方案。而且随着时间的变化，时间越长，它能找到的替代方案就越多。</a:t>
            </a:r>
          </a:p>
        </p:txBody>
      </p:sp>
    </p:spTree>
    <p:extLst>
      <p:ext uri="{BB962C8B-B14F-4D97-AF65-F5344CB8AC3E}">
        <p14:creationId xmlns:p14="http://schemas.microsoft.com/office/powerpoint/2010/main" val="2730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7628" y="242444"/>
            <a:ext cx="10504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一瓶水洗澡</a:t>
            </a:r>
            <a:endParaRPr lang="zh-CN" alt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7628" y="765664"/>
            <a:ext cx="11600596" cy="54116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道具：毛巾、肥皂、干净内裤（根据情况是否带上）、一瓶矿泉水（550ml，牌子不限）。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1.倒上一手掌窝的水（大概40ml，千万不能漏一滴），轻拍脸上和胸前，再摊平手掌慢慢地以打圈的方式涂抹，目的是充分湿润身体。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2.上一步完成后，你会发现手掌上剩下一层和墨水差不多的黑水，这时，千万不能用矿泉水洗掉，要马上握起肥皂，搓上几圈，再把手上搓到的半干湿的一层肥皂涂在脸上和头发上。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这里要说明一下，你的头发平均长度要短于2.5cm。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3.当你感到有一滴又咸又苦的水流到嘴角的时候，请马上拿起矿泉水倒70ml在头顶，然后揉，水流到哪，就揉到哪。这时要抓紧时机往胸部打肥皂，早了晚了，都会因为水量不够而得不到充分混合。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4.这个步骤完成后，一层薄薄的肥皂就会均匀分布在你腰以上的地方了。接下来再往头顶倒70ml，重复上次的工作。有了上次的工作的基础，这次的水会流到腰部，不用打肥皂，用上面留下来的搓洗腰部。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5.搓完腰部后，上身基本上清洗了一遍，一条一条的“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F88BF"/>
                </a:solidFill>
                <a:effectLst/>
                <a:latin typeface="Arial Unicode MS" panose="020B0604020202020204" pitchFamily="34" charset="-122"/>
                <a:ea typeface="PingFang SC"/>
                <a:hlinkClick r:id="rId2"/>
              </a:rPr>
              <a:t>橡皮泥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”不必理会。开始下面的步骤。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6.重复第一步，对象是pp和大腿。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7.重复第二部，对象是同第6步。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8.当你感到有一滴又热又粘的水流到pp的时候，请马上拿起你的矿泉水倒60ml在pp上。然后揉，这时要抓紧往小腿打肥皂。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9.这个步骤完成后，一层薄薄的肥皂就会均匀分布在你腰以下的地方了。接下来再往pp倒60ml，重复上次的工作。有了上次的基础，这次的水会流到脚板，不用打肥皂，用上面流下来的水搓洗脚板。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717" y="890856"/>
            <a:ext cx="116415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你理解了弹性的概念，理解了人性的基本特征，那理解需求第二定律就是水到渠成的事情。需求第二定律的含义是说，每当出现新的情况，出现新的冲击的时候，人们寻找替代方案的范围一开始的时候可能没那么大，但是随着时间的推移，他们选择替代方案的空间会越来越大，他们能够找到的对策就越来越多</a:t>
            </a:r>
            <a:r>
              <a:rPr lang="zh-CN" altLang="en-US" sz="2000" dirty="0" smtClean="0"/>
              <a:t>。比方说</a:t>
            </a:r>
            <a:r>
              <a:rPr lang="zh-CN" altLang="en-US" sz="2000" dirty="0"/>
              <a:t>，我今天跟往常一样，8点钟出门准备上班，一出门发现外面下着倾盆大雨，外面等着一辆出租车，司机跟我说要涨价3倍，这就是一个突如其来的冲击。面对这个冲击，一开始的时候，我没有多大的选择余地，我只能从了，给这个出租车司机3倍的价钱。因为我上班不能迟到，同学们在等着我上课。如果第二天还发生同样的情况，还在下着倾盆大雨，而同样是这个出租车司机在门口等着我，也要我3倍的价钱，那我会怎么样？如果第三天也还是这样，第四天也还是这样，这时候我就开始会去想其他的替代方案。如果我能预测这样的情况，还会一直发生下去的话，那么我可能会另外再找一个相熟的司机，我可能会在学校附近找一家酒店住下来，我也可能跟我们的院长说，我们把上课的时间调整一下。这种变化趋势就是需求第二定律所说的：随着时间的推移，需求弹性会变得越来越高，也就是说替代品越来越多，对策越来越多。再举一个例子，比方说石油价格上涨，石油价格刚刚涨上去的时候，汽油的需求量并没有跌下来，因为人们还暂时找不到好的替代方案，但是如果石油的价格一直高涨，一直跌不下来的话，那么人们就开始会寻找新的替代方案。人们不可能在石油上涨的第一天，就把他原来笨重的耗油大的汽车卖掉，但是一年后，两年后呢，在他们重新买新车的时候呢？他们要不要考虑油耗的问题。同样，汽车生产商也会对这种现象做出调整。结果我们看到，如果石油的价格一直居高不下的话，随着时间的推移，人们就会对石油价格上涨，这种变化做出越来越充分的应对。</a:t>
            </a:r>
          </a:p>
        </p:txBody>
      </p:sp>
      <p:sp>
        <p:nvSpPr>
          <p:cNvPr id="3" name="矩形 2"/>
          <p:cNvSpPr/>
          <p:nvPr/>
        </p:nvSpPr>
        <p:spPr>
          <a:xfrm>
            <a:off x="204717" y="187236"/>
            <a:ext cx="7063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随着时间推移，需求弹性会越来越高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194" y="322806"/>
            <a:ext cx="7714178" cy="997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铁路垄断无直接关系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319" y="1320598"/>
            <a:ext cx="113549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  <a:t>不少人迁怒于铁路部门的垄断特性。我赞成铁路部门通过民营化来提高效率。然而，铁路部门是否民营化，与解决春运综合症的对策没有直接关系。一方面，我们不能等到铁路民营化了，才去解决春运困难。另一方面，铁路部门民营化后，春运票价是降是升，并不容易推测。目前政府是迫于压力，承担了春运的义务，才压低了火车票价。民营化后，铁路会不会意识到廉价客运根本不如货运赚钱，从而进一步减少客运容量，大幅提高客运服务档次，以致把客运变成豪华旅游呢？至少在美国，情况就是这样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05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7684" y="322806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怎么解决买票难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226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实名制无效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在诸多无效的策略中，包括了今年新出台的实名制。我们知道，实名制运用于航空，是基于安全的考虑。既然实名制不增加运力，那么想靠它来解决买票难问题，消灭黄牛党，恢复火车站秩序，就是牛头不对马嘴。当前试行的实名制，是允许他人代购车票的，但通过代购车票收取报酬，不正是黄牛党所为吗？实名制抑制黄牛党如何可能？讽刺的是，广州铁路决定，人太多时就停止验票。那这跟设计一款天太热就停止制冷的空调有何区别？这些简单的问题，在耗资亿元的实名制措施上马以前，根本没有准备好答案。当然，本来就不可能有答案。</a:t>
            </a:r>
          </a:p>
        </p:txBody>
      </p:sp>
    </p:spTree>
    <p:extLst>
      <p:ext uri="{BB962C8B-B14F-4D97-AF65-F5344CB8AC3E}">
        <p14:creationId xmlns:p14="http://schemas.microsoft.com/office/powerpoint/2010/main" val="37577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不能怪黄牛党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春运综合症的根源，在于短期需求激增。是需求激增，抬高了实际票价。这时候，如果铁路系统还是按低价售票，那么已经被需求抬高了的实际票价，与铁路系统确定的纸面定价之间，就出现了显著的差额。这个差额是招引黄牛党的根源。要强调，不是黄牛党抢先买好了车票，就能随心所欲地加码，然后卖给乘客，从而增加乘客负担的。恰恰相反，是乘客之间因为争夺火车票，使得火车票的实际票价大大超过了票面价格，所以才为黄牛党创造了颠扑不破的生存空间。黄牛党的存在，并没有给乘客带来额外的负担；相反，是乘客在春运高峰期本来就乐意支付的较高票价或排队成本，引来了乐意提供有偿服务的人。只是社会误解了这些人的功能，语带讥讽地把他们叫做“黄牛党”罢了。各种各样打击黄牛党的策略，没有正视这个经济因果关系，所以注定是无效的。</a:t>
            </a:r>
          </a:p>
        </p:txBody>
      </p:sp>
    </p:spTree>
    <p:extLst>
      <p:ext uri="{BB962C8B-B14F-4D97-AF65-F5344CB8AC3E}">
        <p14:creationId xmlns:p14="http://schemas.microsoft.com/office/powerpoint/2010/main" val="27535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</a:t>
            </a:r>
            <a:r>
              <a:rPr lang="zh-CN" altLang="en-US" sz="3600" dirty="0" smtClean="0"/>
              <a:t>管制的弊端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901253" y="493785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美国租金管制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727528" y="1682169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资源耗散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93576" y="2226688"/>
            <a:ext cx="1751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房租更贵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7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选择和歧视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9503" y="1708459"/>
            <a:ext cx="784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歧视不可避免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560392" y="2461943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稀缺 </a:t>
            </a:r>
            <a:r>
              <a:rPr lang="en-US" altLang="zh-CN" sz="2800" dirty="0" smtClean="0"/>
              <a:t>----- </a:t>
            </a:r>
            <a:r>
              <a:rPr lang="zh-CN" altLang="en-US" sz="2800" dirty="0" smtClean="0"/>
              <a:t>选择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标准 </a:t>
            </a:r>
            <a:r>
              <a:rPr lang="en-US" altLang="zh-CN" sz="2800" dirty="0" smtClean="0"/>
              <a:t>---- </a:t>
            </a:r>
            <a:r>
              <a:rPr lang="zh-CN" altLang="en-US" sz="2800" dirty="0" smtClean="0"/>
              <a:t>区别对待 </a:t>
            </a:r>
            <a:r>
              <a:rPr lang="en-US" altLang="zh-CN" sz="2800" dirty="0" smtClean="0"/>
              <a:t>---- </a:t>
            </a:r>
            <a:r>
              <a:rPr lang="zh-CN" altLang="en-US" sz="2800" dirty="0" smtClean="0"/>
              <a:t>歧视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60392" y="3259550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资源有限，铅笔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560392" y="4126548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时间有限， 看电影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60392" y="5185765"/>
            <a:ext cx="7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金钱有限，王菲，张学友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151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美国的房租管制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42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84048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/>
              <a:t>价格的作用（</a:t>
            </a:r>
            <a:r>
              <a:rPr lang="en-US" altLang="zh-CN" sz="8000" dirty="0" smtClean="0"/>
              <a:t>52</a:t>
            </a:r>
            <a:r>
              <a:rPr lang="zh-CN" altLang="en-US" sz="8000" dirty="0" smtClean="0"/>
              <a:t>）</a:t>
            </a:r>
            <a:endParaRPr lang="zh-CN" altLang="en-US"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3138985" y="211540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传递稀缺性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3138985" y="314145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指导生产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88285" y="421985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指导产品</a:t>
            </a:r>
            <a:r>
              <a:rPr lang="zh-CN" altLang="en-US" sz="4800" dirty="0" smtClean="0"/>
              <a:t>分配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1064525" y="5050853"/>
            <a:ext cx="17892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err="1" smtClean="0"/>
              <a:t>uber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884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价格</a:t>
            </a:r>
            <a:r>
              <a:rPr lang="zh-CN" altLang="en-US" sz="3600" dirty="0"/>
              <a:t>管制</a:t>
            </a:r>
          </a:p>
        </p:txBody>
      </p:sp>
      <p:sp>
        <p:nvSpPr>
          <p:cNvPr id="3" name="矩形 2"/>
          <p:cNvSpPr/>
          <p:nvPr/>
        </p:nvSpPr>
        <p:spPr>
          <a:xfrm>
            <a:off x="2645641" y="1703336"/>
            <a:ext cx="3700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价格没法调控 </a:t>
            </a:r>
            <a:r>
              <a:rPr lang="en-US" altLang="zh-CN" dirty="0" smtClean="0"/>
              <a:t>		</a:t>
            </a:r>
            <a:r>
              <a:rPr lang="zh-CN" altLang="en-US" dirty="0" smtClean="0"/>
              <a:t> 马克杯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6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3701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解除</a:t>
            </a:r>
            <a:r>
              <a:rPr lang="zh-CN" altLang="en-US" sz="3600" dirty="0" smtClean="0"/>
              <a:t>价格管制</a:t>
            </a:r>
            <a:r>
              <a:rPr lang="en-US" altLang="zh-CN" sz="3600" dirty="0" smtClean="0"/>
              <a:t>(47)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873383" y="1736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解除价格管制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10837" y="22310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制高点：世界经济之战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2679" y="2231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希特勒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4752" y="27497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果断与沉稳的拿捏不容易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63838" y="339363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B2B2B"/>
                </a:solidFill>
                <a:latin typeface="宋体" panose="02010600030101010101" pitchFamily="2" charset="-122"/>
              </a:rPr>
              <a:t>周其仁：改革的逻辑</a:t>
            </a:r>
          </a:p>
        </p:txBody>
      </p:sp>
    </p:spTree>
    <p:extLst>
      <p:ext uri="{BB962C8B-B14F-4D97-AF65-F5344CB8AC3E}">
        <p14:creationId xmlns:p14="http://schemas.microsoft.com/office/powerpoint/2010/main" val="45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穷人怎么办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1821" y="1358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购物券，市场机制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21" y="1966962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等待 </a:t>
            </a:r>
            <a:r>
              <a:rPr lang="en-US" altLang="zh-CN" dirty="0" smtClean="0"/>
              <a:t>outlets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1821" y="2575383"/>
            <a:ext cx="10863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  <a:t>穷人怎么办？真关心穷人，就应该行善。不妨像</a:t>
            </a:r>
            <a:r>
              <a:rPr lang="zh-CN" altLang="en-US" sz="3600" u="sng" dirty="0">
                <a:solidFill>
                  <a:srgbClr val="485A90"/>
                </a:solidFill>
                <a:latin typeface="宋体" panose="02010600030101010101" pitchFamily="2" charset="-122"/>
                <a:hlinkClick r:id="rId2"/>
              </a:rPr>
              <a:t>盖茨</a:t>
            </a:r>
            <a:r>
              <a:rPr lang="zh-CN" altLang="en-US" sz="3600" dirty="0">
                <a:solidFill>
                  <a:srgbClr val="000000"/>
                </a:solidFill>
                <a:latin typeface="宋体" panose="02010600030101010101" pitchFamily="2" charset="-122"/>
              </a:rPr>
              <a:t>那样，先通过自己的专长赚钱，然后购买提价后的火车票送给穷人。或者，尊重穷人的意愿，把钱送给穷人，让他们爱买什么买什么。再不然，就努力说服别人捐款，专门用于资助穷人买火车票回家过年。这些办法都符合自愿原则和人道精神，都能避免一年一度举国排队所造成的付之东流的社会浪费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945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回家过年并非最急迫的需求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话虽如此，要是真有那么一笔善款，回家过年会是首选的资助项目吗？这个世界上，有更多更迫切的需求。口说无凭只是假慈悲，看看货真价实的慈善家在干什么吧。不妨用“慈善基金会”几个字搜索一下，艾滋，乳癌，唐氏，孤寡老人，失学儿童，什么都有，就是没有“春节返乡过年基金会”的。回家过年，算老几？</a:t>
            </a:r>
          </a:p>
        </p:txBody>
      </p:sp>
    </p:spTree>
    <p:extLst>
      <p:ext uri="{BB962C8B-B14F-4D97-AF65-F5344CB8AC3E}">
        <p14:creationId xmlns:p14="http://schemas.microsoft.com/office/powerpoint/2010/main" val="20523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提价没有伤害穷人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关心穷人的人还应该认识到，火车票提价其实并不增加穷人负担。是且只是旅客之间在春运期间的竞争，增加了穷人的负担。火车票的实际价格，已经被，而且只被，旅客之间的竞争推高了。经济学者要讨论的，只是名义车票是否跟上实际价格所造成的不同结果而已。在火车票的名义价格不跟上实际价格的情况下，穷人凭借其体力和时间参与竞争。但这并非对穷人有利，因为富人也可以出钱请体力很好的人与穷人竞争，也可以请购置了“电话追拨器”等设备的人来抢线。即便是火车票不提价，穷人也不能避免来自富人的竞争。当我们认识到穷人未必就是更强壮的人，也未必是更有手段的人的时候，这一点就更清楚了。</a:t>
            </a:r>
          </a:p>
        </p:txBody>
      </p:sp>
    </p:spTree>
    <p:extLst>
      <p:ext uri="{BB962C8B-B14F-4D97-AF65-F5344CB8AC3E}">
        <p14:creationId xmlns:p14="http://schemas.microsoft.com/office/powerpoint/2010/main" val="871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公共政策缺乏问责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除了经济规律，我们还能看到，当一个市场本来就能妥善解决的问题，放到社会大讨论和官僚机构那里，会产生多么糟糕的结果。推动这个糟糕结果的，有蹩脚的学界，即那些谈论需求刚性的思想者；有不负责任的舆论，即那些声称同情穷人却忍看他们狼狈不堪甚至陷入危险的观众；有敷衍了事的体制，即那些明知无效而硬让实名制上马的官员；还有以偏盖全的媒体，即那些突出报道某些人幸运地买到原价票的记者和编辑。相反，如果铁路是民营的，那它的所有者和管理者，就不会容许本来属于它的收入，因为票价过低而流入售票职员和黄牛党的腰包。如果火车站是民营的，那它就无法承担在其营业范围内旅客被挤伤、逼疯、踩死所引发的民事责任。我国对商店的低价促销活动有明确规定，目的是防范混乱和事故，遗憾的是它们似乎不适用于国营铁路的春运促销。</a:t>
            </a:r>
          </a:p>
        </p:txBody>
      </p:sp>
    </p:spTree>
    <p:extLst>
      <p:ext uri="{BB962C8B-B14F-4D97-AF65-F5344CB8AC3E}">
        <p14:creationId xmlns:p14="http://schemas.microsoft.com/office/powerpoint/2010/main" val="3485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5037" y="322806"/>
            <a:ext cx="7138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/>
              <a:t>低票价造成举国浪费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47" y="1246136"/>
            <a:ext cx="115460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火车票价不够高，其经济之恶，是那些用于排长队、拨电话、托关系、找黄牛、扫黄牛所耗费的努力，数以千万人的精疲力竭的努力，从整个社会上看，是被白白消耗掉的。如果这些人这段时间的努力，是用于通过他们的专业技能来服务他人，然后再把赚到的钱用以竞争火车票，那么这些乘客在争得火车票的同时，其努力也造福了其他人，也转化成了社会的财富。但现在的情况是，火车票以低价销售，人们靠排队来竞争。这种分配方式，必然引发利己不利人的资源耗散，而这种资源耗散只有通过提高票价才能消除。应该认识到，讨论火车票价问题并非“你比较重视效率就赞成提价、我比较重视公平就反对提价”的主观问题，而是一个如何消除社会浪费的客观问题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49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三条对策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358541"/>
            <a:ext cx="10863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 最后，让我回答三个问题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一</a:t>
            </a:r>
            <a:r>
              <a:rPr lang="zh-CN" altLang="en-US" sz="3200" dirty="0"/>
              <a:t>，火车票提价多少才算充分？提到春运恢复正常秩序时算充分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二</a:t>
            </a:r>
            <a:r>
              <a:rPr lang="zh-CN" altLang="en-US" sz="3200" dirty="0"/>
              <a:t>，怎样提价才合理？年前逐日递增，年后逐日递减，从而鼓励时间成本低的人早走晚归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三</a:t>
            </a:r>
            <a:r>
              <a:rPr lang="zh-CN" altLang="en-US" sz="3200" dirty="0"/>
              <a:t>，提价的后果是什么？部分出价最低但未必是最穷的人不能成行了，因为超过了运力的负荷，就必然会产生悲剧。除此以外，其他旅客照样可以回家，但他们并不通过排队来争得车票，而是凭劳动所得或他人捐助，购买充分提价的火车票回家。</a:t>
            </a:r>
          </a:p>
        </p:txBody>
      </p:sp>
    </p:spTree>
    <p:extLst>
      <p:ext uri="{BB962C8B-B14F-4D97-AF65-F5344CB8AC3E}">
        <p14:creationId xmlns:p14="http://schemas.microsoft.com/office/powerpoint/2010/main" val="370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27941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竞争的规则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33264" y="5598500"/>
            <a:ext cx="784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没有那个规则更公平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733264" y="4960774"/>
            <a:ext cx="784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竞争必有规则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3265" y="6139851"/>
            <a:ext cx="784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每种竞争都有成本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05635" y="1314547"/>
            <a:ext cx="2652216" cy="531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暴力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643953" y="1213335"/>
            <a:ext cx="784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一个岛，一百个人，一块面包</a:t>
            </a:r>
            <a:endParaRPr lang="zh-CN" altLang="en-US" sz="32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305635" y="2033811"/>
            <a:ext cx="2652216" cy="597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智力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3862317" y="2033331"/>
            <a:ext cx="784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文凭，考试</a:t>
            </a:r>
            <a:endParaRPr lang="zh-CN" altLang="en-US" sz="32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305635" y="2776343"/>
            <a:ext cx="2652216" cy="5083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论资排辈</a:t>
            </a:r>
            <a:endParaRPr lang="zh-CN" altLang="en-US" sz="36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05635" y="3491846"/>
            <a:ext cx="2652216" cy="5310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随机</a:t>
            </a:r>
            <a:endParaRPr lang="zh-CN" altLang="en-US" sz="4000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305635" y="4219188"/>
            <a:ext cx="2652216" cy="4414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价格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7548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3838" y="860651"/>
            <a:ext cx="768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为什么火车票价格不能</a:t>
            </a:r>
            <a:r>
              <a:rPr lang="zh-CN" altLang="en-US" sz="3600" dirty="0" smtClean="0"/>
              <a:t>上涨</a:t>
            </a:r>
            <a:endParaRPr lang="en-US" altLang="zh-CN" sz="3600" dirty="0" smtClean="0"/>
          </a:p>
          <a:p>
            <a:r>
              <a:rPr lang="zh-CN" altLang="en-US" sz="3600" dirty="0" smtClean="0"/>
              <a:t>价格管制原因（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周问答）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118763" y="2320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维稳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00315" y="2884395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既得利益者， 学生， 官员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00315" y="3448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人们无知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竞争的成本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18612" y="5213446"/>
            <a:ext cx="9621674" cy="873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许多竞争规则，其他人难以获益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75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202089"/>
            <a:ext cx="9144000" cy="1053366"/>
          </a:xfrm>
        </p:spPr>
        <p:txBody>
          <a:bodyPr/>
          <a:lstStyle/>
          <a:p>
            <a:r>
              <a:rPr lang="zh-CN" altLang="en-US" dirty="0"/>
              <a:t>短缺</a:t>
            </a:r>
            <a:r>
              <a:rPr lang="zh-CN" altLang="en-US" dirty="0" smtClean="0"/>
              <a:t>和过剩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1778" y="5683240"/>
            <a:ext cx="104496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任何商品，因为人们的需求没有止境，所以只要价格过低，就会出现短缺。消除短缺的唯一办法，就是把价格提到足够高。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305634" y="1379841"/>
            <a:ext cx="104496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稀缺与短缺的关系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305634" y="2352005"/>
            <a:ext cx="104496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短缺是因为价格受到限制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打车，春运，计划经济（凭票）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305634" y="3593918"/>
            <a:ext cx="104496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过剩是价格被人拔高的结果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价格被人为哄抬，以至于卖家不能仅仅通过价格把东西卖出去，还要加上其他竞争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手段</a:t>
            </a:r>
            <a:endParaRPr lang="en-US" altLang="zh-CN" sz="2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农产品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22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/>
          <a:lstStyle/>
          <a:p>
            <a:r>
              <a:rPr lang="zh-CN" altLang="en-US" dirty="0" smtClean="0"/>
              <a:t>寻租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0322" y="2101757"/>
            <a:ext cx="10124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无谓的损失，其他人不能从中得到任何好处的付出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216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635" y="655093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价高者得，社会财富增加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2593075" y="208810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价格竞争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93075" y="26524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社会的饼越做越大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1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59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>
                <a:latin typeface="+mj-lt"/>
                <a:ea typeface="+mj-ea"/>
                <a:cs typeface="+mj-cs"/>
              </a:rPr>
              <a:t>回家过年是</a:t>
            </a: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商品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759" y="1642491"/>
            <a:ext cx="113983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要强调的是，任何商品均如此。人们常有鸵鸟心态，在讨论价格的时候，会说那些正在触动他们神经的商品非常特殊，不是商品，所以价格规律不起作用。谈水费的时候，他们说水不是商品；谈学费的时候，教育不是商品；谈药费的时候，健康不是商品；谈旅费的时候，回家过年不是商品。然而，抱着这样的心态，只能让人脱离现实，而无法正视问题和寻求对策。毕竟，经济规律是不以人的意志为转移的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很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显然，回家过年不仅是商品，而且是可以变得颇为昂贵的商品。媒体渲染说回家不需要理由。可是，要在特定的时候回家，就需要理由了。这就好像说泡澡不需要理由，但要在北京到芝加哥的航班上泡个澡，就需要很多理由一样。事实上，春运综合症已经不间断地发生了十年以上，之所以仍未得到根本解决，正是因为春运期间短暂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的需求高峰，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无法支撑铁路硬件大幅升级的巨额成本。那么多人要同时回家，而且一年就那么一次，这就变成了奢侈的需求。</a:t>
            </a:r>
          </a:p>
        </p:txBody>
      </p:sp>
    </p:spTree>
    <p:extLst>
      <p:ext uri="{BB962C8B-B14F-4D97-AF65-F5344CB8AC3E}">
        <p14:creationId xmlns:p14="http://schemas.microsoft.com/office/powerpoint/2010/main" val="3064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4044</Words>
  <Application>Microsoft Office PowerPoint</Application>
  <PresentationFormat>宽屏</PresentationFormat>
  <Paragraphs>149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 Unicode MS</vt:lpstr>
      <vt:lpstr>Helvetica Neue</vt:lpstr>
      <vt:lpstr>PingFang SC</vt:lpstr>
      <vt:lpstr>宋体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  <vt:lpstr>稀缺</vt:lpstr>
      <vt:lpstr>选择和歧视</vt:lpstr>
      <vt:lpstr>竞争的规则</vt:lpstr>
      <vt:lpstr>竞争的成本</vt:lpstr>
      <vt:lpstr>短缺和过剩</vt:lpstr>
      <vt:lpstr>寻租</vt:lpstr>
      <vt:lpstr>价高者得，社会财富增加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user</cp:lastModifiedBy>
  <cp:revision>245</cp:revision>
  <dcterms:created xsi:type="dcterms:W3CDTF">2017-07-21T15:01:43Z</dcterms:created>
  <dcterms:modified xsi:type="dcterms:W3CDTF">2017-07-27T04:56:56Z</dcterms:modified>
</cp:coreProperties>
</file>