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66" r:id="rId5"/>
    <p:sldId id="257" r:id="rId6"/>
    <p:sldId id="260" r:id="rId7"/>
    <p:sldId id="263" r:id="rId8"/>
    <p:sldId id="264" r:id="rId9"/>
    <p:sldId id="265" r:id="rId10"/>
    <p:sldId id="267" r:id="rId11"/>
    <p:sldId id="258" r:id="rId12"/>
    <p:sldId id="259"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379073" y="241370"/>
            <a:ext cx="9144000" cy="1039718"/>
          </a:xfrm>
        </p:spPr>
        <p:txBody>
          <a:bodyPr>
            <a:normAutofit/>
          </a:bodyPr>
          <a:lstStyle/>
          <a:p>
            <a:r>
              <a:rPr lang="zh-CN" altLang="en-US" dirty="0" smtClean="0"/>
              <a:t>表单</a:t>
            </a:r>
            <a:endParaRPr lang="zh-CN" altLang="en-US" b="1" dirty="0"/>
          </a:p>
        </p:txBody>
      </p:sp>
      <p:sp>
        <p:nvSpPr>
          <p:cNvPr id="4" name="矩形 3"/>
          <p:cNvSpPr/>
          <p:nvPr/>
        </p:nvSpPr>
        <p:spPr>
          <a:xfrm>
            <a:off x="612756" y="1281088"/>
            <a:ext cx="1811714" cy="2031325"/>
          </a:xfrm>
          <a:prstGeom prst="rect">
            <a:avLst/>
          </a:prstGeom>
        </p:spPr>
        <p:txBody>
          <a:bodyPr wrap="none">
            <a:spAutoFit/>
          </a:bodyPr>
          <a:lstStyle/>
          <a:p>
            <a:r>
              <a:rPr lang="zh-CN" altLang="en-US" b="1" dirty="0">
                <a:solidFill>
                  <a:srgbClr val="455A64"/>
                </a:solidFill>
                <a:latin typeface="Helvetica Neue"/>
              </a:rPr>
              <a:t>模板驱动式表</a:t>
            </a:r>
            <a:r>
              <a:rPr lang="zh-CN" altLang="en-US" b="1" dirty="0" smtClean="0">
                <a:solidFill>
                  <a:srgbClr val="455A64"/>
                </a:solidFill>
                <a:latin typeface="Helvetica Neue"/>
              </a:rPr>
              <a:t>单</a:t>
            </a:r>
            <a:endParaRPr lang="en-US" altLang="zh-CN" dirty="0" smtClean="0">
              <a:solidFill>
                <a:srgbClr val="455A64"/>
              </a:solidFill>
              <a:latin typeface="Helvetica Neue"/>
            </a:endParaRPr>
          </a:p>
          <a:p>
            <a:endParaRPr lang="en-US" altLang="zh-CN" dirty="0">
              <a:solidFill>
                <a:srgbClr val="455A64"/>
              </a:solidFill>
              <a:latin typeface="Helvetica Neue"/>
            </a:endParaRPr>
          </a:p>
          <a:p>
            <a:endParaRPr lang="en-US" altLang="zh-CN" dirty="0" smtClean="0">
              <a:solidFill>
                <a:srgbClr val="455A64"/>
              </a:solidFill>
              <a:latin typeface="Helvetica Neue"/>
            </a:endParaRPr>
          </a:p>
          <a:p>
            <a:endParaRPr lang="en-US" altLang="zh-CN" dirty="0">
              <a:solidFill>
                <a:srgbClr val="455A64"/>
              </a:solidFill>
              <a:latin typeface="Helvetica Neue"/>
            </a:endParaRPr>
          </a:p>
          <a:p>
            <a:r>
              <a:rPr lang="zh-CN" altLang="en-US" dirty="0" smtClean="0">
                <a:solidFill>
                  <a:srgbClr val="455A64"/>
                </a:solidFill>
                <a:latin typeface="Helvetica Neue"/>
              </a:rPr>
              <a:t> </a:t>
            </a:r>
            <a:endParaRPr lang="en-US" altLang="zh-CN" dirty="0" smtClean="0">
              <a:solidFill>
                <a:srgbClr val="455A64"/>
              </a:solidFill>
              <a:latin typeface="Helvetica Neue"/>
            </a:endParaRPr>
          </a:p>
          <a:p>
            <a:endParaRPr lang="en-US" altLang="zh-CN" b="1" dirty="0">
              <a:solidFill>
                <a:srgbClr val="455A64"/>
              </a:solidFill>
              <a:latin typeface="Helvetica Neue"/>
            </a:endParaRPr>
          </a:p>
          <a:p>
            <a:r>
              <a:rPr lang="zh-CN" altLang="en-US" b="1" dirty="0" smtClean="0">
                <a:solidFill>
                  <a:srgbClr val="455A64"/>
                </a:solidFill>
                <a:latin typeface="Helvetica Neue"/>
              </a:rPr>
              <a:t>响应</a:t>
            </a:r>
            <a:r>
              <a:rPr lang="zh-CN" altLang="en-US" b="1" dirty="0">
                <a:solidFill>
                  <a:srgbClr val="455A64"/>
                </a:solidFill>
                <a:latin typeface="Helvetica Neue"/>
              </a:rPr>
              <a:t>式表单</a:t>
            </a:r>
            <a:endParaRPr lang="zh-CN" altLang="en-US" dirty="0"/>
          </a:p>
        </p:txBody>
      </p:sp>
    </p:spTree>
    <p:extLst>
      <p:ext uri="{BB962C8B-B14F-4D97-AF65-F5344CB8AC3E}">
        <p14:creationId xmlns:p14="http://schemas.microsoft.com/office/powerpoint/2010/main" val="394102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dirty="0"/>
              <a:t>模板语法</a:t>
            </a:r>
          </a:p>
        </p:txBody>
      </p:sp>
      <p:sp>
        <p:nvSpPr>
          <p:cNvPr id="7" name="Rectangle 3"/>
          <p:cNvSpPr>
            <a:spLocks noChangeArrowheads="1"/>
          </p:cNvSpPr>
          <p:nvPr/>
        </p:nvSpPr>
        <p:spPr bwMode="auto">
          <a:xfrm>
            <a:off x="559558" y="1727553"/>
            <a:ext cx="6346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*ngFor</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{{hero.name}}</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(click)</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a:t>
            </a:r>
            <a:r>
              <a:rPr kumimoji="0" lang="zh-CN" altLang="zh-CN" sz="2800" b="0" i="0" u="none" strike="noStrike" cap="none" normalizeH="0" baseline="0" dirty="0" smtClean="0">
                <a:ln>
                  <a:noFill/>
                </a:ln>
                <a:solidFill>
                  <a:srgbClr val="546E7A"/>
                </a:solidFill>
                <a:effectLst/>
                <a:ea typeface="Helvetica Neue"/>
              </a:rPr>
              <a:t>和</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&lt;hero-detail&gt;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78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765" y="240715"/>
            <a:ext cx="11025051" cy="369332"/>
          </a:xfrm>
          <a:prstGeom prst="rect">
            <a:avLst/>
          </a:prstGeom>
        </p:spPr>
        <p:txBody>
          <a:bodyPr wrap="square">
            <a:spAutoFit/>
          </a:bodyPr>
          <a:lstStyle/>
          <a:p>
            <a:r>
              <a:rPr lang="zh-CN" altLang="en-US" dirty="0">
                <a:solidFill>
                  <a:srgbClr val="455A64"/>
                </a:solidFill>
                <a:latin typeface="Helvetica Neue"/>
              </a:rPr>
              <a:t>组件、指令和管道</a:t>
            </a:r>
            <a:r>
              <a:rPr lang="zh-CN" altLang="en-US" b="1" dirty="0">
                <a:solidFill>
                  <a:srgbClr val="455A64"/>
                </a:solidFill>
                <a:latin typeface="Helvetica Neue"/>
              </a:rPr>
              <a:t>只能</a:t>
            </a:r>
            <a:r>
              <a:rPr lang="zh-CN" altLang="en-US" dirty="0">
                <a:solidFill>
                  <a:srgbClr val="455A64"/>
                </a:solidFill>
                <a:latin typeface="Helvetica Neue"/>
              </a:rPr>
              <a:t>属于一个模块</a:t>
            </a:r>
            <a:r>
              <a:rPr lang="zh-CN" altLang="en-US" dirty="0" smtClean="0">
                <a:solidFill>
                  <a:srgbClr val="455A64"/>
                </a:solidFill>
                <a:latin typeface="Helvetica Neue"/>
              </a:rPr>
              <a:t>。</a:t>
            </a:r>
            <a:r>
              <a:rPr lang="zh-CN" altLang="en-US" b="1" dirty="0" smtClean="0">
                <a:solidFill>
                  <a:srgbClr val="455A64"/>
                </a:solidFill>
                <a:latin typeface="Helvetica Neue"/>
              </a:rPr>
              <a:t>永远</a:t>
            </a:r>
            <a:r>
              <a:rPr lang="zh-CN" altLang="en-US" b="1" dirty="0">
                <a:solidFill>
                  <a:srgbClr val="455A64"/>
                </a:solidFill>
                <a:latin typeface="Helvetica Neue"/>
              </a:rPr>
              <a:t>不要再次声明属于其它模块的类。</a:t>
            </a:r>
            <a:endParaRPr lang="zh-CN" altLang="en-US" b="0" i="0" dirty="0">
              <a:solidFill>
                <a:srgbClr val="455A64"/>
              </a:solidFill>
              <a:effectLst/>
              <a:latin typeface="Helvetica Neue"/>
            </a:endParaRPr>
          </a:p>
        </p:txBody>
      </p:sp>
    </p:spTree>
    <p:extLst>
      <p:ext uri="{BB962C8B-B14F-4D97-AF65-F5344CB8AC3E}">
        <p14:creationId xmlns:p14="http://schemas.microsoft.com/office/powerpoint/2010/main" val="25737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2685" y="300837"/>
            <a:ext cx="1818126" cy="369332"/>
          </a:xfrm>
          <a:prstGeom prst="rect">
            <a:avLst/>
          </a:prstGeom>
        </p:spPr>
        <p:txBody>
          <a:bodyPr wrap="none">
            <a:spAutoFit/>
          </a:bodyPr>
          <a:lstStyle/>
          <a:p>
            <a:r>
              <a:rPr lang="en-US" altLang="zh-CN" b="1" dirty="0">
                <a:solidFill>
                  <a:srgbClr val="546E7A"/>
                </a:solidFill>
                <a:latin typeface="Helvetica Neue"/>
              </a:rPr>
              <a:t>Angular </a:t>
            </a:r>
            <a:r>
              <a:rPr lang="zh-CN" altLang="en-US" b="1" dirty="0">
                <a:solidFill>
                  <a:srgbClr val="546E7A"/>
                </a:solidFill>
                <a:latin typeface="Helvetica Neue"/>
              </a:rPr>
              <a:t>模块化</a:t>
            </a:r>
            <a:endParaRPr lang="zh-CN" altLang="en-US" b="1" i="0" dirty="0">
              <a:solidFill>
                <a:srgbClr val="546E7A"/>
              </a:solidFill>
              <a:effectLst/>
              <a:latin typeface="Helvetica Neue"/>
            </a:endParaRPr>
          </a:p>
        </p:txBody>
      </p:sp>
      <p:sp>
        <p:nvSpPr>
          <p:cNvPr id="7" name="Rectangle 1"/>
          <p:cNvSpPr>
            <a:spLocks noChangeArrowheads="1"/>
          </p:cNvSpPr>
          <p:nvPr/>
        </p:nvSpPr>
        <p:spPr bwMode="auto">
          <a:xfrm>
            <a:off x="562685" y="729492"/>
            <a:ext cx="30973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FormsModule</a:t>
            </a:r>
            <a:r>
              <a:rPr kumimoji="0" lang="zh-CN" altLang="zh-CN" sz="1600" b="0" i="0" u="none" strike="noStrike" cap="none" normalizeH="0" baseline="0" smtClean="0">
                <a:ln>
                  <a:noFill/>
                </a:ln>
                <a:solidFill>
                  <a:srgbClr val="546E7A"/>
                </a:solidFill>
                <a:effectLst/>
                <a:ea typeface="Helvetica Neue"/>
              </a:rPr>
              <a:t>、</a:t>
            </a: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HttpModule</a:t>
            </a:r>
            <a:r>
              <a:rPr kumimoji="0" lang="zh-CN" altLang="zh-CN" sz="1600" b="0" i="0" u="none" strike="noStrike" cap="none" normalizeH="0" baseline="0" smtClean="0">
                <a:ln>
                  <a:noFill/>
                </a:ln>
                <a:solidFill>
                  <a:srgbClr val="546E7A"/>
                </a:solidFill>
                <a:effectLst/>
                <a:ea typeface="Helvetica Neue"/>
              </a:rPr>
              <a:t>、</a:t>
            </a:r>
            <a:r>
              <a:rPr kumimoji="0" lang="zh-CN" altLang="zh-CN" sz="1100" b="0" i="0" u="none" strike="noStrike" cap="none" normalizeH="0" baseline="0" smtClean="0">
                <a:ln>
                  <a:noFill/>
                </a:ln>
                <a:solidFill>
                  <a:srgbClr val="00796B"/>
                </a:solidFill>
                <a:effectLst/>
                <a:latin typeface="Arial Unicode MS" panose="020B0604020202020204" pitchFamily="34" charset="-122"/>
                <a:ea typeface="Monaco"/>
              </a:rPr>
              <a:t>RouterModule</a:t>
            </a:r>
            <a:r>
              <a:rPr kumimoji="0" lang="zh-CN" altLang="zh-CN" sz="1000" b="0" i="0" u="none" strike="noStrike" cap="none" normalizeH="0" baseline="0" smtClean="0">
                <a:ln>
                  <a:noFill/>
                </a:ln>
                <a:solidFill>
                  <a:schemeClr val="tx1"/>
                </a:solidFill>
                <a:effectLst/>
              </a:rPr>
              <a:t> </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
        <p:nvSpPr>
          <p:cNvPr id="8" name="矩形 7"/>
          <p:cNvSpPr/>
          <p:nvPr/>
        </p:nvSpPr>
        <p:spPr>
          <a:xfrm>
            <a:off x="562685" y="1127369"/>
            <a:ext cx="1114408" cy="369332"/>
          </a:xfrm>
          <a:prstGeom prst="rect">
            <a:avLst/>
          </a:prstGeom>
        </p:spPr>
        <p:txBody>
          <a:bodyPr wrap="none">
            <a:spAutoFit/>
          </a:bodyPr>
          <a:lstStyle/>
          <a:p>
            <a:r>
              <a:rPr lang="zh-CN" altLang="en-US" b="1" dirty="0">
                <a:solidFill>
                  <a:srgbClr val="546E7A"/>
                </a:solidFill>
                <a:latin typeface="Helvetica Neue"/>
              </a:rPr>
              <a:t>惰性加载</a:t>
            </a:r>
            <a:endParaRPr lang="zh-CN" altLang="en-US" dirty="0"/>
          </a:p>
        </p:txBody>
      </p:sp>
      <p:sp>
        <p:nvSpPr>
          <p:cNvPr id="9" name="矩形 8"/>
          <p:cNvSpPr/>
          <p:nvPr/>
        </p:nvSpPr>
        <p:spPr>
          <a:xfrm>
            <a:off x="562685" y="1556024"/>
            <a:ext cx="2167581" cy="369332"/>
          </a:xfrm>
          <a:prstGeom prst="rect">
            <a:avLst/>
          </a:prstGeom>
        </p:spPr>
        <p:txBody>
          <a:bodyPr wrap="none">
            <a:spAutoFit/>
          </a:bodyPr>
          <a:lstStyle/>
          <a:p>
            <a:r>
              <a:rPr lang="zh-CN" altLang="en-US" b="1" dirty="0">
                <a:solidFill>
                  <a:srgbClr val="546E7A"/>
                </a:solidFill>
                <a:latin typeface="Helvetica Neue"/>
              </a:rPr>
              <a:t>在 </a:t>
            </a:r>
            <a:r>
              <a:rPr lang="en-US" altLang="zh-CN" b="1" dirty="0" err="1">
                <a:solidFill>
                  <a:srgbClr val="546E7A"/>
                </a:solidFill>
                <a:latin typeface="Helvetica Neue"/>
              </a:rPr>
              <a:t>main.ts</a:t>
            </a:r>
            <a:r>
              <a:rPr lang="en-US" altLang="zh-CN" b="1" dirty="0">
                <a:solidFill>
                  <a:srgbClr val="546E7A"/>
                </a:solidFill>
                <a:latin typeface="Helvetica Neue"/>
              </a:rPr>
              <a:t> </a:t>
            </a:r>
            <a:r>
              <a:rPr lang="zh-CN" altLang="en-US" b="1" dirty="0">
                <a:solidFill>
                  <a:srgbClr val="546E7A"/>
                </a:solidFill>
                <a:latin typeface="Helvetica Neue"/>
              </a:rPr>
              <a:t>中引导</a:t>
            </a:r>
            <a:endParaRPr lang="zh-CN" altLang="en-US" b="1" i="0" dirty="0">
              <a:solidFill>
                <a:srgbClr val="546E7A"/>
              </a:solidFill>
              <a:effectLst/>
              <a:latin typeface="Helvetica Neue"/>
            </a:endParaRPr>
          </a:p>
        </p:txBody>
      </p:sp>
    </p:spTree>
    <p:extLst>
      <p:ext uri="{BB962C8B-B14F-4D97-AF65-F5344CB8AC3E}">
        <p14:creationId xmlns:p14="http://schemas.microsoft.com/office/powerpoint/2010/main" val="179603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双向数据绑定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FF0000"/>
                </a:solidFill>
                <a:latin typeface="Helvetica Neue"/>
              </a:rPr>
              <a:t>结构型</a:t>
            </a:r>
            <a:r>
              <a:rPr lang="zh-CN" altLang="en-US" dirty="0">
                <a:solidFill>
                  <a:srgbClr val="FF0000"/>
                </a:solidFill>
                <a:latin typeface="Helvetica Neue"/>
              </a:rPr>
              <a:t>指令</a:t>
            </a:r>
            <a:r>
              <a:rPr lang="zh-CN" altLang="en-US" dirty="0">
                <a:solidFill>
                  <a:srgbClr val="546E7A"/>
                </a:solidFill>
                <a:latin typeface="Helvetica Neue"/>
              </a:rPr>
              <a:t>和</a:t>
            </a:r>
            <a:r>
              <a:rPr lang="zh-CN" altLang="en-US" b="1" dirty="0">
                <a:solidFill>
                  <a:srgbClr val="FF0000"/>
                </a:solidFill>
                <a:latin typeface="Helvetica Neue"/>
              </a:rPr>
              <a:t>属性 </a:t>
            </a:r>
            <a:r>
              <a:rPr lang="en-US" altLang="zh-CN" b="1" dirty="0">
                <a:solidFill>
                  <a:srgbClr val="FF0000"/>
                </a:solidFill>
                <a:latin typeface="Helvetica Neue"/>
              </a:rPr>
              <a:t>(attribute) </a:t>
            </a:r>
            <a:r>
              <a:rPr lang="zh-CN" altLang="en-US" b="1" dirty="0">
                <a:solidFill>
                  <a:srgbClr val="FF0000"/>
                </a:solidFill>
                <a:latin typeface="Helvetica Neue"/>
              </a:rPr>
              <a:t>型</a:t>
            </a:r>
            <a:r>
              <a:rPr lang="zh-CN" altLang="en-US" dirty="0" smtClean="0">
                <a:solidFill>
                  <a:srgbClr val="FF0000"/>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310</Words>
  <Application>Microsoft Office PowerPoint</Application>
  <PresentationFormat>宽屏</PresentationFormat>
  <Paragraphs>77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PowerPoint 演示文稿</vt:lpstr>
      <vt:lpstr>组件</vt:lpstr>
      <vt:lpstr>元数据</vt:lpstr>
      <vt:lpstr>数据绑定</vt:lpstr>
      <vt:lpstr>指令</vt:lpstr>
      <vt:lpstr>服务</vt:lpstr>
      <vt:lpstr>表单</vt:lpstr>
      <vt:lpstr>模板语法</vt:lpstr>
      <vt:lpstr>生命周期钩子     生命周期钩子</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Fred</cp:lastModifiedBy>
  <cp:revision>82</cp:revision>
  <dcterms:created xsi:type="dcterms:W3CDTF">2017-07-30T08:01:04Z</dcterms:created>
  <dcterms:modified xsi:type="dcterms:W3CDTF">2017-07-31T01:16:20Z</dcterms:modified>
</cp:coreProperties>
</file>