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6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5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8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0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2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7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3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5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5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9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cn/docs/ts/latest/guide/template-syntax.html#ref-vars" TargetMode="External"/><Relationship Id="rId7" Type="http://schemas.openxmlformats.org/officeDocument/2006/relationships/hyperlink" Target="https://angular.cn/docs/ts/latest/guide/template-syntax.html#idempotence" TargetMode="External"/><Relationship Id="rId2" Type="http://schemas.openxmlformats.org/officeDocument/2006/relationships/hyperlink" Target="https://angular.cn/docs/ts/latest/guide/template-syntax.html#template-input-variabl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ngular.cn/docs/ts/latest/guide/template-syntax.html#simplicity" TargetMode="External"/><Relationship Id="rId5" Type="http://schemas.openxmlformats.org/officeDocument/2006/relationships/hyperlink" Target="https://angular.cn/docs/ts/latest/guide/template-syntax.html#quick-execution" TargetMode="External"/><Relationship Id="rId4" Type="http://schemas.openxmlformats.org/officeDocument/2006/relationships/hyperlink" Target="https://angular.cn/docs/ts/latest/guide/template-syntax.html#no-visible-side-effec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cn/docs/ts/latest/guide/template-syntax.html#no-visible-side-effect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291988" y="242558"/>
            <a:ext cx="9144000" cy="1039718"/>
          </a:xfrm>
        </p:spPr>
        <p:txBody>
          <a:bodyPr>
            <a:normAutofit/>
          </a:bodyPr>
          <a:lstStyle/>
          <a:p>
            <a:r>
              <a:rPr lang="zh-CN" altLang="en-US" dirty="0"/>
              <a:t>模板语法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3413" y="1282276"/>
            <a:ext cx="63466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*ngFor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{{hero.name}}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(click)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[hero]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&lt;hero-detail&gt;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3412" y="1952662"/>
            <a:ext cx="6243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546E7A"/>
                </a:solidFill>
                <a:latin typeface="Helvetica Neue"/>
              </a:rPr>
              <a:t>插值表达式 </a:t>
            </a:r>
            <a:r>
              <a:rPr lang="en-US" altLang="zh-CN" b="1" dirty="0" smtClean="0">
                <a:solidFill>
                  <a:srgbClr val="546E7A"/>
                </a:solidFill>
                <a:latin typeface="Helvetica Neue"/>
              </a:rPr>
              <a:t>( 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{﻿{...}}</a:t>
            </a:r>
            <a:r>
              <a:rPr lang="zh-CN" altLang="en-US" b="1" dirty="0" smtClean="0">
                <a:solidFill>
                  <a:srgbClr val="546E7A"/>
                </a:solidFill>
                <a:latin typeface="Helvetica Neue"/>
              </a:rPr>
              <a:t> </a:t>
            </a:r>
            <a:r>
              <a:rPr lang="en-US" altLang="zh-CN" b="1" dirty="0" smtClean="0">
                <a:solidFill>
                  <a:srgbClr val="546E7A"/>
                </a:solidFill>
                <a:latin typeface="Helvetica Neue"/>
              </a:rPr>
              <a:t>) </a:t>
            </a:r>
            <a:endParaRPr lang="en-US" altLang="zh-CN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2714" y="1952662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Interpolation </a:t>
            </a:r>
            <a:endParaRPr lang="en-US" altLang="zh-CN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3412" y="2475882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模板表达式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1480" y="2475882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Template expressions</a:t>
            </a:r>
            <a:endParaRPr lang="en-US" altLang="zh-CN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3412" y="299910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模板语句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0256" y="2999102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Template statements</a:t>
            </a:r>
            <a:endParaRPr lang="en-US" altLang="zh-CN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64181" y="302987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有副作用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88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6357" y="125624"/>
            <a:ext cx="3013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546E7A"/>
                </a:solidFill>
                <a:latin typeface="Helvetica Neue"/>
              </a:rPr>
              <a:t>模板表达式</a:t>
            </a:r>
            <a:endParaRPr lang="zh-CN" altLang="en-US" sz="44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109" y="1083900"/>
            <a:ext cx="11369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模板</a:t>
            </a:r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表达式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产生一个值。 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Angular 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执行这个表达式，并把它赋值给绑定目标的属性，这个绑定目标可能是 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HTML 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元素、组件或指令。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46357" y="1919066"/>
            <a:ext cx="4345741" cy="5241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支持和禁止的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JavaScript 表达式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语法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rgbClr val="546E7A"/>
              </a:solidFill>
              <a:effectLst/>
              <a:ea typeface="Helvetica Neue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150" y="2619264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546E7A"/>
                </a:solidFill>
                <a:latin typeface="Helvetica Neue"/>
              </a:rPr>
              <a:t>表达式上下文</a:t>
            </a:r>
            <a:endParaRPr lang="zh-CN" altLang="en-US" sz="24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5771" y="3269764"/>
            <a:ext cx="11366178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&lt;div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ngFor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"let hero of heroes"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{{hero.name}}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&lt;/div&gt;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&lt;input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#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heroInput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{{heroInput.value}}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08618" y="3229963"/>
            <a:ext cx="258560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976D2"/>
                </a:solidFill>
                <a:effectLst/>
                <a:latin typeface="Arial" panose="020B0604020202020204" pitchFamily="34" charset="0"/>
                <a:ea typeface="Helvetica Neue"/>
                <a:hlinkClick r:id="rId2"/>
              </a:rPr>
              <a:t>模板输入变量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 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let hero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608618" y="3709674"/>
            <a:ext cx="519545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976D2"/>
                </a:solidFill>
                <a:effectLst/>
                <a:latin typeface="Arial" panose="020B0604020202020204" pitchFamily="34" charset="0"/>
                <a:ea typeface="Helvetica Neue"/>
                <a:hlinkClick r:id="rId3"/>
              </a:rPr>
              <a:t>模板引用变量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#heroInput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9261" y="4330359"/>
            <a:ext cx="11125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46E7A"/>
                </a:solidFill>
                <a:latin typeface="Helvetica Neue"/>
              </a:rPr>
              <a:t>表达式中的上下文变量是由</a:t>
            </a:r>
            <a:r>
              <a:rPr lang="zh-CN" altLang="en-US" sz="2000" b="1" dirty="0">
                <a:solidFill>
                  <a:srgbClr val="546E7A"/>
                </a:solidFill>
                <a:latin typeface="Helvetica Neue"/>
              </a:rPr>
              <a:t>模板变量</a:t>
            </a:r>
            <a:r>
              <a:rPr lang="zh-CN" altLang="en-US" sz="2000" dirty="0">
                <a:solidFill>
                  <a:srgbClr val="546E7A"/>
                </a:solidFill>
                <a:latin typeface="Helvetica Neue"/>
              </a:rPr>
              <a:t>、指令的</a:t>
            </a:r>
            <a:r>
              <a:rPr lang="zh-CN" altLang="en-US" sz="2000" b="1" dirty="0">
                <a:solidFill>
                  <a:srgbClr val="546E7A"/>
                </a:solidFill>
                <a:latin typeface="Helvetica Neue"/>
              </a:rPr>
              <a:t>上下文变量</a:t>
            </a:r>
            <a:r>
              <a:rPr lang="zh-CN" altLang="en-US" sz="2000" dirty="0">
                <a:solidFill>
                  <a:srgbClr val="546E7A"/>
                </a:solidFill>
                <a:latin typeface="Helvetica Neue"/>
              </a:rPr>
              <a:t>（如果有）和组件的</a:t>
            </a:r>
            <a:r>
              <a:rPr lang="zh-CN" altLang="en-US" sz="2000" b="1" dirty="0">
                <a:solidFill>
                  <a:srgbClr val="546E7A"/>
                </a:solidFill>
                <a:latin typeface="Helvetica Neue"/>
              </a:rPr>
              <a:t>成员</a:t>
            </a:r>
            <a:r>
              <a:rPr lang="zh-CN" altLang="en-US" sz="2000" dirty="0">
                <a:solidFill>
                  <a:srgbClr val="546E7A"/>
                </a:solidFill>
                <a:latin typeface="Helvetica Neue"/>
              </a:rPr>
              <a:t>叠加而成的</a:t>
            </a:r>
            <a:r>
              <a:rPr lang="zh-CN" altLang="en-US" sz="2000" dirty="0" smtClean="0">
                <a:solidFill>
                  <a:srgbClr val="546E7A"/>
                </a:solidFill>
                <a:latin typeface="Helvetica Neue"/>
              </a:rPr>
              <a:t>。</a:t>
            </a:r>
            <a:endParaRPr lang="en-US" altLang="zh-CN" sz="2000" dirty="0" smtClean="0">
              <a:solidFill>
                <a:srgbClr val="546E7A"/>
              </a:solidFill>
              <a:latin typeface="Helvetica Neue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Helvetica Neue"/>
              </a:rPr>
              <a:t>优先级：模板变量 </a:t>
            </a:r>
            <a:r>
              <a:rPr lang="en-US" altLang="zh-CN" sz="2000" dirty="0" smtClean="0">
                <a:solidFill>
                  <a:srgbClr val="FF0000"/>
                </a:solidFill>
                <a:latin typeface="Helvetica Neue"/>
              </a:rPr>
              <a:t>&gt; </a:t>
            </a:r>
            <a:r>
              <a:rPr lang="zh-CN" altLang="en-US" sz="2000" dirty="0" smtClean="0">
                <a:solidFill>
                  <a:srgbClr val="FF0000"/>
                </a:solidFill>
                <a:latin typeface="Helvetica Neue"/>
              </a:rPr>
              <a:t>指令</a:t>
            </a:r>
            <a:r>
              <a:rPr lang="zh-CN" altLang="en-US" sz="2000" dirty="0">
                <a:solidFill>
                  <a:srgbClr val="FF0000"/>
                </a:solidFill>
                <a:latin typeface="Helvetica Neue"/>
              </a:rPr>
              <a:t>的上下文</a:t>
            </a:r>
            <a:r>
              <a:rPr lang="zh-CN" altLang="en-US" sz="2000" dirty="0" smtClean="0">
                <a:solidFill>
                  <a:srgbClr val="FF0000"/>
                </a:solidFill>
                <a:latin typeface="Helvetica Neue"/>
              </a:rPr>
              <a:t>变量 </a:t>
            </a:r>
            <a:r>
              <a:rPr lang="en-US" altLang="zh-CN" sz="2000" dirty="0" smtClean="0">
                <a:solidFill>
                  <a:srgbClr val="FF0000"/>
                </a:solidFill>
                <a:latin typeface="Helvetica Neue"/>
              </a:rPr>
              <a:t>&gt; </a:t>
            </a:r>
            <a:r>
              <a:rPr lang="zh-CN" altLang="en-US" sz="2000" dirty="0" smtClean="0">
                <a:solidFill>
                  <a:srgbClr val="FF0000"/>
                </a:solidFill>
                <a:latin typeface="Helvetica Neue"/>
              </a:rPr>
              <a:t>组件</a:t>
            </a:r>
            <a:r>
              <a:rPr lang="zh-CN" altLang="en-US" sz="2000" dirty="0">
                <a:solidFill>
                  <a:srgbClr val="FF0000"/>
                </a:solidFill>
                <a:latin typeface="Helvetica Neue"/>
              </a:rPr>
              <a:t>的成员</a:t>
            </a:r>
            <a:r>
              <a:rPr lang="zh-CN" altLang="en-US" sz="2000" dirty="0">
                <a:solidFill>
                  <a:srgbClr val="546E7A"/>
                </a:solidFill>
                <a:latin typeface="Helvetica Neue"/>
              </a:rPr>
              <a:t>。</a:t>
            </a:r>
            <a:endParaRPr lang="zh-CN" altLang="en-US" sz="20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08786" y="5169606"/>
            <a:ext cx="11226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模板表达式不能引用全局命名空间中的任何东西，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indow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document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console.log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Math.max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。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60324" y="381555"/>
            <a:ext cx="8288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hlinkClick r:id="rId4"/>
              </a:rPr>
              <a:t>没有可见的副作用</a:t>
            </a:r>
            <a:r>
              <a:rPr lang="zh-CN" altLang="en-US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hlinkClick r:id="rId5"/>
              </a:rPr>
              <a:t>执行迅速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hlinkClick r:id="rId6"/>
              </a:rPr>
              <a:t>非常简单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hlinkClick r:id="rId7"/>
              </a:rPr>
              <a:t>幂等性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2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6357" y="125624"/>
            <a:ext cx="2448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546E7A"/>
                </a:solidFill>
                <a:latin typeface="Helvetica Neue"/>
              </a:rPr>
              <a:t>模板语句</a:t>
            </a:r>
            <a:endParaRPr lang="zh-CN" altLang="en-US" sz="44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60324" y="381555"/>
            <a:ext cx="1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hlinkClick r:id="rId2"/>
              </a:rPr>
              <a:t>有副作用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4034" y="1099356"/>
            <a:ext cx="10216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A template 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statement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 responds to an 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event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 raised by a binding target such as an element, component, or directive. 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4033" y="1899575"/>
            <a:ext cx="414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96B"/>
                </a:solidFill>
                <a:latin typeface="Monaco"/>
              </a:rPr>
              <a:t>(event)="statement"</a:t>
            </a:r>
            <a:endParaRPr lang="zh-CN" altLang="en-U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540252" y="2422795"/>
            <a:ext cx="990014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&lt;button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click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"onSave($event)"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Save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&lt;/button&gt;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endParaRPr lang="en-US" altLang="zh-CN" sz="2000" dirty="0">
              <a:solidFill>
                <a:srgbClr val="455A64"/>
              </a:solidFill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&lt;button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ngFor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"let hero of heroes"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click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"deleteHero(hero)"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{{hero.name}}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&lt;/button&gt;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endParaRPr lang="en-US" altLang="zh-CN" sz="2000" dirty="0">
              <a:solidFill>
                <a:srgbClr val="455A64"/>
              </a:solidFill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&lt;form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#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heroForm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ngSubmit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"onSubmit(heroForm)"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...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&lt;/form&gt;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4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9487" y="210189"/>
            <a:ext cx="2448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546E7A"/>
                </a:solidFill>
                <a:latin typeface="Helvetica Neue"/>
              </a:rPr>
              <a:t>绑定语法</a:t>
            </a:r>
            <a:endParaRPr lang="zh-CN" altLang="en-US" sz="44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44230" y="979631"/>
          <a:ext cx="10143321" cy="3323503"/>
        </p:xfrm>
        <a:graphic>
          <a:graphicData uri="http://schemas.openxmlformats.org/drawingml/2006/table">
            <a:tbl>
              <a:tblPr/>
              <a:tblGrid>
                <a:gridCol w="3381107"/>
                <a:gridCol w="3381107"/>
                <a:gridCol w="3381107"/>
              </a:tblGrid>
              <a:tr h="47481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数据方向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语法</a:t>
                      </a:r>
                    </a:p>
                  </a:txBody>
                  <a:tcPr marL="294009" marR="294009" marT="147005" marB="147005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绑定类型</a:t>
                      </a:r>
                    </a:p>
                  </a:txBody>
                  <a:tcPr marL="294009" marR="294009" marT="147005" marB="147005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607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 smtClean="0">
                          <a:effectLst/>
                          <a:latin typeface="Helvetica Neue"/>
                        </a:rPr>
                        <a:t>数据源</a:t>
                      </a:r>
                      <a:r>
                        <a:rPr lang="zh-CN" altLang="en-US" sz="1700" b="0" baseline="0" dirty="0" smtClean="0">
                          <a:effectLst/>
                          <a:latin typeface="Helvetica Neue"/>
                        </a:rPr>
                        <a:t> </a:t>
                      </a:r>
                      <a:r>
                        <a:rPr lang="en-US" altLang="zh-CN" sz="1700" b="0" baseline="0" dirty="0" smtClean="0">
                          <a:effectLst/>
                          <a:latin typeface="Helvetica Neue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zh-CN" altLang="en-US" sz="1700" b="0" dirty="0" smtClean="0">
                          <a:effectLst/>
                          <a:latin typeface="Helvetica Neue"/>
                        </a:rPr>
                        <a:t>视图</a:t>
                      </a:r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目标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 smtClean="0">
                          <a:solidFill>
                            <a:srgbClr val="455A64"/>
                          </a:solidFill>
                          <a:effectLst/>
                        </a:rPr>
                        <a:t>{{</a:t>
                      </a:r>
                      <a:r>
                        <a:rPr lang="en-US" sz="1700" b="0" dirty="0">
                          <a:solidFill>
                            <a:srgbClr val="455A64"/>
                          </a:solidFill>
                          <a:effectLst/>
                        </a:rPr>
                        <a:t>expression}} [target]=</a:t>
                      </a:r>
                      <a:r>
                        <a:rPr lang="en-US" sz="1700" b="0" dirty="0">
                          <a:solidFill>
                            <a:srgbClr val="00796B"/>
                          </a:solidFill>
                          <a:effectLst/>
                        </a:rPr>
                        <a:t>"expression"</a:t>
                      </a:r>
                      <a:r>
                        <a:rPr lang="en-US" sz="1700" b="0" dirty="0">
                          <a:solidFill>
                            <a:srgbClr val="455A64"/>
                          </a:solidFill>
                          <a:effectLst/>
                        </a:rPr>
                        <a:t> </a:t>
                      </a:r>
                      <a:endParaRPr lang="en-US" sz="1700" b="0" dirty="0" smtClean="0">
                        <a:solidFill>
                          <a:srgbClr val="455A64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700" b="0" dirty="0" smtClean="0">
                          <a:solidFill>
                            <a:srgbClr val="FF0000"/>
                          </a:solidFill>
                          <a:effectLst/>
                        </a:rPr>
                        <a:t>bind-target</a:t>
                      </a:r>
                      <a:r>
                        <a:rPr lang="en-US" sz="1700" b="0" dirty="0">
                          <a:solidFill>
                            <a:srgbClr val="FF0000"/>
                          </a:solidFill>
                          <a:effectLst/>
                        </a:rPr>
                        <a:t>="expression"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插值</a:t>
                      </a:r>
                      <a:r>
                        <a:rPr lang="zh-CN" altLang="en-US" sz="1700" b="0" dirty="0" smtClean="0">
                          <a:effectLst/>
                          <a:latin typeface="Helvetica Neue"/>
                        </a:rPr>
                        <a:t>表达式，</a:t>
                      </a:r>
                      <a:r>
                        <a:rPr lang="en-US" sz="1700" b="0" dirty="0" smtClean="0">
                          <a:effectLst/>
                        </a:rPr>
                        <a:t>Property</a:t>
                      </a:r>
                      <a:r>
                        <a:rPr lang="zh-CN" altLang="en-US" sz="1700" b="0" dirty="0" smtClean="0">
                          <a:effectLst/>
                        </a:rPr>
                        <a:t>，</a:t>
                      </a:r>
                      <a:r>
                        <a:rPr lang="en-US" sz="1700" b="0" dirty="0" smtClean="0">
                          <a:effectLst/>
                        </a:rPr>
                        <a:t>Attribute</a:t>
                      </a:r>
                      <a:r>
                        <a:rPr lang="zh-CN" altLang="en-US" sz="1700" b="0" dirty="0" smtClean="0">
                          <a:effectLst/>
                        </a:rPr>
                        <a:t>，</a:t>
                      </a:r>
                      <a:r>
                        <a:rPr lang="zh-CN" altLang="en-US" sz="1700" b="0" dirty="0" smtClean="0">
                          <a:effectLst/>
                          <a:latin typeface="Helvetica Neue"/>
                        </a:rPr>
                        <a:t>类，样式</a:t>
                      </a:r>
                      <a:endParaRPr lang="zh-CN" altLang="en-US" sz="1700" b="0" dirty="0">
                        <a:effectLst/>
                        <a:latin typeface="Helvetica Neue"/>
                      </a:endParaRP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099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 smtClean="0">
                          <a:effectLst/>
                          <a:latin typeface="Helvetica Neue"/>
                        </a:rPr>
                        <a:t>视图目标</a:t>
                      </a:r>
                      <a:r>
                        <a:rPr lang="zh-CN" altLang="en-US" sz="1700" b="0" baseline="0" dirty="0" smtClean="0">
                          <a:effectLst/>
                          <a:latin typeface="Helvetica Neue"/>
                        </a:rPr>
                        <a:t> </a:t>
                      </a:r>
                      <a:r>
                        <a:rPr lang="en-US" altLang="zh-CN" sz="1700" b="0" baseline="0" dirty="0" smtClean="0">
                          <a:effectLst/>
                          <a:latin typeface="Helvetica Neue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zh-CN" altLang="en-US" sz="1700" b="0" dirty="0" smtClean="0">
                          <a:effectLst/>
                          <a:latin typeface="Helvetica Neue"/>
                        </a:rPr>
                        <a:t>数据源</a:t>
                      </a:r>
                      <a:endParaRPr lang="zh-CN" altLang="en-US" sz="1700" b="0" dirty="0">
                        <a:effectLst/>
                        <a:latin typeface="Helvetica Neue"/>
                      </a:endParaRP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 smtClean="0">
                          <a:solidFill>
                            <a:srgbClr val="455A64"/>
                          </a:solidFill>
                          <a:effectLst/>
                        </a:rPr>
                        <a:t>(target</a:t>
                      </a:r>
                      <a:r>
                        <a:rPr lang="en-US" sz="1700" b="0" dirty="0">
                          <a:solidFill>
                            <a:srgbClr val="455A64"/>
                          </a:solidFill>
                          <a:effectLst/>
                        </a:rPr>
                        <a:t>)=</a:t>
                      </a:r>
                      <a:r>
                        <a:rPr lang="en-US" sz="1700" b="0" dirty="0">
                          <a:solidFill>
                            <a:srgbClr val="00796B"/>
                          </a:solidFill>
                          <a:effectLst/>
                        </a:rPr>
                        <a:t>"</a:t>
                      </a:r>
                      <a:r>
                        <a:rPr lang="en-US" sz="1700" b="0" dirty="0" smtClean="0">
                          <a:solidFill>
                            <a:srgbClr val="00796B"/>
                          </a:solidFill>
                          <a:effectLst/>
                        </a:rPr>
                        <a:t>statement“</a:t>
                      </a:r>
                    </a:p>
                    <a:p>
                      <a:pPr algn="l" fontAlgn="t"/>
                      <a:r>
                        <a:rPr lang="en-US" sz="1700" b="0" dirty="0" smtClean="0">
                          <a:solidFill>
                            <a:srgbClr val="FF0000"/>
                          </a:solidFill>
                          <a:effectLst/>
                        </a:rPr>
                        <a:t>on-target</a:t>
                      </a:r>
                      <a:r>
                        <a:rPr lang="en-US" sz="1700" b="0" dirty="0">
                          <a:solidFill>
                            <a:srgbClr val="FF0000"/>
                          </a:solidFill>
                          <a:effectLst/>
                        </a:rPr>
                        <a:t>="statement"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事件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099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双向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 smtClean="0">
                          <a:solidFill>
                            <a:srgbClr val="455A64"/>
                          </a:solidFill>
                          <a:effectLst/>
                        </a:rPr>
                        <a:t>[(</a:t>
                      </a:r>
                      <a:r>
                        <a:rPr lang="en-US" sz="1700" b="0" dirty="0">
                          <a:solidFill>
                            <a:srgbClr val="455A64"/>
                          </a:solidFill>
                          <a:effectLst/>
                        </a:rPr>
                        <a:t>target)]=</a:t>
                      </a:r>
                      <a:r>
                        <a:rPr lang="en-US" sz="1700" b="0" dirty="0">
                          <a:solidFill>
                            <a:srgbClr val="00796B"/>
                          </a:solidFill>
                          <a:effectLst/>
                        </a:rPr>
                        <a:t>"expression"</a:t>
                      </a:r>
                      <a:r>
                        <a:rPr lang="en-US" sz="1700" b="0" dirty="0">
                          <a:solidFill>
                            <a:srgbClr val="455A64"/>
                          </a:solidFill>
                          <a:effectLst/>
                        </a:rPr>
                        <a:t> </a:t>
                      </a:r>
                      <a:endParaRPr lang="en-US" sz="1700" b="0" dirty="0" smtClean="0">
                        <a:solidFill>
                          <a:srgbClr val="455A64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7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bindon</a:t>
                      </a:r>
                      <a:r>
                        <a:rPr lang="en-US" sz="1700" b="0" dirty="0" smtClean="0">
                          <a:solidFill>
                            <a:srgbClr val="FF0000"/>
                          </a:solidFill>
                          <a:effectLst/>
                        </a:rPr>
                        <a:t>-target</a:t>
                      </a:r>
                      <a:r>
                        <a:rPr lang="en-US" sz="1700" b="0" dirty="0">
                          <a:solidFill>
                            <a:srgbClr val="FF0000"/>
                          </a:solidFill>
                          <a:effectLst/>
                        </a:rPr>
                        <a:t>="expression"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双向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23453" y="4463627"/>
            <a:ext cx="11388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一旦开始数据绑定，就不再跟 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HTML attribute 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打交道了。 这里不是设置 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attribute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，而是设置 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DOM 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元素、组件和指令的 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property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30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9487" y="210189"/>
            <a:ext cx="98123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HTML attribute </a:t>
            </a:r>
            <a:r>
              <a:rPr lang="zh-CN" altLang="en-US" sz="4400" b="1" dirty="0"/>
              <a:t>与 </a:t>
            </a:r>
            <a:r>
              <a:rPr lang="en-US" altLang="zh-CN" sz="4400" b="1" dirty="0"/>
              <a:t>DOM property </a:t>
            </a:r>
            <a:r>
              <a:rPr lang="zh-CN" altLang="en-US" sz="4400" b="1" dirty="0"/>
              <a:t>的对比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3346" y="979630"/>
            <a:ext cx="10065448" cy="175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" panose="020B0604020202020204" pitchFamily="34" charset="0"/>
                <a:ea typeface="Helvetica Neue"/>
              </a:rPr>
              <a:t>attribute 是由 HTML 定义的。property 是由 DOM (Document Object Model) 定义的。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" panose="020B0604020202020204" pitchFamily="34" charset="0"/>
                <a:ea typeface="Helvetica Neue"/>
              </a:rPr>
              <a:t>少量 HTML attribute 和 property 之间有着 1:1 的映射，如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97A7"/>
                </a:solidFill>
                <a:effectLst/>
                <a:latin typeface="Arial Unicode MS" panose="020B0604020202020204" pitchFamily="34" charset="-122"/>
                <a:ea typeface="Monaco"/>
              </a:rPr>
              <a:t>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ea typeface="Helvetica Neue"/>
              </a:rPr>
              <a:t>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" panose="020B0604020202020204" pitchFamily="34" charset="0"/>
                <a:ea typeface="Helvetica Neue"/>
              </a:rPr>
              <a:t>有些 HTML attribute 没有对应的 property，如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97A7"/>
                </a:solidFill>
                <a:effectLst/>
                <a:latin typeface="Arial Unicode MS" panose="020B0604020202020204" pitchFamily="34" charset="-122"/>
                <a:ea typeface="Monaco"/>
              </a:rPr>
              <a:t>colspan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ea typeface="Helvetica Neue"/>
              </a:rPr>
              <a:t>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" panose="020B0604020202020204" pitchFamily="34" charset="0"/>
                <a:ea typeface="Helvetica Neue"/>
              </a:rPr>
              <a:t>有些 DOM property 没有对应的 attribute，如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97A7"/>
                </a:solidFill>
                <a:effectLst/>
                <a:latin typeface="Arial Unicode MS" panose="020B0604020202020204" pitchFamily="34" charset="-122"/>
                <a:ea typeface="Monaco"/>
              </a:rPr>
              <a:t>textContent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ea typeface="Helvetica Neue"/>
              </a:rPr>
              <a:t>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" panose="020B0604020202020204" pitchFamily="34" charset="0"/>
                <a:ea typeface="Helvetica Neue"/>
              </a:rPr>
              <a:t>大量 HTML attribute看起来映射到了property…… 但却不像我们想的那样！</a:t>
            </a:r>
          </a:p>
        </p:txBody>
      </p:sp>
      <p:sp>
        <p:nvSpPr>
          <p:cNvPr id="3" name="矩形 2"/>
          <p:cNvSpPr/>
          <p:nvPr/>
        </p:nvSpPr>
        <p:spPr>
          <a:xfrm>
            <a:off x="329487" y="2734850"/>
            <a:ext cx="11654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55A64"/>
                </a:solidFill>
                <a:latin typeface="Helvetica Neue"/>
              </a:rPr>
              <a:t>attribute </a:t>
            </a:r>
            <a:r>
              <a:rPr lang="zh-CN" altLang="en-US" b="1" dirty="0">
                <a:solidFill>
                  <a:srgbClr val="455A64"/>
                </a:solidFill>
                <a:latin typeface="Helvetica Neue"/>
              </a:rPr>
              <a:t>初始化 </a:t>
            </a:r>
            <a:r>
              <a:rPr lang="en-US" altLang="zh-CN" b="1" dirty="0">
                <a:solidFill>
                  <a:srgbClr val="455A64"/>
                </a:solidFill>
                <a:latin typeface="Helvetica Neue"/>
              </a:rPr>
              <a:t>DOM property</a:t>
            </a:r>
            <a:r>
              <a:rPr lang="zh-CN" altLang="en-US" b="1" dirty="0">
                <a:solidFill>
                  <a:srgbClr val="455A64"/>
                </a:solidFill>
                <a:latin typeface="Helvetica Neue"/>
              </a:rPr>
              <a:t>，然后它们的任务就完成了。</a:t>
            </a:r>
            <a:r>
              <a:rPr lang="en-US" altLang="zh-CN" b="1" dirty="0">
                <a:solidFill>
                  <a:srgbClr val="455A64"/>
                </a:solidFill>
                <a:latin typeface="Helvetica Neue"/>
              </a:rPr>
              <a:t>property </a:t>
            </a:r>
            <a:r>
              <a:rPr lang="zh-CN" altLang="en-US" b="1" dirty="0">
                <a:solidFill>
                  <a:srgbClr val="455A64"/>
                </a:solidFill>
                <a:latin typeface="Helvetica Neue"/>
              </a:rPr>
              <a:t>的值可以改变；</a:t>
            </a:r>
            <a:r>
              <a:rPr lang="en-US" altLang="zh-CN" b="1" dirty="0">
                <a:solidFill>
                  <a:srgbClr val="455A64"/>
                </a:solidFill>
                <a:latin typeface="Helvetica Neue"/>
              </a:rPr>
              <a:t>attribute </a:t>
            </a:r>
            <a:r>
              <a:rPr lang="zh-CN" altLang="en-US" b="1" dirty="0">
                <a:solidFill>
                  <a:srgbClr val="455A64"/>
                </a:solidFill>
                <a:latin typeface="Helvetica Neue"/>
              </a:rPr>
              <a:t>的值不能改变。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487" y="3504291"/>
            <a:ext cx="11530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模板绑定是通过 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property </a:t>
            </a:r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和事件来工作的，而不是 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attribute</a:t>
            </a:r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01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9487" y="210189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546E7A"/>
                </a:solidFill>
                <a:latin typeface="Helvetica Neue"/>
              </a:rPr>
              <a:t>绑定目标</a:t>
            </a:r>
            <a:endParaRPr lang="zh-CN" altLang="en-US" sz="44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7147" y="10746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Property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7454" y="1074651"/>
            <a:ext cx="9698182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&lt;img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src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"heroImageUrl"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&lt;hero-detail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"currentHero"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&gt;&lt;/hero-detail&gt;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&lt;div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ngClass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"{special: isSpecial}"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&gt;&lt;/div&gt;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147" y="239447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事件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47454" y="2394470"/>
            <a:ext cx="6133089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&lt;button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click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"onSave()"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Save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&lt;/button&gt;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&lt;hero-detail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deleteRequest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"deleteHero()"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&gt;&lt;/hero-detail&gt;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&lt;div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myClick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"clicked=$event"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clickable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click me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&lt;/div&gt;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772" y="37917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双向</a:t>
            </a:r>
            <a:endParaRPr lang="zh-CN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82079" y="3726791"/>
            <a:ext cx="295754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&lt;input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ngModel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)]=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"name"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772" y="447072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Attribute</a:t>
            </a:r>
            <a:endParaRPr lang="zh-CN" alt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7454" y="4355892"/>
            <a:ext cx="467596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&lt;button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attr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aria-label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"help"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help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&lt;/button&gt;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772" y="52697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CSS 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类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176588" y="5269728"/>
            <a:ext cx="47240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&lt;div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class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special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"isSpecial"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Special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&lt;/div&gt;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1772" y="59280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样式</a:t>
            </a:r>
            <a:endParaRPr lang="zh-CN" altLang="en-US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57965" y="5928065"/>
            <a:ext cx="496129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&lt;button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style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color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"isSpecial ? 'red' : 'green'"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57965" y="6429389"/>
            <a:ext cx="773128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&lt;button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style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background-color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"canSave ? 'cyan': 'grey'"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Save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&lt;/button&gt;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9487" y="210189"/>
            <a:ext cx="8568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/>
              <a:t>使用 </a:t>
            </a:r>
            <a:r>
              <a:rPr lang="en-US" altLang="zh-CN" sz="4400" b="1" dirty="0" err="1"/>
              <a:t>EventEmitter</a:t>
            </a:r>
            <a:r>
              <a:rPr lang="en-US" altLang="zh-CN" sz="4400" b="1" dirty="0"/>
              <a:t> </a:t>
            </a:r>
            <a:r>
              <a:rPr lang="zh-CN" altLang="en-US" sz="4400" b="1" dirty="0"/>
              <a:t>实现自定义事件</a:t>
            </a:r>
          </a:p>
        </p:txBody>
      </p:sp>
      <p:sp>
        <p:nvSpPr>
          <p:cNvPr id="2" name="矩形 1"/>
          <p:cNvSpPr/>
          <p:nvPr/>
        </p:nvSpPr>
        <p:spPr>
          <a:xfrm>
            <a:off x="438834" y="115229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46E7A"/>
                </a:solidFill>
                <a:latin typeface="Helvetica Neue"/>
              </a:rPr>
              <a:t>子指令</a:t>
            </a:r>
            <a:endParaRPr lang="zh-CN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49750" y="1553383"/>
            <a:ext cx="486671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&lt;button (click)="delete()"&gt;Delete&lt;/button&gt;</a:t>
            </a:r>
            <a:r>
              <a: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877415" y="2238065"/>
            <a:ext cx="4983058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deleteRequest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new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EventEmitter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Hero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&gt;();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455A64"/>
              </a:solidFill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delete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() 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.deleteRequest.emit(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.hero);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}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3457" y="39691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46E7A"/>
                </a:solidFill>
                <a:latin typeface="Helvetica Neue"/>
              </a:rPr>
              <a:t>父指令</a:t>
            </a:r>
            <a:endParaRPr lang="zh-CN" alt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49750" y="4392258"/>
            <a:ext cx="898483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&lt;hero-detail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deleteRequest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"deleteHero($event)"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"currentHero"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&gt;&lt;/hero-detail&gt;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235412" y="1562561"/>
            <a:ext cx="479280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组件定义了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deleteRequest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属性，它是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EventEmitter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实例。 当用户点击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删除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时，组件会调用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delete()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方法，让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EventEmitter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发出一个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对象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76073" y="4917081"/>
            <a:ext cx="988078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当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deleteRequest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事件触发时，Angular 调用父组件的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deleteHero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方法， 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$event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变量中传入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要删除的英雄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（来自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HeroDetail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）。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5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687</Words>
  <Application>Microsoft Office PowerPoint</Application>
  <PresentationFormat>宽屏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Helvetica Neue</vt:lpstr>
      <vt:lpstr>Monaco</vt:lpstr>
      <vt:lpstr>宋体</vt:lpstr>
      <vt:lpstr>Arial</vt:lpstr>
      <vt:lpstr>Calibri</vt:lpstr>
      <vt:lpstr>Calibri Light</vt:lpstr>
      <vt:lpstr>Consolas</vt:lpstr>
      <vt:lpstr>Wingdings</vt:lpstr>
      <vt:lpstr>Office 主题</vt:lpstr>
      <vt:lpstr>模板语法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模板语法</dc:title>
  <dc:creator>user</dc:creator>
  <cp:lastModifiedBy>user</cp:lastModifiedBy>
  <cp:revision>4</cp:revision>
  <dcterms:created xsi:type="dcterms:W3CDTF">2017-08-01T21:54:55Z</dcterms:created>
  <dcterms:modified xsi:type="dcterms:W3CDTF">2017-08-01T22:01:14Z</dcterms:modified>
</cp:coreProperties>
</file>